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0" r:id="rId5"/>
    <p:sldMasterId id="2147483710" r:id="rId6"/>
    <p:sldMasterId id="2147483724" r:id="rId7"/>
    <p:sldMasterId id="2147483764" r:id="rId8"/>
    <p:sldMasterId id="2147483778" r:id="rId9"/>
  </p:sldMasterIdLst>
  <p:notesMasterIdLst>
    <p:notesMasterId r:id="rId137"/>
  </p:notesMasterIdLst>
  <p:sldIdLst>
    <p:sldId id="258" r:id="rId10"/>
    <p:sldId id="274" r:id="rId11"/>
    <p:sldId id="269" r:id="rId12"/>
    <p:sldId id="276" r:id="rId13"/>
    <p:sldId id="264" r:id="rId14"/>
    <p:sldId id="756" r:id="rId15"/>
    <p:sldId id="259" r:id="rId16"/>
    <p:sldId id="758" r:id="rId17"/>
    <p:sldId id="257" r:id="rId18"/>
    <p:sldId id="759" r:id="rId19"/>
    <p:sldId id="265" r:id="rId20"/>
    <p:sldId id="263" r:id="rId21"/>
    <p:sldId id="272" r:id="rId22"/>
    <p:sldId id="275" r:id="rId23"/>
    <p:sldId id="277" r:id="rId24"/>
    <p:sldId id="278"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289" r:id="rId46"/>
    <p:sldId id="281" r:id="rId47"/>
    <p:sldId id="286" r:id="rId48"/>
    <p:sldId id="287" r:id="rId49"/>
    <p:sldId id="298" r:id="rId50"/>
    <p:sldId id="345" r:id="rId51"/>
    <p:sldId id="347" r:id="rId52"/>
    <p:sldId id="292" r:id="rId53"/>
    <p:sldId id="348" r:id="rId54"/>
    <p:sldId id="349" r:id="rId55"/>
    <p:sldId id="350" r:id="rId56"/>
    <p:sldId id="351" r:id="rId57"/>
    <p:sldId id="346" r:id="rId58"/>
    <p:sldId id="352" r:id="rId59"/>
    <p:sldId id="353" r:id="rId60"/>
    <p:sldId id="262" r:id="rId61"/>
    <p:sldId id="354" r:id="rId62"/>
    <p:sldId id="355" r:id="rId63"/>
    <p:sldId id="356" r:id="rId64"/>
    <p:sldId id="270" r:id="rId65"/>
    <p:sldId id="357" r:id="rId66"/>
    <p:sldId id="358" r:id="rId67"/>
    <p:sldId id="359" r:id="rId68"/>
    <p:sldId id="360" r:id="rId69"/>
    <p:sldId id="266" r:id="rId70"/>
    <p:sldId id="267" r:id="rId71"/>
    <p:sldId id="268" r:id="rId72"/>
    <p:sldId id="361" r:id="rId73"/>
    <p:sldId id="736" r:id="rId74"/>
    <p:sldId id="737" r:id="rId75"/>
    <p:sldId id="738" r:id="rId76"/>
    <p:sldId id="739" r:id="rId77"/>
    <p:sldId id="740" r:id="rId78"/>
    <p:sldId id="741" r:id="rId79"/>
    <p:sldId id="742" r:id="rId80"/>
    <p:sldId id="743" r:id="rId81"/>
    <p:sldId id="754" r:id="rId82"/>
    <p:sldId id="744" r:id="rId83"/>
    <p:sldId id="695" r:id="rId84"/>
    <p:sldId id="669" r:id="rId85"/>
    <p:sldId id="699" r:id="rId86"/>
    <p:sldId id="700" r:id="rId87"/>
    <p:sldId id="668" r:id="rId88"/>
    <p:sldId id="640" r:id="rId89"/>
    <p:sldId id="703" r:id="rId90"/>
    <p:sldId id="704" r:id="rId91"/>
    <p:sldId id="691" r:id="rId92"/>
    <p:sldId id="751" r:id="rId93"/>
    <p:sldId id="714" r:id="rId94"/>
    <p:sldId id="648" r:id="rId95"/>
    <p:sldId id="707" r:id="rId96"/>
    <p:sldId id="708" r:id="rId97"/>
    <p:sldId id="696" r:id="rId98"/>
    <p:sldId id="713" r:id="rId99"/>
    <p:sldId id="709" r:id="rId100"/>
    <p:sldId id="711" r:id="rId101"/>
    <p:sldId id="710" r:id="rId102"/>
    <p:sldId id="753" r:id="rId103"/>
    <p:sldId id="752" r:id="rId104"/>
    <p:sldId id="717" r:id="rId105"/>
    <p:sldId id="718" r:id="rId106"/>
    <p:sldId id="288" r:id="rId107"/>
    <p:sldId id="719" r:id="rId108"/>
    <p:sldId id="720" r:id="rId109"/>
    <p:sldId id="721" r:id="rId110"/>
    <p:sldId id="722" r:id="rId111"/>
    <p:sldId id="723" r:id="rId112"/>
    <p:sldId id="724" r:id="rId113"/>
    <p:sldId id="725" r:id="rId114"/>
    <p:sldId id="364" r:id="rId115"/>
    <p:sldId id="374" r:id="rId116"/>
    <p:sldId id="745" r:id="rId117"/>
    <p:sldId id="365" r:id="rId118"/>
    <p:sldId id="746" r:id="rId119"/>
    <p:sldId id="747" r:id="rId120"/>
    <p:sldId id="760" r:id="rId121"/>
    <p:sldId id="749" r:id="rId122"/>
    <p:sldId id="732" r:id="rId123"/>
    <p:sldId id="733" r:id="rId124"/>
    <p:sldId id="279" r:id="rId125"/>
    <p:sldId id="750" r:id="rId126"/>
    <p:sldId id="366" r:id="rId127"/>
    <p:sldId id="726" r:id="rId128"/>
    <p:sldId id="727" r:id="rId129"/>
    <p:sldId id="728" r:id="rId130"/>
    <p:sldId id="363" r:id="rId131"/>
    <p:sldId id="372" r:id="rId132"/>
    <p:sldId id="729" r:id="rId133"/>
    <p:sldId id="373" r:id="rId134"/>
    <p:sldId id="730" r:id="rId135"/>
    <p:sldId id="735" r:id="rId1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70C8"/>
    <a:srgbClr val="FBB83A"/>
    <a:srgbClr val="020A78"/>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5BD513-752F-84AA-68B4-84DB4C1714C0}" v="512" dt="2023-03-23T22:34:37.948"/>
    <p1510:client id="{68E55DF7-61B4-99D6-3044-A7C880E99220}" v="94" dt="2023-03-23T12:30:20.987"/>
    <p1510:client id="{A1FB723B-C0D0-415D-9419-E9A4B1DB1809}" v="10" dt="2023-03-23T14:26:33.955"/>
    <p1510:client id="{A30A72D3-5543-50B8-9545-557075DAEAAA}" v="186" dt="2023-03-23T22:53:53.548"/>
    <p1510:client id="{AEAE1F06-9D92-8E78-76F5-2701173BFBC8}" v="36" dt="2023-03-23T12:38:07.662"/>
    <p1510:client id="{D0B82441-7A0D-47A5-9E81-D019C7421E2D}" v="145" dt="2023-03-23T17:37:47.5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slide" Target="slides/slide120.xml"/><Relationship Id="rId13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slide" Target="slides/slide123.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slide" Target="slides/slide12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0299146218647746E-2"/>
          <c:y val="0"/>
          <c:w val="0.96564759870690386"/>
          <c:h val="0.93549380599704435"/>
        </c:manualLayout>
      </c:layout>
      <c:bubbleChart>
        <c:varyColors val="0"/>
        <c:ser>
          <c:idx val="0"/>
          <c:order val="0"/>
          <c:spPr>
            <a:solidFill>
              <a:schemeClr val="accent1">
                <a:alpha val="75000"/>
              </a:schemeClr>
            </a:solidFill>
            <a:ln w="25400">
              <a:noFill/>
            </a:ln>
            <a:effectLst/>
          </c:spPr>
          <c:invertIfNegative val="0"/>
          <c:dPt>
            <c:idx val="0"/>
            <c:invertIfNegative val="0"/>
            <c:bubble3D val="1"/>
            <c:spPr>
              <a:solidFill>
                <a:srgbClr val="FF0000"/>
              </a:solidFill>
              <a:ln w="25400">
                <a:noFill/>
              </a:ln>
              <a:effectLst/>
            </c:spPr>
            <c:extLst>
              <c:ext xmlns:c16="http://schemas.microsoft.com/office/drawing/2014/chart" uri="{C3380CC4-5D6E-409C-BE32-E72D297353CC}">
                <c16:uniqueId val="{00000001-29C5-4EEC-A246-6142BD9B0B45}"/>
              </c:ext>
            </c:extLst>
          </c:dPt>
          <c:dPt>
            <c:idx val="3"/>
            <c:invertIfNegative val="0"/>
            <c:bubble3D val="1"/>
            <c:spPr>
              <a:solidFill>
                <a:srgbClr val="FF0000"/>
              </a:solidFill>
              <a:ln w="25400">
                <a:noFill/>
              </a:ln>
              <a:effectLst/>
            </c:spPr>
            <c:extLst>
              <c:ext xmlns:c16="http://schemas.microsoft.com/office/drawing/2014/chart" uri="{C3380CC4-5D6E-409C-BE32-E72D297353CC}">
                <c16:uniqueId val="{00000003-29C5-4EEC-A246-6142BD9B0B45}"/>
              </c:ext>
            </c:extLst>
          </c:dPt>
          <c:dPt>
            <c:idx val="5"/>
            <c:invertIfNegative val="0"/>
            <c:bubble3D val="1"/>
            <c:spPr>
              <a:solidFill>
                <a:srgbClr val="FF0000"/>
              </a:solidFill>
              <a:ln w="25400">
                <a:noFill/>
              </a:ln>
              <a:effectLst/>
            </c:spPr>
            <c:extLst>
              <c:ext xmlns:c16="http://schemas.microsoft.com/office/drawing/2014/chart" uri="{C3380CC4-5D6E-409C-BE32-E72D297353CC}">
                <c16:uniqueId val="{00000005-29C5-4EEC-A246-6142BD9B0B45}"/>
              </c:ext>
            </c:extLst>
          </c:dPt>
          <c:dLbls>
            <c:dLbl>
              <c:idx val="0"/>
              <c:tx>
                <c:rich>
                  <a:bodyPr/>
                  <a:lstStyle/>
                  <a:p>
                    <a:fld id="{4BFA1E21-A02E-4582-A685-F79391F413E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29C5-4EEC-A246-6142BD9B0B45}"/>
                </c:ext>
              </c:extLst>
            </c:dLbl>
            <c:dLbl>
              <c:idx val="1"/>
              <c:tx>
                <c:rich>
                  <a:bodyPr/>
                  <a:lstStyle/>
                  <a:p>
                    <a:fld id="{05562068-C034-4487-BA1C-68A56D6C08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29C5-4EEC-A246-6142BD9B0B45}"/>
                </c:ext>
              </c:extLst>
            </c:dLbl>
            <c:dLbl>
              <c:idx val="2"/>
              <c:tx>
                <c:rich>
                  <a:bodyPr/>
                  <a:lstStyle/>
                  <a:p>
                    <a:fld id="{B42114BC-18B2-4318-83A6-58148DC03C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29C5-4EEC-A246-6142BD9B0B45}"/>
                </c:ext>
              </c:extLst>
            </c:dLbl>
            <c:dLbl>
              <c:idx val="3"/>
              <c:tx>
                <c:rich>
                  <a:bodyPr/>
                  <a:lstStyle/>
                  <a:p>
                    <a:fld id="{5A5F19D7-B98E-4A99-8EA1-070021EF30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9C5-4EEC-A246-6142BD9B0B45}"/>
                </c:ext>
              </c:extLst>
            </c:dLbl>
            <c:dLbl>
              <c:idx val="4"/>
              <c:tx>
                <c:rich>
                  <a:bodyPr/>
                  <a:lstStyle/>
                  <a:p>
                    <a:fld id="{65D8732F-1341-4F93-9320-05D8978B101E}"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manualLayout>
                      <c:w val="0.29327581867587843"/>
                      <c:h val="0.20209508914852975"/>
                    </c:manualLayout>
                  </c15:layout>
                  <c15:dlblFieldTable/>
                  <c15:showDataLabelsRange val="1"/>
                </c:ext>
                <c:ext xmlns:c16="http://schemas.microsoft.com/office/drawing/2014/chart" uri="{C3380CC4-5D6E-409C-BE32-E72D297353CC}">
                  <c16:uniqueId val="{00000008-29C5-4EEC-A246-6142BD9B0B45}"/>
                </c:ext>
              </c:extLst>
            </c:dLbl>
            <c:dLbl>
              <c:idx val="5"/>
              <c:tx>
                <c:rich>
                  <a:bodyPr/>
                  <a:lstStyle/>
                  <a:p>
                    <a:fld id="{6FD1D178-9481-47CE-9412-31FA5E181F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manualLayout>
                      <c:w val="0.2964690919986569"/>
                      <c:h val="0.26652786522130312"/>
                    </c:manualLayout>
                  </c15:layout>
                  <c15:dlblFieldTable/>
                  <c15:showDataLabelsRange val="1"/>
                </c:ext>
                <c:ext xmlns:c16="http://schemas.microsoft.com/office/drawing/2014/chart" uri="{C3380CC4-5D6E-409C-BE32-E72D297353CC}">
                  <c16:uniqueId val="{00000005-29C5-4EEC-A246-6142BD9B0B45}"/>
                </c:ext>
              </c:extLst>
            </c:dLbl>
            <c:dLbl>
              <c:idx val="6"/>
              <c:tx>
                <c:rich>
                  <a:bodyPr/>
                  <a:lstStyle/>
                  <a:p>
                    <a:fld id="{B102E0A5-035A-446B-9C2F-883AE0B60EA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29C5-4EEC-A246-6142BD9B0B45}"/>
                </c:ext>
              </c:extLst>
            </c:dLbl>
            <c:dLbl>
              <c:idx val="7"/>
              <c:tx>
                <c:rich>
                  <a:bodyPr/>
                  <a:lstStyle/>
                  <a:p>
                    <a:fld id="{300D63A4-0D1E-4FB5-AD28-336ADD0106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29C5-4EEC-A246-6142BD9B0B45}"/>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Sheet3!$K$26:$K$33</c:f>
              <c:numCache>
                <c:formatCode>General</c:formatCode>
                <c:ptCount val="8"/>
                <c:pt idx="0">
                  <c:v>2</c:v>
                </c:pt>
                <c:pt idx="1">
                  <c:v>0</c:v>
                </c:pt>
                <c:pt idx="2">
                  <c:v>0.5</c:v>
                </c:pt>
                <c:pt idx="3">
                  <c:v>0.25</c:v>
                </c:pt>
                <c:pt idx="4">
                  <c:v>0</c:v>
                </c:pt>
                <c:pt idx="5">
                  <c:v>1.75</c:v>
                </c:pt>
                <c:pt idx="6">
                  <c:v>2</c:v>
                </c:pt>
                <c:pt idx="7">
                  <c:v>2.5</c:v>
                </c:pt>
              </c:numCache>
            </c:numRef>
          </c:xVal>
          <c:yVal>
            <c:numRef>
              <c:f>Sheet3!$L$26:$L$33</c:f>
              <c:numCache>
                <c:formatCode>General</c:formatCode>
                <c:ptCount val="8"/>
                <c:pt idx="0">
                  <c:v>21</c:v>
                </c:pt>
                <c:pt idx="1">
                  <c:v>21</c:v>
                </c:pt>
                <c:pt idx="2">
                  <c:v>12</c:v>
                </c:pt>
                <c:pt idx="3">
                  <c:v>0</c:v>
                </c:pt>
                <c:pt idx="4">
                  <c:v>6</c:v>
                </c:pt>
                <c:pt idx="5">
                  <c:v>7</c:v>
                </c:pt>
                <c:pt idx="6">
                  <c:v>0</c:v>
                </c:pt>
                <c:pt idx="7">
                  <c:v>15</c:v>
                </c:pt>
              </c:numCache>
            </c:numRef>
          </c:yVal>
          <c:bubbleSize>
            <c:numRef>
              <c:f>Sheet3!$I$26:$I$33</c:f>
              <c:numCache>
                <c:formatCode>General</c:formatCode>
                <c:ptCount val="8"/>
                <c:pt idx="0">
                  <c:v>1645</c:v>
                </c:pt>
                <c:pt idx="1">
                  <c:v>668</c:v>
                </c:pt>
                <c:pt idx="2">
                  <c:v>646</c:v>
                </c:pt>
                <c:pt idx="3">
                  <c:v>1339</c:v>
                </c:pt>
                <c:pt idx="4">
                  <c:v>440</c:v>
                </c:pt>
                <c:pt idx="5">
                  <c:v>1331</c:v>
                </c:pt>
                <c:pt idx="6">
                  <c:v>468</c:v>
                </c:pt>
                <c:pt idx="7">
                  <c:v>423</c:v>
                </c:pt>
              </c:numCache>
            </c:numRef>
          </c:bubbleSize>
          <c:bubble3D val="1"/>
          <c:extLst>
            <c:ext xmlns:c15="http://schemas.microsoft.com/office/drawing/2012/chart" uri="{02D57815-91ED-43cb-92C2-25804820EDAC}">
              <c15:datalabelsRange>
                <c15:f>Sheet3!$D$26:$D$33</c15:f>
                <c15:dlblRangeCache>
                  <c:ptCount val="8"/>
                  <c:pt idx="0">
                    <c:v>State Lottery</c:v>
                  </c:pt>
                  <c:pt idx="1">
                    <c:v>Racetracks</c:v>
                  </c:pt>
                  <c:pt idx="2">
                    <c:v>Video Gaming Machines</c:v>
                  </c:pt>
                  <c:pt idx="3">
                    <c:v>Casinos and Riverboats </c:v>
                  </c:pt>
                  <c:pt idx="4">
                    <c:v>Organized Sports and Fights Betting </c:v>
                  </c:pt>
                  <c:pt idx="5">
                    <c:v>Gambling with your friends or in the community </c:v>
                  </c:pt>
                  <c:pt idx="6">
                    <c:v>Online Gambling </c:v>
                  </c:pt>
                  <c:pt idx="7">
                    <c:v>Other</c:v>
                  </c:pt>
                </c15:dlblRangeCache>
              </c15:datalabelsRange>
            </c:ext>
            <c:ext xmlns:c16="http://schemas.microsoft.com/office/drawing/2014/chart" uri="{C3380CC4-5D6E-409C-BE32-E72D297353CC}">
              <c16:uniqueId val="{0000000B-29C5-4EEC-A246-6142BD9B0B45}"/>
            </c:ext>
          </c:extLst>
        </c:ser>
        <c:dLbls>
          <c:showLegendKey val="0"/>
          <c:showVal val="0"/>
          <c:showCatName val="0"/>
          <c:showSerName val="0"/>
          <c:showPercent val="0"/>
          <c:showBubbleSize val="0"/>
        </c:dLbls>
        <c:bubbleScale val="100"/>
        <c:showNegBubbles val="0"/>
        <c:axId val="582409520"/>
        <c:axId val="582410176"/>
      </c:bubbleChart>
      <c:valAx>
        <c:axId val="582409520"/>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582410176"/>
        <c:crosses val="autoZero"/>
        <c:crossBetween val="midCat"/>
      </c:valAx>
      <c:valAx>
        <c:axId val="582410176"/>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5824095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a:t>1.1 million</a:t>
            </a:r>
            <a:r>
              <a:rPr lang="en-US" sz="2400" b="1" baseline="0"/>
              <a:t> Illinoisans</a:t>
            </a:r>
            <a:endParaRPr lang="en-US" sz="2400" b="1"/>
          </a:p>
        </c:rich>
      </c:tx>
      <c:layout>
        <c:manualLayout>
          <c:xMode val="edge"/>
          <c:yMode val="edge"/>
          <c:x val="0.6100989173228347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Illinoisans</c:v>
                </c:pt>
              </c:strCache>
            </c:strRef>
          </c:cat>
          <c:val>
            <c:numRef>
              <c:f>Sheet1!$B$2</c:f>
              <c:numCache>
                <c:formatCode>#,##0</c:formatCode>
                <c:ptCount val="1"/>
                <c:pt idx="0">
                  <c:v>11538488</c:v>
                </c:pt>
              </c:numCache>
            </c:numRef>
          </c:val>
          <c:extLst>
            <c:ext xmlns:c16="http://schemas.microsoft.com/office/drawing/2014/chart" uri="{C3380CC4-5D6E-409C-BE32-E72D297353CC}">
              <c16:uniqueId val="{00000000-2194-4879-8ADD-0AE0CFAA81E5}"/>
            </c:ext>
          </c:extLst>
        </c:ser>
        <c:ser>
          <c:idx val="1"/>
          <c:order val="1"/>
          <c:tx>
            <c:strRef>
              <c:f>Sheet1!$C$1</c:f>
              <c:strCache>
                <c:ptCount val="1"/>
                <c:pt idx="0">
                  <c:v>At Risk</c:v>
                </c:pt>
              </c:strCache>
            </c:strRef>
          </c:tx>
          <c:spPr>
            <a:solidFill>
              <a:schemeClr val="accent2"/>
            </a:solidFill>
            <a:ln>
              <a:noFill/>
            </a:ln>
            <a:effectLst/>
          </c:spPr>
          <c:invertIfNegative val="0"/>
          <c:cat>
            <c:strRef>
              <c:f>Sheet1!$A$2</c:f>
              <c:strCache>
                <c:ptCount val="1"/>
                <c:pt idx="0">
                  <c:v>Illinoisans</c:v>
                </c:pt>
              </c:strCache>
            </c:strRef>
          </c:cat>
          <c:val>
            <c:numRef>
              <c:f>Sheet1!$C$2</c:f>
              <c:numCache>
                <c:formatCode>#,##0</c:formatCode>
                <c:ptCount val="1"/>
                <c:pt idx="0">
                  <c:v>887143</c:v>
                </c:pt>
              </c:numCache>
            </c:numRef>
          </c:val>
          <c:extLst>
            <c:ext xmlns:c16="http://schemas.microsoft.com/office/drawing/2014/chart" uri="{C3380CC4-5D6E-409C-BE32-E72D297353CC}">
              <c16:uniqueId val="{00000001-2194-4879-8ADD-0AE0CFAA81E5}"/>
            </c:ext>
          </c:extLst>
        </c:ser>
        <c:ser>
          <c:idx val="2"/>
          <c:order val="2"/>
          <c:tx>
            <c:strRef>
              <c:f>Sheet1!$D$1</c:f>
              <c:strCache>
                <c:ptCount val="1"/>
                <c:pt idx="0">
                  <c:v>Problem Gamblers</c:v>
                </c:pt>
              </c:strCache>
            </c:strRef>
          </c:tx>
          <c:spPr>
            <a:solidFill>
              <a:schemeClr val="accent3"/>
            </a:solidFill>
            <a:ln>
              <a:noFill/>
            </a:ln>
            <a:effectLst/>
          </c:spPr>
          <c:invertIfNegative val="0"/>
          <c:cat>
            <c:strRef>
              <c:f>Sheet1!$A$2</c:f>
              <c:strCache>
                <c:ptCount val="1"/>
                <c:pt idx="0">
                  <c:v>Illinoisans</c:v>
                </c:pt>
              </c:strCache>
            </c:strRef>
          </c:cat>
          <c:val>
            <c:numRef>
              <c:f>Sheet1!$D$2</c:f>
              <c:numCache>
                <c:formatCode>#,##0</c:formatCode>
                <c:ptCount val="1"/>
                <c:pt idx="0">
                  <c:v>345000</c:v>
                </c:pt>
              </c:numCache>
            </c:numRef>
          </c:val>
          <c:extLst>
            <c:ext xmlns:c16="http://schemas.microsoft.com/office/drawing/2014/chart" uri="{C3380CC4-5D6E-409C-BE32-E72D297353CC}">
              <c16:uniqueId val="{00000002-2194-4879-8ADD-0AE0CFAA81E5}"/>
            </c:ext>
          </c:extLst>
        </c:ser>
        <c:dLbls>
          <c:showLegendKey val="0"/>
          <c:showVal val="0"/>
          <c:showCatName val="0"/>
          <c:showSerName val="0"/>
          <c:showPercent val="0"/>
          <c:showBubbleSize val="0"/>
        </c:dLbls>
        <c:gapWidth val="150"/>
        <c:overlap val="100"/>
        <c:axId val="481418896"/>
        <c:axId val="481413976"/>
      </c:barChart>
      <c:catAx>
        <c:axId val="481418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1413976"/>
        <c:crosses val="autoZero"/>
        <c:auto val="1"/>
        <c:lblAlgn val="ctr"/>
        <c:lblOffset val="100"/>
        <c:noMultiLvlLbl val="0"/>
      </c:catAx>
      <c:valAx>
        <c:axId val="4814139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81418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'Website Visits'!$B$1</c:f>
              <c:strCache>
                <c:ptCount val="1"/>
                <c:pt idx="0">
                  <c:v>Data1</c:v>
                </c:pt>
              </c:strCache>
            </c:strRef>
          </c:tx>
          <c:spPr>
            <a:ln w="12700">
              <a:solidFill>
                <a:srgbClr val="000080"/>
              </a:solidFill>
              <a:prstDash val="solid"/>
            </a:ln>
            <a:effectLst/>
          </c:spPr>
          <c:marker>
            <c:symbol val="circle"/>
            <c:size val="6"/>
            <c:spPr>
              <a:solidFill>
                <a:srgbClr val="000080"/>
              </a:solidFill>
              <a:ln w="12700">
                <a:solidFill>
                  <a:srgbClr val="000080"/>
                </a:solidFill>
                <a:prstDash val="solid"/>
              </a:ln>
            </c:spPr>
          </c:marker>
          <c:cat>
            <c:numRef>
              <c:f>'Website Visits'!$A$2:$A$29</c:f>
              <c:numCache>
                <c:formatCode>[$-409]mmm\-yy;@</c:formatCode>
                <c:ptCount val="28"/>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44583</c:v>
                </c:pt>
                <c:pt idx="15">
                  <c:v>44614</c:v>
                </c:pt>
                <c:pt idx="16">
                  <c:v>44643</c:v>
                </c:pt>
                <c:pt idx="17">
                  <c:v>44675</c:v>
                </c:pt>
                <c:pt idx="18">
                  <c:v>44706</c:v>
                </c:pt>
                <c:pt idx="19">
                  <c:v>44738</c:v>
                </c:pt>
                <c:pt idx="20">
                  <c:v>44743</c:v>
                </c:pt>
                <c:pt idx="21">
                  <c:v>44774</c:v>
                </c:pt>
                <c:pt idx="22">
                  <c:v>44805</c:v>
                </c:pt>
                <c:pt idx="23">
                  <c:v>44835</c:v>
                </c:pt>
                <c:pt idx="24">
                  <c:v>44866</c:v>
                </c:pt>
                <c:pt idx="25">
                  <c:v>44896</c:v>
                </c:pt>
                <c:pt idx="26">
                  <c:v>44927</c:v>
                </c:pt>
                <c:pt idx="27">
                  <c:v>44958</c:v>
                </c:pt>
              </c:numCache>
            </c:numRef>
          </c:cat>
          <c:val>
            <c:numRef>
              <c:f>'Website Visits'!$B$2:$B$29</c:f>
              <c:numCache>
                <c:formatCode>0.0</c:formatCode>
                <c:ptCount val="28"/>
                <c:pt idx="0">
                  <c:v>576</c:v>
                </c:pt>
                <c:pt idx="1">
                  <c:v>416</c:v>
                </c:pt>
                <c:pt idx="2">
                  <c:v>515</c:v>
                </c:pt>
                <c:pt idx="3">
                  <c:v>632</c:v>
                </c:pt>
                <c:pt idx="4">
                  <c:v>6139</c:v>
                </c:pt>
                <c:pt idx="5">
                  <c:v>3056</c:v>
                </c:pt>
                <c:pt idx="6">
                  <c:v>1134</c:v>
                </c:pt>
                <c:pt idx="7">
                  <c:v>868</c:v>
                </c:pt>
                <c:pt idx="8">
                  <c:v>744</c:v>
                </c:pt>
                <c:pt idx="9">
                  <c:v>499</c:v>
                </c:pt>
                <c:pt idx="10">
                  <c:v>560</c:v>
                </c:pt>
                <c:pt idx="11">
                  <c:v>915</c:v>
                </c:pt>
                <c:pt idx="12">
                  <c:v>589</c:v>
                </c:pt>
                <c:pt idx="13">
                  <c:v>8862</c:v>
                </c:pt>
                <c:pt idx="14">
                  <c:v>20044</c:v>
                </c:pt>
                <c:pt idx="15">
                  <c:v>1227</c:v>
                </c:pt>
                <c:pt idx="16">
                  <c:v>3736</c:v>
                </c:pt>
                <c:pt idx="17" formatCode="General">
                  <c:v>5178</c:v>
                </c:pt>
                <c:pt idx="18" formatCode="General">
                  <c:v>1323</c:v>
                </c:pt>
                <c:pt idx="19" formatCode="General">
                  <c:v>1765</c:v>
                </c:pt>
                <c:pt idx="20" formatCode="General">
                  <c:v>2730</c:v>
                </c:pt>
                <c:pt idx="21" formatCode="General">
                  <c:v>3103</c:v>
                </c:pt>
                <c:pt idx="22" formatCode="General">
                  <c:v>4104</c:v>
                </c:pt>
                <c:pt idx="23" formatCode="General">
                  <c:v>3962</c:v>
                </c:pt>
                <c:pt idx="24" formatCode="General">
                  <c:v>1917</c:v>
                </c:pt>
                <c:pt idx="25" formatCode="General">
                  <c:v>5616</c:v>
                </c:pt>
                <c:pt idx="26" formatCode="General">
                  <c:v>36755</c:v>
                </c:pt>
                <c:pt idx="27" formatCode="General">
                  <c:v>11804</c:v>
                </c:pt>
              </c:numCache>
            </c:numRef>
          </c:val>
          <c:smooth val="0"/>
          <c:extLst>
            <c:ext xmlns:c16="http://schemas.microsoft.com/office/drawing/2014/chart" uri="{C3380CC4-5D6E-409C-BE32-E72D297353CC}">
              <c16:uniqueId val="{00000000-7AC4-485A-9955-E2C7A838B149}"/>
            </c:ext>
          </c:extLst>
        </c:ser>
        <c:ser>
          <c:idx val="2"/>
          <c:order val="1"/>
          <c:tx>
            <c:strRef>
              <c:f>'Website Visits'!$D$1</c:f>
              <c:strCache>
                <c:ptCount val="1"/>
                <c:pt idx="0">
                  <c:v> +2 Sigma</c:v>
                </c:pt>
              </c:strCache>
            </c:strRef>
          </c:tx>
          <c:spPr>
            <a:ln w="19050" cap="rnd" cmpd="sng" algn="ctr">
              <a:noFill/>
              <a:prstDash val="solid"/>
              <a:round/>
            </a:ln>
            <a:effectLst/>
            <a:extLst>
              <a:ext uri="{91240B29-F687-4F45-9708-019B960494DF}">
                <a14:hiddenLine xmlns:a14="http://schemas.microsoft.com/office/drawing/2010/main" w="19050" cap="rnd" cmpd="sng" algn="ctr">
                  <a:solidFill>
                    <a:srgbClr val="A5A5A5">
                      <a:shade val="76000"/>
                    </a:srgbClr>
                  </a:solidFill>
                  <a:prstDash val="solid"/>
                  <a:round/>
                </a14:hiddenLine>
              </a:ext>
            </a:extLst>
          </c:spPr>
          <c:marker>
            <c:symbol val="none"/>
          </c:marker>
          <c:cat>
            <c:numRef>
              <c:f>'Website Visits'!$A$2:$A$29</c:f>
              <c:numCache>
                <c:formatCode>[$-409]mmm\-yy;@</c:formatCode>
                <c:ptCount val="28"/>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44583</c:v>
                </c:pt>
                <c:pt idx="15">
                  <c:v>44614</c:v>
                </c:pt>
                <c:pt idx="16">
                  <c:v>44643</c:v>
                </c:pt>
                <c:pt idx="17">
                  <c:v>44675</c:v>
                </c:pt>
                <c:pt idx="18">
                  <c:v>44706</c:v>
                </c:pt>
                <c:pt idx="19">
                  <c:v>44738</c:v>
                </c:pt>
                <c:pt idx="20">
                  <c:v>44743</c:v>
                </c:pt>
                <c:pt idx="21">
                  <c:v>44774</c:v>
                </c:pt>
                <c:pt idx="22">
                  <c:v>44805</c:v>
                </c:pt>
                <c:pt idx="23">
                  <c:v>44835</c:v>
                </c:pt>
                <c:pt idx="24">
                  <c:v>44866</c:v>
                </c:pt>
                <c:pt idx="25">
                  <c:v>44896</c:v>
                </c:pt>
                <c:pt idx="26">
                  <c:v>44927</c:v>
                </c:pt>
                <c:pt idx="27">
                  <c:v>44958</c:v>
                </c:pt>
              </c:numCache>
            </c:numRef>
          </c:cat>
          <c:val>
            <c:numRef>
              <c:f>'Website Visits'!$D$2:$D$8</c:f>
              <c:numCache>
                <c:formatCode>0.0</c:formatCode>
                <c:ptCount val="7"/>
                <c:pt idx="0">
                  <c:v>8425.5</c:v>
                </c:pt>
                <c:pt idx="1">
                  <c:v>8425.5</c:v>
                </c:pt>
                <c:pt idx="2">
                  <c:v>8425.5</c:v>
                </c:pt>
                <c:pt idx="3">
                  <c:v>8425.5</c:v>
                </c:pt>
                <c:pt idx="4">
                  <c:v>8425.5</c:v>
                </c:pt>
                <c:pt idx="5">
                  <c:v>8425.5</c:v>
                </c:pt>
                <c:pt idx="6">
                  <c:v>8425.5</c:v>
                </c:pt>
              </c:numCache>
            </c:numRef>
          </c:val>
          <c:smooth val="0"/>
          <c:extLst>
            <c:ext xmlns:c16="http://schemas.microsoft.com/office/drawing/2014/chart" uri="{C3380CC4-5D6E-409C-BE32-E72D297353CC}">
              <c16:uniqueId val="{00000004-7AC4-485A-9955-E2C7A838B149}"/>
            </c:ext>
          </c:extLst>
        </c:ser>
        <c:ser>
          <c:idx val="3"/>
          <c:order val="2"/>
          <c:tx>
            <c:strRef>
              <c:f>'Website Visits'!$E$1</c:f>
              <c:strCache>
                <c:ptCount val="1"/>
                <c:pt idx="0">
                  <c:v> +1 Sigma</c:v>
                </c:pt>
              </c:strCache>
            </c:strRef>
          </c:tx>
          <c:spPr>
            <a:ln w="19050" cap="rnd" cmpd="sng" algn="ctr">
              <a:noFill/>
              <a:prstDash val="solid"/>
              <a:round/>
            </a:ln>
            <a:effectLst/>
            <a:extLst>
              <a:ext uri="{91240B29-F687-4F45-9708-019B960494DF}">
                <a14:hiddenLine xmlns:a14="http://schemas.microsoft.com/office/drawing/2010/main" w="19050" cap="rnd" cmpd="sng" algn="ctr">
                  <a:solidFill>
                    <a:srgbClr val="FFC000">
                      <a:shade val="76000"/>
                    </a:srgbClr>
                  </a:solidFill>
                  <a:prstDash val="solid"/>
                  <a:round/>
                </a14:hiddenLine>
              </a:ext>
            </a:extLst>
          </c:spPr>
          <c:marker>
            <c:symbol val="none"/>
          </c:marker>
          <c:cat>
            <c:numRef>
              <c:f>'Website Visits'!$A$2:$A$29</c:f>
              <c:numCache>
                <c:formatCode>[$-409]mmm\-yy;@</c:formatCode>
                <c:ptCount val="28"/>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44583</c:v>
                </c:pt>
                <c:pt idx="15">
                  <c:v>44614</c:v>
                </c:pt>
                <c:pt idx="16">
                  <c:v>44643</c:v>
                </c:pt>
                <c:pt idx="17">
                  <c:v>44675</c:v>
                </c:pt>
                <c:pt idx="18">
                  <c:v>44706</c:v>
                </c:pt>
                <c:pt idx="19">
                  <c:v>44738</c:v>
                </c:pt>
                <c:pt idx="20">
                  <c:v>44743</c:v>
                </c:pt>
                <c:pt idx="21">
                  <c:v>44774</c:v>
                </c:pt>
                <c:pt idx="22">
                  <c:v>44805</c:v>
                </c:pt>
                <c:pt idx="23">
                  <c:v>44835</c:v>
                </c:pt>
                <c:pt idx="24">
                  <c:v>44866</c:v>
                </c:pt>
                <c:pt idx="25">
                  <c:v>44896</c:v>
                </c:pt>
                <c:pt idx="26">
                  <c:v>44927</c:v>
                </c:pt>
                <c:pt idx="27">
                  <c:v>44958</c:v>
                </c:pt>
              </c:numCache>
            </c:numRef>
          </c:cat>
          <c:val>
            <c:numRef>
              <c:f>'Website Visits'!$E$2:$E$8</c:f>
              <c:numCache>
                <c:formatCode>0.0</c:formatCode>
                <c:ptCount val="7"/>
                <c:pt idx="0">
                  <c:v>5682.2000000000007</c:v>
                </c:pt>
                <c:pt idx="1">
                  <c:v>5682.2000000000007</c:v>
                </c:pt>
                <c:pt idx="2">
                  <c:v>5682.2000000000007</c:v>
                </c:pt>
                <c:pt idx="3">
                  <c:v>5682.2000000000007</c:v>
                </c:pt>
                <c:pt idx="4">
                  <c:v>5682.2000000000007</c:v>
                </c:pt>
                <c:pt idx="5">
                  <c:v>5682.2000000000007</c:v>
                </c:pt>
                <c:pt idx="6">
                  <c:v>5682.2000000000007</c:v>
                </c:pt>
              </c:numCache>
            </c:numRef>
          </c:val>
          <c:smooth val="0"/>
          <c:extLst>
            <c:ext xmlns:c16="http://schemas.microsoft.com/office/drawing/2014/chart" uri="{C3380CC4-5D6E-409C-BE32-E72D297353CC}">
              <c16:uniqueId val="{00000005-7AC4-485A-9955-E2C7A838B149}"/>
            </c:ext>
          </c:extLst>
        </c:ser>
        <c:ser>
          <c:idx val="5"/>
          <c:order val="3"/>
          <c:tx>
            <c:strRef>
              <c:f>'Website Visits'!$G$1</c:f>
              <c:strCache>
                <c:ptCount val="1"/>
                <c:pt idx="0">
                  <c:v> -1 Sigma</c:v>
                </c:pt>
              </c:strCache>
            </c:strRef>
          </c:tx>
          <c:spPr>
            <a:ln w="19050" cap="rnd" cmpd="sng" algn="ctr">
              <a:noFill/>
              <a:prstDash val="solid"/>
              <a:round/>
            </a:ln>
            <a:effectLst/>
            <a:extLst>
              <a:ext uri="{91240B29-F687-4F45-9708-019B960494DF}">
                <a14:hiddenLine xmlns:a14="http://schemas.microsoft.com/office/drawing/2010/main" w="19050" cap="rnd" cmpd="sng" algn="ctr">
                  <a:solidFill>
                    <a:srgbClr val="70AD47">
                      <a:shade val="76000"/>
                    </a:srgbClr>
                  </a:solidFill>
                  <a:prstDash val="solid"/>
                  <a:round/>
                </a14:hiddenLine>
              </a:ext>
            </a:extLst>
          </c:spPr>
          <c:marker>
            <c:symbol val="none"/>
          </c:marker>
          <c:cat>
            <c:numRef>
              <c:f>'Website Visits'!$A$2:$A$29</c:f>
              <c:numCache>
                <c:formatCode>[$-409]mmm\-yy;@</c:formatCode>
                <c:ptCount val="28"/>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44583</c:v>
                </c:pt>
                <c:pt idx="15">
                  <c:v>44614</c:v>
                </c:pt>
                <c:pt idx="16">
                  <c:v>44643</c:v>
                </c:pt>
                <c:pt idx="17">
                  <c:v>44675</c:v>
                </c:pt>
                <c:pt idx="18">
                  <c:v>44706</c:v>
                </c:pt>
                <c:pt idx="19">
                  <c:v>44738</c:v>
                </c:pt>
                <c:pt idx="20">
                  <c:v>44743</c:v>
                </c:pt>
                <c:pt idx="21">
                  <c:v>44774</c:v>
                </c:pt>
                <c:pt idx="22">
                  <c:v>44805</c:v>
                </c:pt>
                <c:pt idx="23">
                  <c:v>44835</c:v>
                </c:pt>
                <c:pt idx="24">
                  <c:v>44866</c:v>
                </c:pt>
                <c:pt idx="25">
                  <c:v>44896</c:v>
                </c:pt>
                <c:pt idx="26">
                  <c:v>44927</c:v>
                </c:pt>
                <c:pt idx="27">
                  <c:v>44958</c:v>
                </c:pt>
              </c:numCache>
            </c:numRef>
          </c:cat>
          <c:val>
            <c:numRef>
              <c:f>'Website Visits'!$G$2:$G$8</c:f>
              <c:numCache>
                <c:formatCode>0.0</c:formatCode>
                <c:ptCount val="7"/>
                <c:pt idx="0">
                  <c:v>195.59999999999991</c:v>
                </c:pt>
                <c:pt idx="1">
                  <c:v>195.59999999999991</c:v>
                </c:pt>
                <c:pt idx="2">
                  <c:v>195.59999999999991</c:v>
                </c:pt>
                <c:pt idx="3">
                  <c:v>195.59999999999991</c:v>
                </c:pt>
                <c:pt idx="4">
                  <c:v>195.59999999999991</c:v>
                </c:pt>
                <c:pt idx="5">
                  <c:v>195.59999999999991</c:v>
                </c:pt>
                <c:pt idx="6">
                  <c:v>195.59999999999991</c:v>
                </c:pt>
              </c:numCache>
            </c:numRef>
          </c:val>
          <c:smooth val="0"/>
          <c:extLst>
            <c:ext xmlns:c16="http://schemas.microsoft.com/office/drawing/2014/chart" uri="{C3380CC4-5D6E-409C-BE32-E72D297353CC}">
              <c16:uniqueId val="{00000009-7AC4-485A-9955-E2C7A838B149}"/>
            </c:ext>
          </c:extLst>
        </c:ser>
        <c:ser>
          <c:idx val="6"/>
          <c:order val="4"/>
          <c:tx>
            <c:strRef>
              <c:f>'Website Visits'!$H$1</c:f>
              <c:strCache>
                <c:ptCount val="1"/>
                <c:pt idx="0">
                  <c:v> -2 Sigma</c:v>
                </c:pt>
              </c:strCache>
            </c:strRef>
          </c:tx>
          <c:spPr>
            <a:ln w="19050" cap="rnd" cmpd="sng" algn="ctr">
              <a:noFill/>
              <a:prstDash val="solid"/>
              <a:round/>
            </a:ln>
            <a:effectLst/>
            <a:extLst>
              <a:ext uri="{91240B29-F687-4F45-9708-019B960494DF}">
                <a14:hiddenLine xmlns:a14="http://schemas.microsoft.com/office/drawing/2010/main" w="19050" cap="rnd" cmpd="sng" algn="ctr">
                  <a:solidFill>
                    <a:srgbClr val="4472C4">
                      <a:tint val="77000"/>
                    </a:srgbClr>
                  </a:solidFill>
                  <a:prstDash val="solid"/>
                  <a:round/>
                </a14:hiddenLine>
              </a:ext>
            </a:extLst>
          </c:spPr>
          <c:marker>
            <c:symbol val="none"/>
          </c:marker>
          <c:cat>
            <c:numRef>
              <c:f>'Website Visits'!$A$2:$A$29</c:f>
              <c:numCache>
                <c:formatCode>[$-409]mmm\-yy;@</c:formatCode>
                <c:ptCount val="28"/>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44583</c:v>
                </c:pt>
                <c:pt idx="15">
                  <c:v>44614</c:v>
                </c:pt>
                <c:pt idx="16">
                  <c:v>44643</c:v>
                </c:pt>
                <c:pt idx="17">
                  <c:v>44675</c:v>
                </c:pt>
                <c:pt idx="18">
                  <c:v>44706</c:v>
                </c:pt>
                <c:pt idx="19">
                  <c:v>44738</c:v>
                </c:pt>
                <c:pt idx="20">
                  <c:v>44743</c:v>
                </c:pt>
                <c:pt idx="21">
                  <c:v>44774</c:v>
                </c:pt>
                <c:pt idx="22">
                  <c:v>44805</c:v>
                </c:pt>
                <c:pt idx="23">
                  <c:v>44835</c:v>
                </c:pt>
                <c:pt idx="24">
                  <c:v>44866</c:v>
                </c:pt>
                <c:pt idx="25">
                  <c:v>44896</c:v>
                </c:pt>
                <c:pt idx="26">
                  <c:v>44927</c:v>
                </c:pt>
                <c:pt idx="27">
                  <c:v>44958</c:v>
                </c:pt>
              </c:numCache>
            </c:numRef>
          </c:cat>
          <c:val>
            <c:numRef>
              <c:f>'Website Visits'!$H$2:$H$8</c:f>
              <c:numCache>
                <c:formatCode>0.0</c:formatCode>
                <c:ptCount val="7"/>
                <c:pt idx="0">
                  <c:v>-2547.7000000000003</c:v>
                </c:pt>
                <c:pt idx="1">
                  <c:v>-2547.7000000000003</c:v>
                </c:pt>
                <c:pt idx="2">
                  <c:v>-2547.7000000000003</c:v>
                </c:pt>
                <c:pt idx="3">
                  <c:v>-2547.7000000000003</c:v>
                </c:pt>
                <c:pt idx="4">
                  <c:v>-2547.7000000000003</c:v>
                </c:pt>
                <c:pt idx="5">
                  <c:v>-2547.7000000000003</c:v>
                </c:pt>
                <c:pt idx="6">
                  <c:v>-2547.7000000000003</c:v>
                </c:pt>
              </c:numCache>
            </c:numRef>
          </c:val>
          <c:smooth val="0"/>
          <c:extLst>
            <c:ext xmlns:c16="http://schemas.microsoft.com/office/drawing/2014/chart" uri="{C3380CC4-5D6E-409C-BE32-E72D297353CC}">
              <c16:uniqueId val="{0000000A-7AC4-485A-9955-E2C7A838B149}"/>
            </c:ext>
          </c:extLst>
        </c:ser>
        <c:ser>
          <c:idx val="7"/>
          <c:order val="5"/>
          <c:tx>
            <c:strRef>
              <c:f>'Website Visits'!$I$1</c:f>
              <c:strCache>
                <c:ptCount val="1"/>
                <c:pt idx="0">
                  <c:v>LCL</c:v>
                </c:pt>
              </c:strCache>
            </c:strRef>
          </c:tx>
          <c:spPr>
            <a:ln w="12700">
              <a:solidFill>
                <a:srgbClr val="FF0000"/>
              </a:solidFill>
              <a:prstDash val="dash"/>
            </a:ln>
            <a:effectLst/>
          </c:spPr>
          <c:marker>
            <c:symbol val="none"/>
          </c:marker>
          <c:dLbls>
            <c:dLbl>
              <c:idx val="1"/>
              <c:layout>
                <c:manualLayout>
                  <c:x val="-9.7484276246797025E-3"/>
                  <c:y val="-1.3419913968841285E-2"/>
                </c:manualLayout>
              </c:layout>
              <c:tx>
                <c:rich>
                  <a:bodyPr wrap="square" lIns="38100" tIns="19050" rIns="38100" bIns="19050" anchor="ctr">
                    <a:spAutoFit/>
                  </a:bodyPr>
                  <a:lstStyle/>
                  <a:p>
                    <a:pPr>
                      <a:defRPr/>
                    </a:pPr>
                    <a:r>
                      <a:rPr lang="en-US"/>
                      <a:t>LCL</a:t>
                    </a:r>
                  </a:p>
                </c:rich>
              </c:tx>
              <c:numFmt formatCode="0.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7AC4-485A-9955-E2C7A838B149}"/>
                </c:ext>
              </c:extLst>
            </c:dLbl>
            <c:dLbl>
              <c:idx val="5"/>
              <c:layout>
                <c:manualLayout>
                  <c:x val="-9.7484276246797025E-3"/>
                  <c:y val="-1.3419913968841285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AC4-485A-9955-E2C7A838B14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'Website Visits'!$A$2:$A$29</c:f>
              <c:numCache>
                <c:formatCode>[$-409]mmm\-yy;@</c:formatCode>
                <c:ptCount val="28"/>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44583</c:v>
                </c:pt>
                <c:pt idx="15">
                  <c:v>44614</c:v>
                </c:pt>
                <c:pt idx="16">
                  <c:v>44643</c:v>
                </c:pt>
                <c:pt idx="17">
                  <c:v>44675</c:v>
                </c:pt>
                <c:pt idx="18">
                  <c:v>44706</c:v>
                </c:pt>
                <c:pt idx="19">
                  <c:v>44738</c:v>
                </c:pt>
                <c:pt idx="20">
                  <c:v>44743</c:v>
                </c:pt>
                <c:pt idx="21">
                  <c:v>44774</c:v>
                </c:pt>
                <c:pt idx="22">
                  <c:v>44805</c:v>
                </c:pt>
                <c:pt idx="23">
                  <c:v>44835</c:v>
                </c:pt>
                <c:pt idx="24">
                  <c:v>44866</c:v>
                </c:pt>
                <c:pt idx="25">
                  <c:v>44896</c:v>
                </c:pt>
                <c:pt idx="26">
                  <c:v>44927</c:v>
                </c:pt>
                <c:pt idx="27">
                  <c:v>44958</c:v>
                </c:pt>
              </c:numCache>
            </c:numRef>
          </c:cat>
          <c:val>
            <c:numRef>
              <c:f>'Website Visits'!$I$2:$I$21</c:f>
              <c:numCache>
                <c:formatCode>0.0</c:formatCode>
                <c:ptCount val="20"/>
                <c:pt idx="0">
                  <c:v>-5291</c:v>
                </c:pt>
                <c:pt idx="1">
                  <c:v>-5291</c:v>
                </c:pt>
                <c:pt idx="2">
                  <c:v>-5291</c:v>
                </c:pt>
                <c:pt idx="3">
                  <c:v>-5291</c:v>
                </c:pt>
                <c:pt idx="4">
                  <c:v>-5291</c:v>
                </c:pt>
                <c:pt idx="5">
                  <c:v>-5291</c:v>
                </c:pt>
                <c:pt idx="6">
                  <c:v>-5291</c:v>
                </c:pt>
                <c:pt idx="7">
                  <c:v>-5291</c:v>
                </c:pt>
                <c:pt idx="8">
                  <c:v>-5291</c:v>
                </c:pt>
                <c:pt idx="9">
                  <c:v>-5291</c:v>
                </c:pt>
                <c:pt idx="10">
                  <c:v>-5291</c:v>
                </c:pt>
                <c:pt idx="11">
                  <c:v>-5291</c:v>
                </c:pt>
                <c:pt idx="12">
                  <c:v>-5291</c:v>
                </c:pt>
                <c:pt idx="13">
                  <c:v>-5291</c:v>
                </c:pt>
                <c:pt idx="14">
                  <c:v>-5291</c:v>
                </c:pt>
                <c:pt idx="15">
                  <c:v>-5291</c:v>
                </c:pt>
                <c:pt idx="16">
                  <c:v>-5291</c:v>
                </c:pt>
                <c:pt idx="17">
                  <c:v>-5291</c:v>
                </c:pt>
                <c:pt idx="18">
                  <c:v>-5291</c:v>
                </c:pt>
                <c:pt idx="19">
                  <c:v>-5291</c:v>
                </c:pt>
              </c:numCache>
            </c:numRef>
          </c:val>
          <c:smooth val="0"/>
          <c:extLst>
            <c:ext xmlns:c16="http://schemas.microsoft.com/office/drawing/2014/chart" uri="{C3380CC4-5D6E-409C-BE32-E72D297353CC}">
              <c16:uniqueId val="{0000000D-7AC4-485A-9955-E2C7A838B149}"/>
            </c:ext>
          </c:extLst>
        </c:ser>
        <c:dLbls>
          <c:showLegendKey val="0"/>
          <c:showVal val="0"/>
          <c:showCatName val="0"/>
          <c:showSerName val="0"/>
          <c:showPercent val="0"/>
          <c:showBubbleSize val="0"/>
        </c:dLbls>
        <c:marker val="1"/>
        <c:smooth val="0"/>
        <c:axId val="1398470752"/>
        <c:axId val="1398463264"/>
      </c:lineChart>
      <c:catAx>
        <c:axId val="1398470752"/>
        <c:scaling>
          <c:orientation val="minMax"/>
        </c:scaling>
        <c:delete val="0"/>
        <c:axPos val="b"/>
        <c:numFmt formatCode="[$-409]mmm\-yy;@" sourceLinked="1"/>
        <c:majorTickMark val="out"/>
        <c:minorTickMark val="none"/>
        <c:tickLblPos val="nextTo"/>
        <c:txPr>
          <a:bodyPr/>
          <a:lstStyle/>
          <a:p>
            <a:pPr>
              <a:defRPr sz="1600"/>
            </a:pPr>
            <a:endParaRPr lang="en-US"/>
          </a:p>
        </c:txPr>
        <c:crossAx val="1398463264"/>
        <c:crossesAt val="-4000"/>
        <c:auto val="0"/>
        <c:lblAlgn val="ctr"/>
        <c:lblOffset val="100"/>
        <c:noMultiLvlLbl val="0"/>
      </c:catAx>
      <c:valAx>
        <c:axId val="1398463264"/>
        <c:scaling>
          <c:orientation val="minMax"/>
          <c:max val="37000"/>
          <c:min val="0"/>
        </c:scaling>
        <c:delete val="0"/>
        <c:axPos val="l"/>
        <c:numFmt formatCode="0" sourceLinked="0"/>
        <c:majorTickMark val="out"/>
        <c:minorTickMark val="none"/>
        <c:tickLblPos val="nextTo"/>
        <c:txPr>
          <a:bodyPr/>
          <a:lstStyle/>
          <a:p>
            <a:pPr>
              <a:defRPr sz="1600"/>
            </a:pPr>
            <a:endParaRPr lang="en-US"/>
          </a:p>
        </c:txPr>
        <c:crossAx val="1398470752"/>
        <c:crosses val="autoZero"/>
        <c:crossBetween val="midCat"/>
      </c:valAx>
      <c:spPr>
        <a:noFill/>
        <a:ln w="25400">
          <a:noFill/>
        </a:ln>
      </c:spPr>
    </c:plotArea>
    <c:plotVisOnly val="0"/>
    <c:dispBlanksAs val="gap"/>
    <c:extLst>
      <c:ext xmlns:c16r3="http://schemas.microsoft.com/office/drawing/2017/03/chart" uri="{56B9EC1D-385E-4148-901F-78D8002777C0}">
        <c16r3:dataDisplayOptions16>
          <c16r3:dispNaAsBlank val="1"/>
        </c16r3:dataDisplayOptions16>
      </c:ext>
    </c:extLst>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1" Type="http://schemas.openxmlformats.org/officeDocument/2006/relationships/hyperlink" Target="weknowthefeeling.org"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weknowthefeeling.org"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8E30A4-9886-48B2-A53F-1896E96C6A95}"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64DBD57-A84E-4990-A284-706657AF1078}">
      <dgm:prSet/>
      <dgm:spPr>
        <a:xfrm>
          <a:off x="172512" y="2474"/>
          <a:ext cx="2048589" cy="1229153"/>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Light" panose="020F0302020204030204"/>
              <a:ea typeface="+mn-ea"/>
              <a:cs typeface="+mn-cs"/>
            </a:rPr>
            <a:t>Assessments</a:t>
          </a:r>
          <a:endParaRPr lang="en-US">
            <a:solidFill>
              <a:sysClr val="window" lastClr="FFFFFF"/>
            </a:solidFill>
            <a:latin typeface="Calibri" panose="020F0502020204030204"/>
            <a:ea typeface="+mn-ea"/>
            <a:cs typeface="+mn-cs"/>
          </a:endParaRPr>
        </a:p>
      </dgm:t>
    </dgm:pt>
    <dgm:pt modelId="{372E20D5-D82B-48F8-A188-0FF3CE4E9855}" type="parTrans" cxnId="{07C29EDC-B9D2-4102-A1AE-3EA2601EB68E}">
      <dgm:prSet/>
      <dgm:spPr/>
      <dgm:t>
        <a:bodyPr/>
        <a:lstStyle/>
        <a:p>
          <a:endParaRPr lang="en-US"/>
        </a:p>
      </dgm:t>
    </dgm:pt>
    <dgm:pt modelId="{88ACA024-0CFD-4211-9546-D78F258EC455}" type="sibTrans" cxnId="{07C29EDC-B9D2-4102-A1AE-3EA2601EB68E}">
      <dgm:prSet/>
      <dgm:spPr/>
      <dgm:t>
        <a:bodyPr/>
        <a:lstStyle/>
        <a:p>
          <a:endParaRPr lang="en-US"/>
        </a:p>
      </dgm:t>
    </dgm:pt>
    <dgm:pt modelId="{D17BFF34-E25A-42A0-934E-E144D3FDB76C}">
      <dgm:prSet/>
      <dgm:spPr>
        <a:xfrm>
          <a:off x="2425961" y="2474"/>
          <a:ext cx="2048589" cy="1229153"/>
        </a:xfrm>
        <a:prstGeom prst="rect">
          <a:avLst/>
        </a:prstGeom>
        <a:solidFill>
          <a:srgbClr val="5B9BD5">
            <a:hueOff val="-614413"/>
            <a:satOff val="-1584"/>
            <a:lumOff val="-107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Individual Counseling</a:t>
          </a:r>
        </a:p>
      </dgm:t>
    </dgm:pt>
    <dgm:pt modelId="{CB19D51E-36AF-4B6C-987D-FA72E554CA9C}" type="parTrans" cxnId="{744420DD-285D-46DB-8945-174FFC31A908}">
      <dgm:prSet/>
      <dgm:spPr/>
      <dgm:t>
        <a:bodyPr/>
        <a:lstStyle/>
        <a:p>
          <a:endParaRPr lang="en-US"/>
        </a:p>
      </dgm:t>
    </dgm:pt>
    <dgm:pt modelId="{0E53D1EE-55B0-49D2-A3FF-A03C45B59EC8}" type="sibTrans" cxnId="{744420DD-285D-46DB-8945-174FFC31A908}">
      <dgm:prSet/>
      <dgm:spPr/>
      <dgm:t>
        <a:bodyPr/>
        <a:lstStyle/>
        <a:p>
          <a:endParaRPr lang="en-US"/>
        </a:p>
      </dgm:t>
    </dgm:pt>
    <dgm:pt modelId="{B9A818AF-DB90-487C-B155-37C3FC2E15FB}">
      <dgm:prSet/>
      <dgm:spPr>
        <a:xfrm>
          <a:off x="4679409" y="2474"/>
          <a:ext cx="2048589" cy="1229153"/>
        </a:xfrm>
        <a:prstGeom prst="rect">
          <a:avLst/>
        </a:prstGeom>
        <a:solidFill>
          <a:srgbClr val="5B9BD5">
            <a:hueOff val="-1228826"/>
            <a:satOff val="-3167"/>
            <a:lumOff val="-213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Group Counseling</a:t>
          </a:r>
        </a:p>
      </dgm:t>
    </dgm:pt>
    <dgm:pt modelId="{A34A38FA-FB19-4AEE-A878-BB7B144C7FD3}" type="parTrans" cxnId="{978E3366-5CBC-4093-92D5-A3DD6F2F379D}">
      <dgm:prSet/>
      <dgm:spPr/>
      <dgm:t>
        <a:bodyPr/>
        <a:lstStyle/>
        <a:p>
          <a:endParaRPr lang="en-US"/>
        </a:p>
      </dgm:t>
    </dgm:pt>
    <dgm:pt modelId="{F3A43322-8491-4446-9470-957F2C3FF63F}" type="sibTrans" cxnId="{978E3366-5CBC-4093-92D5-A3DD6F2F379D}">
      <dgm:prSet/>
      <dgm:spPr/>
      <dgm:t>
        <a:bodyPr/>
        <a:lstStyle/>
        <a:p>
          <a:endParaRPr lang="en-US"/>
        </a:p>
      </dgm:t>
    </dgm:pt>
    <dgm:pt modelId="{3D950333-0D21-4040-961F-3F70AC1DA8FF}">
      <dgm:prSet/>
      <dgm:spPr>
        <a:xfrm>
          <a:off x="172512" y="1436487"/>
          <a:ext cx="2048589" cy="1229153"/>
        </a:xfrm>
        <a:prstGeom prst="rect">
          <a:avLst/>
        </a:prstGeom>
        <a:solidFill>
          <a:srgbClr val="5B9BD5">
            <a:hueOff val="-1843239"/>
            <a:satOff val="-4751"/>
            <a:lumOff val="-320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SUD Withdrawal Management</a:t>
          </a:r>
        </a:p>
      </dgm:t>
    </dgm:pt>
    <dgm:pt modelId="{B506ACC0-5A2C-4A75-85EA-740C3D2B4479}" type="parTrans" cxnId="{B6E2BDA9-D94D-410C-88BA-6825C6C2A47F}">
      <dgm:prSet/>
      <dgm:spPr/>
      <dgm:t>
        <a:bodyPr/>
        <a:lstStyle/>
        <a:p>
          <a:endParaRPr lang="en-US"/>
        </a:p>
      </dgm:t>
    </dgm:pt>
    <dgm:pt modelId="{778EA700-6D5A-4C87-B60D-460CF794EE1C}" type="sibTrans" cxnId="{B6E2BDA9-D94D-410C-88BA-6825C6C2A47F}">
      <dgm:prSet/>
      <dgm:spPr/>
      <dgm:t>
        <a:bodyPr/>
        <a:lstStyle/>
        <a:p>
          <a:endParaRPr lang="en-US"/>
        </a:p>
      </dgm:t>
    </dgm:pt>
    <dgm:pt modelId="{F82B2F6F-CAD4-442B-B5AF-7A9B06120B26}">
      <dgm:prSet/>
      <dgm:spPr>
        <a:xfrm>
          <a:off x="2425961" y="1436487"/>
          <a:ext cx="2048589" cy="1229153"/>
        </a:xfrm>
        <a:prstGeom prst="rect">
          <a:avLst/>
        </a:prstGeom>
        <a:solidFill>
          <a:srgbClr val="5B9BD5">
            <a:hueOff val="-2457652"/>
            <a:satOff val="-6334"/>
            <a:lumOff val="-427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Case Management</a:t>
          </a:r>
        </a:p>
      </dgm:t>
    </dgm:pt>
    <dgm:pt modelId="{C2A740D7-67CE-4E2B-BD0E-DE83372E6115}" type="parTrans" cxnId="{673B6469-76E7-4920-B9C1-5DED400B2401}">
      <dgm:prSet/>
      <dgm:spPr/>
      <dgm:t>
        <a:bodyPr/>
        <a:lstStyle/>
        <a:p>
          <a:endParaRPr lang="en-US"/>
        </a:p>
      </dgm:t>
    </dgm:pt>
    <dgm:pt modelId="{89423F73-6D5C-4AA3-85A7-3D2F2CFB68B3}" type="sibTrans" cxnId="{673B6469-76E7-4920-B9C1-5DED400B2401}">
      <dgm:prSet/>
      <dgm:spPr/>
      <dgm:t>
        <a:bodyPr/>
        <a:lstStyle/>
        <a:p>
          <a:endParaRPr lang="en-US"/>
        </a:p>
      </dgm:t>
    </dgm:pt>
    <dgm:pt modelId="{CDAA465D-18C0-4FE4-A39E-5864EE67E61E}">
      <dgm:prSet/>
      <dgm:spPr>
        <a:xfrm>
          <a:off x="4679409" y="1436487"/>
          <a:ext cx="2048589" cy="1229153"/>
        </a:xfrm>
        <a:prstGeom prst="rect">
          <a:avLst/>
        </a:prstGeom>
        <a:solidFill>
          <a:srgbClr val="5B9BD5">
            <a:hueOff val="-3072065"/>
            <a:satOff val="-7918"/>
            <a:lumOff val="-534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Recovery Support Services</a:t>
          </a:r>
        </a:p>
      </dgm:t>
    </dgm:pt>
    <dgm:pt modelId="{8E0B4955-8C65-4977-A798-F88AD983F2AA}" type="parTrans" cxnId="{02B1AE7C-BFBA-452A-9E79-3B8C92BA93C3}">
      <dgm:prSet/>
      <dgm:spPr/>
      <dgm:t>
        <a:bodyPr/>
        <a:lstStyle/>
        <a:p>
          <a:endParaRPr lang="en-US"/>
        </a:p>
      </dgm:t>
    </dgm:pt>
    <dgm:pt modelId="{4CB6F449-259C-4D9E-BE65-51A0B4C29204}" type="sibTrans" cxnId="{02B1AE7C-BFBA-452A-9E79-3B8C92BA93C3}">
      <dgm:prSet/>
      <dgm:spPr/>
      <dgm:t>
        <a:bodyPr/>
        <a:lstStyle/>
        <a:p>
          <a:endParaRPr lang="en-US"/>
        </a:p>
      </dgm:t>
    </dgm:pt>
    <dgm:pt modelId="{A0FAB406-5D97-4C16-8365-957EC1DA8A75}">
      <dgm:prSet/>
      <dgm:spPr>
        <a:xfrm>
          <a:off x="172512" y="2870499"/>
          <a:ext cx="2048589" cy="1229153"/>
        </a:xfrm>
        <a:prstGeom prst="rect">
          <a:avLst/>
        </a:prstGeom>
        <a:solidFill>
          <a:srgbClr val="5B9BD5">
            <a:hueOff val="-3686478"/>
            <a:satOff val="-9501"/>
            <a:lumOff val="-641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Community Intervention (crisis intervention)</a:t>
          </a:r>
        </a:p>
      </dgm:t>
    </dgm:pt>
    <dgm:pt modelId="{32D9892B-8974-46AE-995B-198040A392EA}" type="parTrans" cxnId="{4D98D9F9-4423-4F98-99DC-129683A40150}">
      <dgm:prSet/>
      <dgm:spPr/>
      <dgm:t>
        <a:bodyPr/>
        <a:lstStyle/>
        <a:p>
          <a:endParaRPr lang="en-US"/>
        </a:p>
      </dgm:t>
    </dgm:pt>
    <dgm:pt modelId="{762F7FDE-9739-4B05-938D-837CB4AAFCFA}" type="sibTrans" cxnId="{4D98D9F9-4423-4F98-99DC-129683A40150}">
      <dgm:prSet/>
      <dgm:spPr/>
      <dgm:t>
        <a:bodyPr/>
        <a:lstStyle/>
        <a:p>
          <a:endParaRPr lang="en-US"/>
        </a:p>
      </dgm:t>
    </dgm:pt>
    <dgm:pt modelId="{19930B95-8380-4FDD-ABB1-A6D46A63FE93}">
      <dgm:prSet/>
      <dgm:spPr>
        <a:xfrm>
          <a:off x="2425961" y="2870499"/>
          <a:ext cx="2048589" cy="1229153"/>
        </a:xfrm>
        <a:prstGeom prst="rect">
          <a:avLst/>
        </a:prstGeom>
        <a:solidFill>
          <a:srgbClr val="5B9BD5">
            <a:hueOff val="-4300891"/>
            <a:satOff val="-11085"/>
            <a:lumOff val="-748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Medication Assisted Recovery</a:t>
          </a:r>
        </a:p>
      </dgm:t>
    </dgm:pt>
    <dgm:pt modelId="{FFFC1203-45E4-497C-A99F-6EF942A78531}" type="parTrans" cxnId="{5527330A-4190-4781-A686-3A5B87DBBC74}">
      <dgm:prSet/>
      <dgm:spPr/>
      <dgm:t>
        <a:bodyPr/>
        <a:lstStyle/>
        <a:p>
          <a:endParaRPr lang="en-US"/>
        </a:p>
      </dgm:t>
    </dgm:pt>
    <dgm:pt modelId="{87152C96-F7A1-4CA0-B8F3-2034BEF63D28}" type="sibTrans" cxnId="{5527330A-4190-4781-A686-3A5B87DBBC74}">
      <dgm:prSet/>
      <dgm:spPr/>
      <dgm:t>
        <a:bodyPr/>
        <a:lstStyle/>
        <a:p>
          <a:endParaRPr lang="en-US"/>
        </a:p>
      </dgm:t>
    </dgm:pt>
    <dgm:pt modelId="{BF9BA357-C5B3-4ED9-B707-2C5FE679C1C6}">
      <dgm:prSet/>
      <dgm:spPr>
        <a:xfrm>
          <a:off x="4679409" y="2870499"/>
          <a:ext cx="2048589" cy="1229153"/>
        </a:xfrm>
        <a:prstGeom prst="rect">
          <a:avLst/>
        </a:prstGeom>
        <a:solidFill>
          <a:srgbClr val="5B9BD5">
            <a:hueOff val="-4915304"/>
            <a:satOff val="-12668"/>
            <a:lumOff val="-855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Recovery Housing</a:t>
          </a:r>
        </a:p>
      </dgm:t>
    </dgm:pt>
    <dgm:pt modelId="{E29A05FD-5EEF-4203-B473-F58ABF6AE40F}" type="parTrans" cxnId="{5D0B4283-6083-4AD2-BB79-E44329213FED}">
      <dgm:prSet/>
      <dgm:spPr/>
      <dgm:t>
        <a:bodyPr/>
        <a:lstStyle/>
        <a:p>
          <a:endParaRPr lang="en-US"/>
        </a:p>
      </dgm:t>
    </dgm:pt>
    <dgm:pt modelId="{FADB11C8-C230-41B9-B92B-C67D5E61B938}" type="sibTrans" cxnId="{5D0B4283-6083-4AD2-BB79-E44329213FED}">
      <dgm:prSet/>
      <dgm:spPr/>
      <dgm:t>
        <a:bodyPr/>
        <a:lstStyle/>
        <a:p>
          <a:endParaRPr lang="en-US"/>
        </a:p>
      </dgm:t>
    </dgm:pt>
    <dgm:pt modelId="{7D8D3303-7707-4210-993B-62CAB249C3E0}">
      <dgm:prSet/>
      <dgm:spPr>
        <a:xfrm>
          <a:off x="172512" y="4304512"/>
          <a:ext cx="2048589" cy="1229153"/>
        </a:xfrm>
        <a:prstGeom prst="rect">
          <a:avLst/>
        </a:prstGeom>
        <a:solidFill>
          <a:srgbClr val="5B9BD5">
            <a:hueOff val="-5529717"/>
            <a:satOff val="-14252"/>
            <a:lumOff val="-962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Naloxone/Narcan Distribution</a:t>
          </a:r>
        </a:p>
      </dgm:t>
    </dgm:pt>
    <dgm:pt modelId="{CFA75DBC-DA26-4425-AFF3-6518FAE1DBA7}" type="parTrans" cxnId="{ACEEFD2C-388E-4AF7-8294-17CF1A398013}">
      <dgm:prSet/>
      <dgm:spPr/>
      <dgm:t>
        <a:bodyPr/>
        <a:lstStyle/>
        <a:p>
          <a:endParaRPr lang="en-US"/>
        </a:p>
      </dgm:t>
    </dgm:pt>
    <dgm:pt modelId="{9A2B1D27-CF9A-4AA8-A1A8-ACFC894EEB64}" type="sibTrans" cxnId="{ACEEFD2C-388E-4AF7-8294-17CF1A398013}">
      <dgm:prSet/>
      <dgm:spPr/>
      <dgm:t>
        <a:bodyPr/>
        <a:lstStyle/>
        <a:p>
          <a:endParaRPr lang="en-US"/>
        </a:p>
      </dgm:t>
    </dgm:pt>
    <dgm:pt modelId="{5CC0FA1B-7492-4B5E-AF79-5266AACBE57A}">
      <dgm:prSet/>
      <dgm:spPr>
        <a:xfrm>
          <a:off x="2425961" y="4304512"/>
          <a:ext cx="2048589" cy="1229153"/>
        </a:xfrm>
        <a:prstGeom prst="rect">
          <a:avLst/>
        </a:prstGeom>
        <a:solidFill>
          <a:srgbClr val="5B9BD5">
            <a:hueOff val="-6144130"/>
            <a:satOff val="-15835"/>
            <a:lumOff val="-1069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Peer Doula Services</a:t>
          </a:r>
        </a:p>
      </dgm:t>
    </dgm:pt>
    <dgm:pt modelId="{23CDCCCF-4E77-4F2F-A576-AD1DBE053A4E}" type="parTrans" cxnId="{957236A6-BFF4-459F-966C-022ADD4B1251}">
      <dgm:prSet/>
      <dgm:spPr/>
      <dgm:t>
        <a:bodyPr/>
        <a:lstStyle/>
        <a:p>
          <a:endParaRPr lang="en-US"/>
        </a:p>
      </dgm:t>
    </dgm:pt>
    <dgm:pt modelId="{CA0297B4-186C-4AC6-924F-E3FDEADDBD8B}" type="sibTrans" cxnId="{957236A6-BFF4-459F-966C-022ADD4B1251}">
      <dgm:prSet/>
      <dgm:spPr/>
      <dgm:t>
        <a:bodyPr/>
        <a:lstStyle/>
        <a:p>
          <a:endParaRPr lang="en-US"/>
        </a:p>
      </dgm:t>
    </dgm:pt>
    <dgm:pt modelId="{82B27616-9854-4002-917A-424EEE1331D7}">
      <dgm:prSet/>
      <dgm:spPr>
        <a:xfrm>
          <a:off x="4679409" y="4304512"/>
          <a:ext cx="2048589" cy="1229153"/>
        </a:xfrm>
        <a:prstGeom prst="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Enhanced Recovery Homes</a:t>
          </a:r>
        </a:p>
      </dgm:t>
    </dgm:pt>
    <dgm:pt modelId="{37B4906A-AF30-40CB-97DF-E27720F20D3A}" type="parTrans" cxnId="{749273B5-5C08-41C2-B0AA-153AFD67B874}">
      <dgm:prSet/>
      <dgm:spPr/>
      <dgm:t>
        <a:bodyPr/>
        <a:lstStyle/>
        <a:p>
          <a:endParaRPr lang="en-US"/>
        </a:p>
      </dgm:t>
    </dgm:pt>
    <dgm:pt modelId="{4183B40F-63A7-4167-B451-71B6B96EEF2D}" type="sibTrans" cxnId="{749273B5-5C08-41C2-B0AA-153AFD67B874}">
      <dgm:prSet/>
      <dgm:spPr/>
      <dgm:t>
        <a:bodyPr/>
        <a:lstStyle/>
        <a:p>
          <a:endParaRPr lang="en-US"/>
        </a:p>
      </dgm:t>
    </dgm:pt>
    <dgm:pt modelId="{A263E379-A38C-48C2-9645-CAE6F6FCFF25}" type="pres">
      <dgm:prSet presAssocID="{858E30A4-9886-48B2-A53F-1896E96C6A95}" presName="diagram" presStyleCnt="0">
        <dgm:presLayoutVars>
          <dgm:dir/>
          <dgm:resizeHandles val="exact"/>
        </dgm:presLayoutVars>
      </dgm:prSet>
      <dgm:spPr/>
    </dgm:pt>
    <dgm:pt modelId="{DEE05366-5723-4FFD-940C-F6BF7983E31A}" type="pres">
      <dgm:prSet presAssocID="{D64DBD57-A84E-4990-A284-706657AF1078}" presName="node" presStyleLbl="node1" presStyleIdx="0" presStyleCnt="12">
        <dgm:presLayoutVars>
          <dgm:bulletEnabled val="1"/>
        </dgm:presLayoutVars>
      </dgm:prSet>
      <dgm:spPr/>
    </dgm:pt>
    <dgm:pt modelId="{1F92FDFA-182A-4637-96BF-BC16F6CC79CE}" type="pres">
      <dgm:prSet presAssocID="{88ACA024-0CFD-4211-9546-D78F258EC455}" presName="sibTrans" presStyleCnt="0"/>
      <dgm:spPr/>
    </dgm:pt>
    <dgm:pt modelId="{27E71812-7EA6-4DD5-A31E-04013CF1A86E}" type="pres">
      <dgm:prSet presAssocID="{D17BFF34-E25A-42A0-934E-E144D3FDB76C}" presName="node" presStyleLbl="node1" presStyleIdx="1" presStyleCnt="12">
        <dgm:presLayoutVars>
          <dgm:bulletEnabled val="1"/>
        </dgm:presLayoutVars>
      </dgm:prSet>
      <dgm:spPr/>
    </dgm:pt>
    <dgm:pt modelId="{33DF32FB-7E6F-4D50-823A-264C1F5BBC23}" type="pres">
      <dgm:prSet presAssocID="{0E53D1EE-55B0-49D2-A3FF-A03C45B59EC8}" presName="sibTrans" presStyleCnt="0"/>
      <dgm:spPr/>
    </dgm:pt>
    <dgm:pt modelId="{5C58399E-0F3A-48B3-879A-F2710B639F69}" type="pres">
      <dgm:prSet presAssocID="{B9A818AF-DB90-487C-B155-37C3FC2E15FB}" presName="node" presStyleLbl="node1" presStyleIdx="2" presStyleCnt="12">
        <dgm:presLayoutVars>
          <dgm:bulletEnabled val="1"/>
        </dgm:presLayoutVars>
      </dgm:prSet>
      <dgm:spPr/>
    </dgm:pt>
    <dgm:pt modelId="{F305F723-14B2-4149-B6A0-D15A8682A284}" type="pres">
      <dgm:prSet presAssocID="{F3A43322-8491-4446-9470-957F2C3FF63F}" presName="sibTrans" presStyleCnt="0"/>
      <dgm:spPr/>
    </dgm:pt>
    <dgm:pt modelId="{5D6CCC47-96AB-47DE-B6BC-61ADA23E7935}" type="pres">
      <dgm:prSet presAssocID="{3D950333-0D21-4040-961F-3F70AC1DA8FF}" presName="node" presStyleLbl="node1" presStyleIdx="3" presStyleCnt="12">
        <dgm:presLayoutVars>
          <dgm:bulletEnabled val="1"/>
        </dgm:presLayoutVars>
      </dgm:prSet>
      <dgm:spPr/>
    </dgm:pt>
    <dgm:pt modelId="{90F8C605-B850-4770-9213-4D3431182D02}" type="pres">
      <dgm:prSet presAssocID="{778EA700-6D5A-4C87-B60D-460CF794EE1C}" presName="sibTrans" presStyleCnt="0"/>
      <dgm:spPr/>
    </dgm:pt>
    <dgm:pt modelId="{99C91382-218A-4AC5-90BF-79DE3CD02BD8}" type="pres">
      <dgm:prSet presAssocID="{F82B2F6F-CAD4-442B-B5AF-7A9B06120B26}" presName="node" presStyleLbl="node1" presStyleIdx="4" presStyleCnt="12">
        <dgm:presLayoutVars>
          <dgm:bulletEnabled val="1"/>
        </dgm:presLayoutVars>
      </dgm:prSet>
      <dgm:spPr/>
    </dgm:pt>
    <dgm:pt modelId="{AA78E8A3-E80D-4735-B51B-880F0B41A9D4}" type="pres">
      <dgm:prSet presAssocID="{89423F73-6D5C-4AA3-85A7-3D2F2CFB68B3}" presName="sibTrans" presStyleCnt="0"/>
      <dgm:spPr/>
    </dgm:pt>
    <dgm:pt modelId="{37207B16-CF82-4C71-81B5-28847A10B341}" type="pres">
      <dgm:prSet presAssocID="{CDAA465D-18C0-4FE4-A39E-5864EE67E61E}" presName="node" presStyleLbl="node1" presStyleIdx="5" presStyleCnt="12">
        <dgm:presLayoutVars>
          <dgm:bulletEnabled val="1"/>
        </dgm:presLayoutVars>
      </dgm:prSet>
      <dgm:spPr/>
    </dgm:pt>
    <dgm:pt modelId="{16837B2C-3AA0-49BC-939E-49D0F6079CD8}" type="pres">
      <dgm:prSet presAssocID="{4CB6F449-259C-4D9E-BE65-51A0B4C29204}" presName="sibTrans" presStyleCnt="0"/>
      <dgm:spPr/>
    </dgm:pt>
    <dgm:pt modelId="{1C9222BB-7ADD-4753-A57B-4F98B19E3B8A}" type="pres">
      <dgm:prSet presAssocID="{A0FAB406-5D97-4C16-8365-957EC1DA8A75}" presName="node" presStyleLbl="node1" presStyleIdx="6" presStyleCnt="12">
        <dgm:presLayoutVars>
          <dgm:bulletEnabled val="1"/>
        </dgm:presLayoutVars>
      </dgm:prSet>
      <dgm:spPr/>
    </dgm:pt>
    <dgm:pt modelId="{B6A8D0C3-C8E3-485A-B2AE-79AC2CFE28CA}" type="pres">
      <dgm:prSet presAssocID="{762F7FDE-9739-4B05-938D-837CB4AAFCFA}" presName="sibTrans" presStyleCnt="0"/>
      <dgm:spPr/>
    </dgm:pt>
    <dgm:pt modelId="{A97D0D3C-8B52-4B6F-AB6D-5435CAC3E64C}" type="pres">
      <dgm:prSet presAssocID="{19930B95-8380-4FDD-ABB1-A6D46A63FE93}" presName="node" presStyleLbl="node1" presStyleIdx="7" presStyleCnt="12">
        <dgm:presLayoutVars>
          <dgm:bulletEnabled val="1"/>
        </dgm:presLayoutVars>
      </dgm:prSet>
      <dgm:spPr/>
    </dgm:pt>
    <dgm:pt modelId="{04599405-F43E-4F61-AD1A-91CA330C89FA}" type="pres">
      <dgm:prSet presAssocID="{87152C96-F7A1-4CA0-B8F3-2034BEF63D28}" presName="sibTrans" presStyleCnt="0"/>
      <dgm:spPr/>
    </dgm:pt>
    <dgm:pt modelId="{375D5331-9434-4721-9C16-95E034CC5DB4}" type="pres">
      <dgm:prSet presAssocID="{BF9BA357-C5B3-4ED9-B707-2C5FE679C1C6}" presName="node" presStyleLbl="node1" presStyleIdx="8" presStyleCnt="12">
        <dgm:presLayoutVars>
          <dgm:bulletEnabled val="1"/>
        </dgm:presLayoutVars>
      </dgm:prSet>
      <dgm:spPr/>
    </dgm:pt>
    <dgm:pt modelId="{51F885B0-9D6B-4935-89E0-60933FA98808}" type="pres">
      <dgm:prSet presAssocID="{FADB11C8-C230-41B9-B92B-C67D5E61B938}" presName="sibTrans" presStyleCnt="0"/>
      <dgm:spPr/>
    </dgm:pt>
    <dgm:pt modelId="{CDE88B23-BEC3-44BE-AE5D-D6E6A322473D}" type="pres">
      <dgm:prSet presAssocID="{7D8D3303-7707-4210-993B-62CAB249C3E0}" presName="node" presStyleLbl="node1" presStyleIdx="9" presStyleCnt="12">
        <dgm:presLayoutVars>
          <dgm:bulletEnabled val="1"/>
        </dgm:presLayoutVars>
      </dgm:prSet>
      <dgm:spPr/>
    </dgm:pt>
    <dgm:pt modelId="{D6FE9902-9A80-489A-AD71-5C4100992BA3}" type="pres">
      <dgm:prSet presAssocID="{9A2B1D27-CF9A-4AA8-A1A8-ACFC894EEB64}" presName="sibTrans" presStyleCnt="0"/>
      <dgm:spPr/>
    </dgm:pt>
    <dgm:pt modelId="{AA1683CC-13AE-49CF-AA76-CFEFE46F26D2}" type="pres">
      <dgm:prSet presAssocID="{5CC0FA1B-7492-4B5E-AF79-5266AACBE57A}" presName="node" presStyleLbl="node1" presStyleIdx="10" presStyleCnt="12">
        <dgm:presLayoutVars>
          <dgm:bulletEnabled val="1"/>
        </dgm:presLayoutVars>
      </dgm:prSet>
      <dgm:spPr/>
    </dgm:pt>
    <dgm:pt modelId="{3991EDB4-76B5-436A-870E-F78C015A8543}" type="pres">
      <dgm:prSet presAssocID="{CA0297B4-186C-4AC6-924F-E3FDEADDBD8B}" presName="sibTrans" presStyleCnt="0"/>
      <dgm:spPr/>
    </dgm:pt>
    <dgm:pt modelId="{2630603F-2FBE-4E9B-8AA9-242004C789FF}" type="pres">
      <dgm:prSet presAssocID="{82B27616-9854-4002-917A-424EEE1331D7}" presName="node" presStyleLbl="node1" presStyleIdx="11" presStyleCnt="12">
        <dgm:presLayoutVars>
          <dgm:bulletEnabled val="1"/>
        </dgm:presLayoutVars>
      </dgm:prSet>
      <dgm:spPr/>
    </dgm:pt>
  </dgm:ptLst>
  <dgm:cxnLst>
    <dgm:cxn modelId="{D2E23904-2CB6-4395-AEA1-6DA29C1D01F2}" type="presOf" srcId="{D64DBD57-A84E-4990-A284-706657AF1078}" destId="{DEE05366-5723-4FFD-940C-F6BF7983E31A}" srcOrd="0" destOrd="0" presId="urn:microsoft.com/office/officeart/2005/8/layout/default"/>
    <dgm:cxn modelId="{5527330A-4190-4781-A686-3A5B87DBBC74}" srcId="{858E30A4-9886-48B2-A53F-1896E96C6A95}" destId="{19930B95-8380-4FDD-ABB1-A6D46A63FE93}" srcOrd="7" destOrd="0" parTransId="{FFFC1203-45E4-497C-A99F-6EF942A78531}" sibTransId="{87152C96-F7A1-4CA0-B8F3-2034BEF63D28}"/>
    <dgm:cxn modelId="{14CCCB0B-02D6-46C2-AC60-B49D8F0BA309}" type="presOf" srcId="{3D950333-0D21-4040-961F-3F70AC1DA8FF}" destId="{5D6CCC47-96AB-47DE-B6BC-61ADA23E7935}" srcOrd="0" destOrd="0" presId="urn:microsoft.com/office/officeart/2005/8/layout/default"/>
    <dgm:cxn modelId="{CE205A0E-1BFC-43B8-9622-954D78D9B453}" type="presOf" srcId="{BF9BA357-C5B3-4ED9-B707-2C5FE679C1C6}" destId="{375D5331-9434-4721-9C16-95E034CC5DB4}" srcOrd="0" destOrd="0" presId="urn:microsoft.com/office/officeart/2005/8/layout/default"/>
    <dgm:cxn modelId="{3012042A-546B-43F5-A731-E121EDCDCD59}" type="presOf" srcId="{7D8D3303-7707-4210-993B-62CAB249C3E0}" destId="{CDE88B23-BEC3-44BE-AE5D-D6E6A322473D}" srcOrd="0" destOrd="0" presId="urn:microsoft.com/office/officeart/2005/8/layout/default"/>
    <dgm:cxn modelId="{ACEEFD2C-388E-4AF7-8294-17CF1A398013}" srcId="{858E30A4-9886-48B2-A53F-1896E96C6A95}" destId="{7D8D3303-7707-4210-993B-62CAB249C3E0}" srcOrd="9" destOrd="0" parTransId="{CFA75DBC-DA26-4425-AFF3-6518FAE1DBA7}" sibTransId="{9A2B1D27-CF9A-4AA8-A1A8-ACFC894EEB64}"/>
    <dgm:cxn modelId="{978E3366-5CBC-4093-92D5-A3DD6F2F379D}" srcId="{858E30A4-9886-48B2-A53F-1896E96C6A95}" destId="{B9A818AF-DB90-487C-B155-37C3FC2E15FB}" srcOrd="2" destOrd="0" parTransId="{A34A38FA-FB19-4AEE-A878-BB7B144C7FD3}" sibTransId="{F3A43322-8491-4446-9470-957F2C3FF63F}"/>
    <dgm:cxn modelId="{673B6469-76E7-4920-B9C1-5DED400B2401}" srcId="{858E30A4-9886-48B2-A53F-1896E96C6A95}" destId="{F82B2F6F-CAD4-442B-B5AF-7A9B06120B26}" srcOrd="4" destOrd="0" parTransId="{C2A740D7-67CE-4E2B-BD0E-DE83372E6115}" sibTransId="{89423F73-6D5C-4AA3-85A7-3D2F2CFB68B3}"/>
    <dgm:cxn modelId="{503B116B-143C-4463-A205-3003F21A9406}" type="presOf" srcId="{F82B2F6F-CAD4-442B-B5AF-7A9B06120B26}" destId="{99C91382-218A-4AC5-90BF-79DE3CD02BD8}" srcOrd="0" destOrd="0" presId="urn:microsoft.com/office/officeart/2005/8/layout/default"/>
    <dgm:cxn modelId="{EC4F454D-A271-4501-B255-4DB2ABBF01FC}" type="presOf" srcId="{D17BFF34-E25A-42A0-934E-E144D3FDB76C}" destId="{27E71812-7EA6-4DD5-A31E-04013CF1A86E}" srcOrd="0" destOrd="0" presId="urn:microsoft.com/office/officeart/2005/8/layout/default"/>
    <dgm:cxn modelId="{8D28574E-3B48-4C58-BAEC-20F63913953D}" type="presOf" srcId="{A0FAB406-5D97-4C16-8365-957EC1DA8A75}" destId="{1C9222BB-7ADD-4753-A57B-4F98B19E3B8A}" srcOrd="0" destOrd="0" presId="urn:microsoft.com/office/officeart/2005/8/layout/default"/>
    <dgm:cxn modelId="{02B1AE7C-BFBA-452A-9E79-3B8C92BA93C3}" srcId="{858E30A4-9886-48B2-A53F-1896E96C6A95}" destId="{CDAA465D-18C0-4FE4-A39E-5864EE67E61E}" srcOrd="5" destOrd="0" parTransId="{8E0B4955-8C65-4977-A798-F88AD983F2AA}" sibTransId="{4CB6F449-259C-4D9E-BE65-51A0B4C29204}"/>
    <dgm:cxn modelId="{5D0B4283-6083-4AD2-BB79-E44329213FED}" srcId="{858E30A4-9886-48B2-A53F-1896E96C6A95}" destId="{BF9BA357-C5B3-4ED9-B707-2C5FE679C1C6}" srcOrd="8" destOrd="0" parTransId="{E29A05FD-5EEF-4203-B473-F58ABF6AE40F}" sibTransId="{FADB11C8-C230-41B9-B92B-C67D5E61B938}"/>
    <dgm:cxn modelId="{DD7B6687-1656-4479-9A53-504B5D6AD7E0}" type="presOf" srcId="{CDAA465D-18C0-4FE4-A39E-5864EE67E61E}" destId="{37207B16-CF82-4C71-81B5-28847A10B341}" srcOrd="0" destOrd="0" presId="urn:microsoft.com/office/officeart/2005/8/layout/default"/>
    <dgm:cxn modelId="{957236A6-BFF4-459F-966C-022ADD4B1251}" srcId="{858E30A4-9886-48B2-A53F-1896E96C6A95}" destId="{5CC0FA1B-7492-4B5E-AF79-5266AACBE57A}" srcOrd="10" destOrd="0" parTransId="{23CDCCCF-4E77-4F2F-A576-AD1DBE053A4E}" sibTransId="{CA0297B4-186C-4AC6-924F-E3FDEADDBD8B}"/>
    <dgm:cxn modelId="{B6E2BDA9-D94D-410C-88BA-6825C6C2A47F}" srcId="{858E30A4-9886-48B2-A53F-1896E96C6A95}" destId="{3D950333-0D21-4040-961F-3F70AC1DA8FF}" srcOrd="3" destOrd="0" parTransId="{B506ACC0-5A2C-4A75-85EA-740C3D2B4479}" sibTransId="{778EA700-6D5A-4C87-B60D-460CF794EE1C}"/>
    <dgm:cxn modelId="{3D216AAE-EEE3-4D99-86C3-821214AA4162}" type="presOf" srcId="{19930B95-8380-4FDD-ABB1-A6D46A63FE93}" destId="{A97D0D3C-8B52-4B6F-AB6D-5435CAC3E64C}" srcOrd="0" destOrd="0" presId="urn:microsoft.com/office/officeart/2005/8/layout/default"/>
    <dgm:cxn modelId="{749273B5-5C08-41C2-B0AA-153AFD67B874}" srcId="{858E30A4-9886-48B2-A53F-1896E96C6A95}" destId="{82B27616-9854-4002-917A-424EEE1331D7}" srcOrd="11" destOrd="0" parTransId="{37B4906A-AF30-40CB-97DF-E27720F20D3A}" sibTransId="{4183B40F-63A7-4167-B451-71B6B96EEF2D}"/>
    <dgm:cxn modelId="{7E2695BC-3120-4BBF-8EB8-BA7E0F78491B}" type="presOf" srcId="{B9A818AF-DB90-487C-B155-37C3FC2E15FB}" destId="{5C58399E-0F3A-48B3-879A-F2710B639F69}" srcOrd="0" destOrd="0" presId="urn:microsoft.com/office/officeart/2005/8/layout/default"/>
    <dgm:cxn modelId="{1D3724CA-34FE-4C0E-B7B1-4FC7EEF2055C}" type="presOf" srcId="{5CC0FA1B-7492-4B5E-AF79-5266AACBE57A}" destId="{AA1683CC-13AE-49CF-AA76-CFEFE46F26D2}" srcOrd="0" destOrd="0" presId="urn:microsoft.com/office/officeart/2005/8/layout/default"/>
    <dgm:cxn modelId="{07C29EDC-B9D2-4102-A1AE-3EA2601EB68E}" srcId="{858E30A4-9886-48B2-A53F-1896E96C6A95}" destId="{D64DBD57-A84E-4990-A284-706657AF1078}" srcOrd="0" destOrd="0" parTransId="{372E20D5-D82B-48F8-A188-0FF3CE4E9855}" sibTransId="{88ACA024-0CFD-4211-9546-D78F258EC455}"/>
    <dgm:cxn modelId="{744420DD-285D-46DB-8945-174FFC31A908}" srcId="{858E30A4-9886-48B2-A53F-1896E96C6A95}" destId="{D17BFF34-E25A-42A0-934E-E144D3FDB76C}" srcOrd="1" destOrd="0" parTransId="{CB19D51E-36AF-4B6C-987D-FA72E554CA9C}" sibTransId="{0E53D1EE-55B0-49D2-A3FF-A03C45B59EC8}"/>
    <dgm:cxn modelId="{B27E34E6-DA82-48EF-B19B-61C8048402C0}" type="presOf" srcId="{82B27616-9854-4002-917A-424EEE1331D7}" destId="{2630603F-2FBE-4E9B-8AA9-242004C789FF}" srcOrd="0" destOrd="0" presId="urn:microsoft.com/office/officeart/2005/8/layout/default"/>
    <dgm:cxn modelId="{4D98D9F9-4423-4F98-99DC-129683A40150}" srcId="{858E30A4-9886-48B2-A53F-1896E96C6A95}" destId="{A0FAB406-5D97-4C16-8365-957EC1DA8A75}" srcOrd="6" destOrd="0" parTransId="{32D9892B-8974-46AE-995B-198040A392EA}" sibTransId="{762F7FDE-9739-4B05-938D-837CB4AAFCFA}"/>
    <dgm:cxn modelId="{FB3C1BFC-2B11-4D0B-B24D-C3EAAD262CD2}" type="presOf" srcId="{858E30A4-9886-48B2-A53F-1896E96C6A95}" destId="{A263E379-A38C-48C2-9645-CAE6F6FCFF25}" srcOrd="0" destOrd="0" presId="urn:microsoft.com/office/officeart/2005/8/layout/default"/>
    <dgm:cxn modelId="{093C4026-144D-4357-B088-9CAE0009DE17}" type="presParOf" srcId="{A263E379-A38C-48C2-9645-CAE6F6FCFF25}" destId="{DEE05366-5723-4FFD-940C-F6BF7983E31A}" srcOrd="0" destOrd="0" presId="urn:microsoft.com/office/officeart/2005/8/layout/default"/>
    <dgm:cxn modelId="{B4A95D8C-CBA4-46F9-A7B4-129A206C28EC}" type="presParOf" srcId="{A263E379-A38C-48C2-9645-CAE6F6FCFF25}" destId="{1F92FDFA-182A-4637-96BF-BC16F6CC79CE}" srcOrd="1" destOrd="0" presId="urn:microsoft.com/office/officeart/2005/8/layout/default"/>
    <dgm:cxn modelId="{E4BA9F0F-D3C3-44ED-BECC-F04AA280703C}" type="presParOf" srcId="{A263E379-A38C-48C2-9645-CAE6F6FCFF25}" destId="{27E71812-7EA6-4DD5-A31E-04013CF1A86E}" srcOrd="2" destOrd="0" presId="urn:microsoft.com/office/officeart/2005/8/layout/default"/>
    <dgm:cxn modelId="{AF828DE8-A604-4B51-B578-AE7D1F342624}" type="presParOf" srcId="{A263E379-A38C-48C2-9645-CAE6F6FCFF25}" destId="{33DF32FB-7E6F-4D50-823A-264C1F5BBC23}" srcOrd="3" destOrd="0" presId="urn:microsoft.com/office/officeart/2005/8/layout/default"/>
    <dgm:cxn modelId="{0FA75B79-FC39-457F-B51C-CCEBE5FE7EBB}" type="presParOf" srcId="{A263E379-A38C-48C2-9645-CAE6F6FCFF25}" destId="{5C58399E-0F3A-48B3-879A-F2710B639F69}" srcOrd="4" destOrd="0" presId="urn:microsoft.com/office/officeart/2005/8/layout/default"/>
    <dgm:cxn modelId="{E926448E-9D10-4F0F-89BE-87398F7323AB}" type="presParOf" srcId="{A263E379-A38C-48C2-9645-CAE6F6FCFF25}" destId="{F305F723-14B2-4149-B6A0-D15A8682A284}" srcOrd="5" destOrd="0" presId="urn:microsoft.com/office/officeart/2005/8/layout/default"/>
    <dgm:cxn modelId="{526335CD-C470-48E7-BBB2-17530302C8C5}" type="presParOf" srcId="{A263E379-A38C-48C2-9645-CAE6F6FCFF25}" destId="{5D6CCC47-96AB-47DE-B6BC-61ADA23E7935}" srcOrd="6" destOrd="0" presId="urn:microsoft.com/office/officeart/2005/8/layout/default"/>
    <dgm:cxn modelId="{FA90FE2F-6960-4F6B-B78A-4D3558E3EFA5}" type="presParOf" srcId="{A263E379-A38C-48C2-9645-CAE6F6FCFF25}" destId="{90F8C605-B850-4770-9213-4D3431182D02}" srcOrd="7" destOrd="0" presId="urn:microsoft.com/office/officeart/2005/8/layout/default"/>
    <dgm:cxn modelId="{8A0D5530-359B-4682-8693-40ACCD502460}" type="presParOf" srcId="{A263E379-A38C-48C2-9645-CAE6F6FCFF25}" destId="{99C91382-218A-4AC5-90BF-79DE3CD02BD8}" srcOrd="8" destOrd="0" presId="urn:microsoft.com/office/officeart/2005/8/layout/default"/>
    <dgm:cxn modelId="{EB30734D-4AA4-4EFC-9071-8CD54095605F}" type="presParOf" srcId="{A263E379-A38C-48C2-9645-CAE6F6FCFF25}" destId="{AA78E8A3-E80D-4735-B51B-880F0B41A9D4}" srcOrd="9" destOrd="0" presId="urn:microsoft.com/office/officeart/2005/8/layout/default"/>
    <dgm:cxn modelId="{9D9ABC1A-3165-4DC2-A2EC-2CF5F78C4F73}" type="presParOf" srcId="{A263E379-A38C-48C2-9645-CAE6F6FCFF25}" destId="{37207B16-CF82-4C71-81B5-28847A10B341}" srcOrd="10" destOrd="0" presId="urn:microsoft.com/office/officeart/2005/8/layout/default"/>
    <dgm:cxn modelId="{C5DE0713-A57B-40CD-9E30-8252B94D7F59}" type="presParOf" srcId="{A263E379-A38C-48C2-9645-CAE6F6FCFF25}" destId="{16837B2C-3AA0-49BC-939E-49D0F6079CD8}" srcOrd="11" destOrd="0" presId="urn:microsoft.com/office/officeart/2005/8/layout/default"/>
    <dgm:cxn modelId="{E86BFC14-425C-40B7-9627-B12711E84B6D}" type="presParOf" srcId="{A263E379-A38C-48C2-9645-CAE6F6FCFF25}" destId="{1C9222BB-7ADD-4753-A57B-4F98B19E3B8A}" srcOrd="12" destOrd="0" presId="urn:microsoft.com/office/officeart/2005/8/layout/default"/>
    <dgm:cxn modelId="{D1CA5C7C-D0AC-46E9-BC36-85CD8D692AA7}" type="presParOf" srcId="{A263E379-A38C-48C2-9645-CAE6F6FCFF25}" destId="{B6A8D0C3-C8E3-485A-B2AE-79AC2CFE28CA}" srcOrd="13" destOrd="0" presId="urn:microsoft.com/office/officeart/2005/8/layout/default"/>
    <dgm:cxn modelId="{0F43CD3C-2E6F-4C49-BA4A-C61E74EC329F}" type="presParOf" srcId="{A263E379-A38C-48C2-9645-CAE6F6FCFF25}" destId="{A97D0D3C-8B52-4B6F-AB6D-5435CAC3E64C}" srcOrd="14" destOrd="0" presId="urn:microsoft.com/office/officeart/2005/8/layout/default"/>
    <dgm:cxn modelId="{58590419-B432-40E1-A3E8-D1F1F35F4740}" type="presParOf" srcId="{A263E379-A38C-48C2-9645-CAE6F6FCFF25}" destId="{04599405-F43E-4F61-AD1A-91CA330C89FA}" srcOrd="15" destOrd="0" presId="urn:microsoft.com/office/officeart/2005/8/layout/default"/>
    <dgm:cxn modelId="{B57D3FD7-FB70-491E-AB40-CD391A3FBE8D}" type="presParOf" srcId="{A263E379-A38C-48C2-9645-CAE6F6FCFF25}" destId="{375D5331-9434-4721-9C16-95E034CC5DB4}" srcOrd="16" destOrd="0" presId="urn:microsoft.com/office/officeart/2005/8/layout/default"/>
    <dgm:cxn modelId="{1F47D25B-AE25-4155-9DF6-730F6DA5BBF0}" type="presParOf" srcId="{A263E379-A38C-48C2-9645-CAE6F6FCFF25}" destId="{51F885B0-9D6B-4935-89E0-60933FA98808}" srcOrd="17" destOrd="0" presId="urn:microsoft.com/office/officeart/2005/8/layout/default"/>
    <dgm:cxn modelId="{14F2C93F-B4D5-480D-BA83-035457446E77}" type="presParOf" srcId="{A263E379-A38C-48C2-9645-CAE6F6FCFF25}" destId="{CDE88B23-BEC3-44BE-AE5D-D6E6A322473D}" srcOrd="18" destOrd="0" presId="urn:microsoft.com/office/officeart/2005/8/layout/default"/>
    <dgm:cxn modelId="{A6088934-BB07-4FA0-B8F0-2B6C772AA8DF}" type="presParOf" srcId="{A263E379-A38C-48C2-9645-CAE6F6FCFF25}" destId="{D6FE9902-9A80-489A-AD71-5C4100992BA3}" srcOrd="19" destOrd="0" presId="urn:microsoft.com/office/officeart/2005/8/layout/default"/>
    <dgm:cxn modelId="{171EDE94-30E5-42C3-BE26-CB363E27822F}" type="presParOf" srcId="{A263E379-A38C-48C2-9645-CAE6F6FCFF25}" destId="{AA1683CC-13AE-49CF-AA76-CFEFE46F26D2}" srcOrd="20" destOrd="0" presId="urn:microsoft.com/office/officeart/2005/8/layout/default"/>
    <dgm:cxn modelId="{6D24ABC7-BAC5-49FF-92A6-405944C75C56}" type="presParOf" srcId="{A263E379-A38C-48C2-9645-CAE6F6FCFF25}" destId="{3991EDB4-76B5-436A-870E-F78C015A8543}" srcOrd="21" destOrd="0" presId="urn:microsoft.com/office/officeart/2005/8/layout/default"/>
    <dgm:cxn modelId="{68E3DA45-4392-409A-855E-3321AA259242}" type="presParOf" srcId="{A263E379-A38C-48C2-9645-CAE6F6FCFF25}" destId="{2630603F-2FBE-4E9B-8AA9-242004C789FF}"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67DF6F-4A62-4573-B07B-AA42F072FDB1}"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C77A284-CE42-4C8F-B7BC-8E7DC2142B37}">
      <dgm:prSet/>
      <dgm:spPr/>
      <dgm:t>
        <a:bodyPr/>
        <a:lstStyle/>
        <a:p>
          <a:r>
            <a:rPr lang="en-US"/>
            <a:t>An early upstream strategy </a:t>
          </a:r>
        </a:p>
      </dgm:t>
    </dgm:pt>
    <dgm:pt modelId="{4F6DCCAD-B3E3-47F8-BECE-F72C104C56EB}" type="parTrans" cxnId="{8A96CD34-580B-4D6D-AF0A-46FB8029708A}">
      <dgm:prSet/>
      <dgm:spPr/>
      <dgm:t>
        <a:bodyPr/>
        <a:lstStyle/>
        <a:p>
          <a:endParaRPr lang="en-US"/>
        </a:p>
      </dgm:t>
    </dgm:pt>
    <dgm:pt modelId="{0B385922-B1B5-426B-A73B-3DC592A7C7E7}" type="sibTrans" cxnId="{8A96CD34-580B-4D6D-AF0A-46FB8029708A}">
      <dgm:prSet/>
      <dgm:spPr/>
      <dgm:t>
        <a:bodyPr/>
        <a:lstStyle/>
        <a:p>
          <a:endParaRPr lang="en-US"/>
        </a:p>
      </dgm:t>
    </dgm:pt>
    <dgm:pt modelId="{6357E7EB-F26A-4C0C-A511-999CB6D95149}">
      <dgm:prSet/>
      <dgm:spPr/>
      <dgm:t>
        <a:bodyPr/>
        <a:lstStyle/>
        <a:p>
          <a:r>
            <a:rPr lang="en-US"/>
            <a:t>Prevention</a:t>
          </a:r>
        </a:p>
      </dgm:t>
    </dgm:pt>
    <dgm:pt modelId="{81A710E7-A2F1-484D-A09C-E3DD8FD4748A}" type="parTrans" cxnId="{79611D2F-319C-4340-8257-F125A31C160C}">
      <dgm:prSet/>
      <dgm:spPr/>
      <dgm:t>
        <a:bodyPr/>
        <a:lstStyle/>
        <a:p>
          <a:endParaRPr lang="en-US"/>
        </a:p>
      </dgm:t>
    </dgm:pt>
    <dgm:pt modelId="{A3345B85-24C4-4DF9-8CBD-AA97AFD95766}" type="sibTrans" cxnId="{79611D2F-319C-4340-8257-F125A31C160C}">
      <dgm:prSet/>
      <dgm:spPr/>
      <dgm:t>
        <a:bodyPr/>
        <a:lstStyle/>
        <a:p>
          <a:endParaRPr lang="en-US"/>
        </a:p>
      </dgm:t>
    </dgm:pt>
    <dgm:pt modelId="{D5F9BCCB-C4EB-478F-8E87-3EE50ECD518F}">
      <dgm:prSet/>
      <dgm:spPr/>
      <dgm:t>
        <a:bodyPr/>
        <a:lstStyle/>
        <a:p>
          <a:r>
            <a:rPr lang="en-US"/>
            <a:t>Meeting people where they are </a:t>
          </a:r>
        </a:p>
      </dgm:t>
    </dgm:pt>
    <dgm:pt modelId="{EA3A5745-887F-4C0D-A09C-2ADFCDF29826}" type="parTrans" cxnId="{CA8E24B9-415B-4A76-A1AF-9D17FB0B071E}">
      <dgm:prSet/>
      <dgm:spPr/>
      <dgm:t>
        <a:bodyPr/>
        <a:lstStyle/>
        <a:p>
          <a:endParaRPr lang="en-US"/>
        </a:p>
      </dgm:t>
    </dgm:pt>
    <dgm:pt modelId="{1DBABE7E-5A4B-4889-8FD2-E97A493C86FF}" type="sibTrans" cxnId="{CA8E24B9-415B-4A76-A1AF-9D17FB0B071E}">
      <dgm:prSet/>
      <dgm:spPr/>
      <dgm:t>
        <a:bodyPr/>
        <a:lstStyle/>
        <a:p>
          <a:endParaRPr lang="en-US"/>
        </a:p>
      </dgm:t>
    </dgm:pt>
    <dgm:pt modelId="{A94C8008-E460-441E-AC1C-505620120C7F}">
      <dgm:prSet/>
      <dgm:spPr/>
      <dgm:t>
        <a:bodyPr/>
        <a:lstStyle/>
        <a:p>
          <a:r>
            <a:rPr lang="en-US"/>
            <a:t>Centered in the community </a:t>
          </a:r>
        </a:p>
      </dgm:t>
    </dgm:pt>
    <dgm:pt modelId="{091C527B-FB2D-4BEF-B869-0D65EAE8A7C2}" type="parTrans" cxnId="{EB94BFFB-CE96-48BC-A6A8-10AF49D9B00D}">
      <dgm:prSet/>
      <dgm:spPr/>
      <dgm:t>
        <a:bodyPr/>
        <a:lstStyle/>
        <a:p>
          <a:endParaRPr lang="en-US"/>
        </a:p>
      </dgm:t>
    </dgm:pt>
    <dgm:pt modelId="{7CCD8C99-1C04-4412-AF5E-019633FB4E60}" type="sibTrans" cxnId="{EB94BFFB-CE96-48BC-A6A8-10AF49D9B00D}">
      <dgm:prSet/>
      <dgm:spPr/>
      <dgm:t>
        <a:bodyPr/>
        <a:lstStyle/>
        <a:p>
          <a:endParaRPr lang="en-US"/>
        </a:p>
      </dgm:t>
    </dgm:pt>
    <dgm:pt modelId="{05C516B4-E78D-4EE9-B54C-E90EAA61B80F}">
      <dgm:prSet/>
      <dgm:spPr/>
      <dgm:t>
        <a:bodyPr/>
        <a:lstStyle/>
        <a:p>
          <a:r>
            <a:rPr lang="en-US"/>
            <a:t>Deflecting away from the criminal legal system </a:t>
          </a:r>
        </a:p>
      </dgm:t>
    </dgm:pt>
    <dgm:pt modelId="{F315B7A6-870C-4DDB-8460-FC3BFC444B3C}" type="parTrans" cxnId="{8CB7C766-5DD2-4521-8911-36DEBD5EC755}">
      <dgm:prSet/>
      <dgm:spPr/>
      <dgm:t>
        <a:bodyPr/>
        <a:lstStyle/>
        <a:p>
          <a:endParaRPr lang="en-US"/>
        </a:p>
      </dgm:t>
    </dgm:pt>
    <dgm:pt modelId="{5072FF0B-9745-483D-AD1D-44F404F304BA}" type="sibTrans" cxnId="{8CB7C766-5DD2-4521-8911-36DEBD5EC755}">
      <dgm:prSet/>
      <dgm:spPr/>
      <dgm:t>
        <a:bodyPr/>
        <a:lstStyle/>
        <a:p>
          <a:endParaRPr lang="en-US"/>
        </a:p>
      </dgm:t>
    </dgm:pt>
    <dgm:pt modelId="{4758BC88-B592-4A8E-9D1E-4D73043A72FB}">
      <dgm:prSet/>
      <dgm:spPr/>
      <dgm:t>
        <a:bodyPr/>
        <a:lstStyle/>
        <a:p>
          <a:r>
            <a:rPr lang="en-US"/>
            <a:t>Guided by behavioral health with criminal legal system partnerships </a:t>
          </a:r>
        </a:p>
      </dgm:t>
    </dgm:pt>
    <dgm:pt modelId="{250E3191-3A08-474D-AF32-74F731CFCDF1}" type="parTrans" cxnId="{6D1DED99-FDC6-41B7-8EE5-E0A539F9DA97}">
      <dgm:prSet/>
      <dgm:spPr/>
      <dgm:t>
        <a:bodyPr/>
        <a:lstStyle/>
        <a:p>
          <a:endParaRPr lang="en-US"/>
        </a:p>
      </dgm:t>
    </dgm:pt>
    <dgm:pt modelId="{AE7FF000-97D6-46CE-88BD-C68A6F17E720}" type="sibTrans" cxnId="{6D1DED99-FDC6-41B7-8EE5-E0A539F9DA97}">
      <dgm:prSet/>
      <dgm:spPr/>
      <dgm:t>
        <a:bodyPr/>
        <a:lstStyle/>
        <a:p>
          <a:endParaRPr lang="en-US"/>
        </a:p>
      </dgm:t>
    </dgm:pt>
    <dgm:pt modelId="{BBC3198C-0D86-4CAC-8430-DD5CAD9585A5}" type="pres">
      <dgm:prSet presAssocID="{EF67DF6F-4A62-4573-B07B-AA42F072FDB1}" presName="diagram" presStyleCnt="0">
        <dgm:presLayoutVars>
          <dgm:dir/>
          <dgm:resizeHandles val="exact"/>
        </dgm:presLayoutVars>
      </dgm:prSet>
      <dgm:spPr/>
    </dgm:pt>
    <dgm:pt modelId="{8E0C457B-A4FD-4102-BFE0-DBC4F158BD17}" type="pres">
      <dgm:prSet presAssocID="{DC77A284-CE42-4C8F-B7BC-8E7DC2142B37}" presName="node" presStyleLbl="node1" presStyleIdx="0" presStyleCnt="6">
        <dgm:presLayoutVars>
          <dgm:bulletEnabled val="1"/>
        </dgm:presLayoutVars>
      </dgm:prSet>
      <dgm:spPr/>
    </dgm:pt>
    <dgm:pt modelId="{BD0C390E-9388-46C1-9992-33E2DFA40734}" type="pres">
      <dgm:prSet presAssocID="{0B385922-B1B5-426B-A73B-3DC592A7C7E7}" presName="sibTrans" presStyleCnt="0"/>
      <dgm:spPr/>
    </dgm:pt>
    <dgm:pt modelId="{A1E54AA7-0E02-4213-B659-6DB8FC16CD95}" type="pres">
      <dgm:prSet presAssocID="{6357E7EB-F26A-4C0C-A511-999CB6D95149}" presName="node" presStyleLbl="node1" presStyleIdx="1" presStyleCnt="6">
        <dgm:presLayoutVars>
          <dgm:bulletEnabled val="1"/>
        </dgm:presLayoutVars>
      </dgm:prSet>
      <dgm:spPr/>
    </dgm:pt>
    <dgm:pt modelId="{08AC5553-A36A-4F97-A528-608C3B240D3D}" type="pres">
      <dgm:prSet presAssocID="{A3345B85-24C4-4DF9-8CBD-AA97AFD95766}" presName="sibTrans" presStyleCnt="0"/>
      <dgm:spPr/>
    </dgm:pt>
    <dgm:pt modelId="{9EB65119-1EDD-4D9B-876D-FC7ED5DA67D3}" type="pres">
      <dgm:prSet presAssocID="{D5F9BCCB-C4EB-478F-8E87-3EE50ECD518F}" presName="node" presStyleLbl="node1" presStyleIdx="2" presStyleCnt="6">
        <dgm:presLayoutVars>
          <dgm:bulletEnabled val="1"/>
        </dgm:presLayoutVars>
      </dgm:prSet>
      <dgm:spPr/>
    </dgm:pt>
    <dgm:pt modelId="{21873396-BB6C-44C7-A032-712FCB846555}" type="pres">
      <dgm:prSet presAssocID="{1DBABE7E-5A4B-4889-8FD2-E97A493C86FF}" presName="sibTrans" presStyleCnt="0"/>
      <dgm:spPr/>
    </dgm:pt>
    <dgm:pt modelId="{FC8BACB5-D3E3-487D-8855-056F8605AA8D}" type="pres">
      <dgm:prSet presAssocID="{A94C8008-E460-441E-AC1C-505620120C7F}" presName="node" presStyleLbl="node1" presStyleIdx="3" presStyleCnt="6">
        <dgm:presLayoutVars>
          <dgm:bulletEnabled val="1"/>
        </dgm:presLayoutVars>
      </dgm:prSet>
      <dgm:spPr/>
    </dgm:pt>
    <dgm:pt modelId="{AF6BAB35-5BD5-47DA-9F49-271241141C81}" type="pres">
      <dgm:prSet presAssocID="{7CCD8C99-1C04-4412-AF5E-019633FB4E60}" presName="sibTrans" presStyleCnt="0"/>
      <dgm:spPr/>
    </dgm:pt>
    <dgm:pt modelId="{68FB0B7A-C058-4929-BB5A-56647178FA32}" type="pres">
      <dgm:prSet presAssocID="{05C516B4-E78D-4EE9-B54C-E90EAA61B80F}" presName="node" presStyleLbl="node1" presStyleIdx="4" presStyleCnt="6">
        <dgm:presLayoutVars>
          <dgm:bulletEnabled val="1"/>
        </dgm:presLayoutVars>
      </dgm:prSet>
      <dgm:spPr/>
    </dgm:pt>
    <dgm:pt modelId="{59CC061A-C27E-4D50-A257-3B043A69224C}" type="pres">
      <dgm:prSet presAssocID="{5072FF0B-9745-483D-AD1D-44F404F304BA}" presName="sibTrans" presStyleCnt="0"/>
      <dgm:spPr/>
    </dgm:pt>
    <dgm:pt modelId="{4B9D48D7-90E8-4506-B708-77870309BB16}" type="pres">
      <dgm:prSet presAssocID="{4758BC88-B592-4A8E-9D1E-4D73043A72FB}" presName="node" presStyleLbl="node1" presStyleIdx="5" presStyleCnt="6">
        <dgm:presLayoutVars>
          <dgm:bulletEnabled val="1"/>
        </dgm:presLayoutVars>
      </dgm:prSet>
      <dgm:spPr/>
    </dgm:pt>
  </dgm:ptLst>
  <dgm:cxnLst>
    <dgm:cxn modelId="{70D76029-7486-4BB1-8F9C-48B96A348D35}" type="presOf" srcId="{4758BC88-B592-4A8E-9D1E-4D73043A72FB}" destId="{4B9D48D7-90E8-4506-B708-77870309BB16}" srcOrd="0" destOrd="0" presId="urn:microsoft.com/office/officeart/2005/8/layout/default"/>
    <dgm:cxn modelId="{79611D2F-319C-4340-8257-F125A31C160C}" srcId="{EF67DF6F-4A62-4573-B07B-AA42F072FDB1}" destId="{6357E7EB-F26A-4C0C-A511-999CB6D95149}" srcOrd="1" destOrd="0" parTransId="{81A710E7-A2F1-484D-A09C-E3DD8FD4748A}" sibTransId="{A3345B85-24C4-4DF9-8CBD-AA97AFD95766}"/>
    <dgm:cxn modelId="{8A96CD34-580B-4D6D-AF0A-46FB8029708A}" srcId="{EF67DF6F-4A62-4573-B07B-AA42F072FDB1}" destId="{DC77A284-CE42-4C8F-B7BC-8E7DC2142B37}" srcOrd="0" destOrd="0" parTransId="{4F6DCCAD-B3E3-47F8-BECE-F72C104C56EB}" sibTransId="{0B385922-B1B5-426B-A73B-3DC592A7C7E7}"/>
    <dgm:cxn modelId="{439A0D3E-3DC1-46E1-915E-B6B9004D1D89}" type="presOf" srcId="{A94C8008-E460-441E-AC1C-505620120C7F}" destId="{FC8BACB5-D3E3-487D-8855-056F8605AA8D}" srcOrd="0" destOrd="0" presId="urn:microsoft.com/office/officeart/2005/8/layout/default"/>
    <dgm:cxn modelId="{8CB7C766-5DD2-4521-8911-36DEBD5EC755}" srcId="{EF67DF6F-4A62-4573-B07B-AA42F072FDB1}" destId="{05C516B4-E78D-4EE9-B54C-E90EAA61B80F}" srcOrd="4" destOrd="0" parTransId="{F315B7A6-870C-4DDB-8460-FC3BFC444B3C}" sibTransId="{5072FF0B-9745-483D-AD1D-44F404F304BA}"/>
    <dgm:cxn modelId="{C6517C69-8F92-4C8A-860B-F69B1C8AE1C5}" type="presOf" srcId="{D5F9BCCB-C4EB-478F-8E87-3EE50ECD518F}" destId="{9EB65119-1EDD-4D9B-876D-FC7ED5DA67D3}" srcOrd="0" destOrd="0" presId="urn:microsoft.com/office/officeart/2005/8/layout/default"/>
    <dgm:cxn modelId="{73DBB86F-C061-4A70-BEE8-14DD47980A17}" type="presOf" srcId="{6357E7EB-F26A-4C0C-A511-999CB6D95149}" destId="{A1E54AA7-0E02-4213-B659-6DB8FC16CD95}" srcOrd="0" destOrd="0" presId="urn:microsoft.com/office/officeart/2005/8/layout/default"/>
    <dgm:cxn modelId="{F107A470-53FA-4B17-8A05-7B108D9E8681}" type="presOf" srcId="{DC77A284-CE42-4C8F-B7BC-8E7DC2142B37}" destId="{8E0C457B-A4FD-4102-BFE0-DBC4F158BD17}" srcOrd="0" destOrd="0" presId="urn:microsoft.com/office/officeart/2005/8/layout/default"/>
    <dgm:cxn modelId="{6D1DED99-FDC6-41B7-8EE5-E0A539F9DA97}" srcId="{EF67DF6F-4A62-4573-B07B-AA42F072FDB1}" destId="{4758BC88-B592-4A8E-9D1E-4D73043A72FB}" srcOrd="5" destOrd="0" parTransId="{250E3191-3A08-474D-AF32-74F731CFCDF1}" sibTransId="{AE7FF000-97D6-46CE-88BD-C68A6F17E720}"/>
    <dgm:cxn modelId="{CA8E24B9-415B-4A76-A1AF-9D17FB0B071E}" srcId="{EF67DF6F-4A62-4573-B07B-AA42F072FDB1}" destId="{D5F9BCCB-C4EB-478F-8E87-3EE50ECD518F}" srcOrd="2" destOrd="0" parTransId="{EA3A5745-887F-4C0D-A09C-2ADFCDF29826}" sibTransId="{1DBABE7E-5A4B-4889-8FD2-E97A493C86FF}"/>
    <dgm:cxn modelId="{017473C4-C24F-42EC-93E4-C511074817A7}" type="presOf" srcId="{05C516B4-E78D-4EE9-B54C-E90EAA61B80F}" destId="{68FB0B7A-C058-4929-BB5A-56647178FA32}" srcOrd="0" destOrd="0" presId="urn:microsoft.com/office/officeart/2005/8/layout/default"/>
    <dgm:cxn modelId="{F55177F1-C3AD-4BB6-AA88-61102E59CFE8}" type="presOf" srcId="{EF67DF6F-4A62-4573-B07B-AA42F072FDB1}" destId="{BBC3198C-0D86-4CAC-8430-DD5CAD9585A5}" srcOrd="0" destOrd="0" presId="urn:microsoft.com/office/officeart/2005/8/layout/default"/>
    <dgm:cxn modelId="{EB94BFFB-CE96-48BC-A6A8-10AF49D9B00D}" srcId="{EF67DF6F-4A62-4573-B07B-AA42F072FDB1}" destId="{A94C8008-E460-441E-AC1C-505620120C7F}" srcOrd="3" destOrd="0" parTransId="{091C527B-FB2D-4BEF-B869-0D65EAE8A7C2}" sibTransId="{7CCD8C99-1C04-4412-AF5E-019633FB4E60}"/>
    <dgm:cxn modelId="{049C10CE-26D7-41D2-B329-11588CC3CD06}" type="presParOf" srcId="{BBC3198C-0D86-4CAC-8430-DD5CAD9585A5}" destId="{8E0C457B-A4FD-4102-BFE0-DBC4F158BD17}" srcOrd="0" destOrd="0" presId="urn:microsoft.com/office/officeart/2005/8/layout/default"/>
    <dgm:cxn modelId="{0FF68EB9-A83A-4D3D-A69A-ED5BB18893D4}" type="presParOf" srcId="{BBC3198C-0D86-4CAC-8430-DD5CAD9585A5}" destId="{BD0C390E-9388-46C1-9992-33E2DFA40734}" srcOrd="1" destOrd="0" presId="urn:microsoft.com/office/officeart/2005/8/layout/default"/>
    <dgm:cxn modelId="{788F5FD2-EC5C-4F95-88A8-A56C0762037C}" type="presParOf" srcId="{BBC3198C-0D86-4CAC-8430-DD5CAD9585A5}" destId="{A1E54AA7-0E02-4213-B659-6DB8FC16CD95}" srcOrd="2" destOrd="0" presId="urn:microsoft.com/office/officeart/2005/8/layout/default"/>
    <dgm:cxn modelId="{E13E102F-421C-498A-879C-B00810349DC7}" type="presParOf" srcId="{BBC3198C-0D86-4CAC-8430-DD5CAD9585A5}" destId="{08AC5553-A36A-4F97-A528-608C3B240D3D}" srcOrd="3" destOrd="0" presId="urn:microsoft.com/office/officeart/2005/8/layout/default"/>
    <dgm:cxn modelId="{F0EBBEFD-D36C-4F90-883C-496494A4D4B1}" type="presParOf" srcId="{BBC3198C-0D86-4CAC-8430-DD5CAD9585A5}" destId="{9EB65119-1EDD-4D9B-876D-FC7ED5DA67D3}" srcOrd="4" destOrd="0" presId="urn:microsoft.com/office/officeart/2005/8/layout/default"/>
    <dgm:cxn modelId="{F6398B2F-CBE9-4F14-9ED1-D55D9776C3EF}" type="presParOf" srcId="{BBC3198C-0D86-4CAC-8430-DD5CAD9585A5}" destId="{21873396-BB6C-44C7-A032-712FCB846555}" srcOrd="5" destOrd="0" presId="urn:microsoft.com/office/officeart/2005/8/layout/default"/>
    <dgm:cxn modelId="{B28AB565-5BFA-4B37-A949-541897D7C66C}" type="presParOf" srcId="{BBC3198C-0D86-4CAC-8430-DD5CAD9585A5}" destId="{FC8BACB5-D3E3-487D-8855-056F8605AA8D}" srcOrd="6" destOrd="0" presId="urn:microsoft.com/office/officeart/2005/8/layout/default"/>
    <dgm:cxn modelId="{E53CE53A-671A-4CBA-A850-ED71B118539D}" type="presParOf" srcId="{BBC3198C-0D86-4CAC-8430-DD5CAD9585A5}" destId="{AF6BAB35-5BD5-47DA-9F49-271241141C81}" srcOrd="7" destOrd="0" presId="urn:microsoft.com/office/officeart/2005/8/layout/default"/>
    <dgm:cxn modelId="{BEF75C22-5E64-4D10-9AB1-B7EF13C1BA3A}" type="presParOf" srcId="{BBC3198C-0D86-4CAC-8430-DD5CAD9585A5}" destId="{68FB0B7A-C058-4929-BB5A-56647178FA32}" srcOrd="8" destOrd="0" presId="urn:microsoft.com/office/officeart/2005/8/layout/default"/>
    <dgm:cxn modelId="{26C6E734-3E12-48FF-92C0-C28ED766BA35}" type="presParOf" srcId="{BBC3198C-0D86-4CAC-8430-DD5CAD9585A5}" destId="{59CC061A-C27E-4D50-A257-3B043A69224C}" srcOrd="9" destOrd="0" presId="urn:microsoft.com/office/officeart/2005/8/layout/default"/>
    <dgm:cxn modelId="{F91C8DCC-169B-4DBF-BF28-1565CDF92E0D}" type="presParOf" srcId="{BBC3198C-0D86-4CAC-8430-DD5CAD9585A5}" destId="{4B9D48D7-90E8-4506-B708-77870309BB1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3394F4-4A33-44F4-A51F-755B75C40348}" type="doc">
      <dgm:prSet loTypeId="urn:microsoft.com/office/officeart/2009/3/layout/RandomtoResultProcess" loCatId="process" qsTypeId="urn:microsoft.com/office/officeart/2005/8/quickstyle/3d1" qsCatId="3D" csTypeId="urn:microsoft.com/office/officeart/2005/8/colors/colorful1" csCatId="colorful" phldr="1"/>
      <dgm:spPr/>
    </dgm:pt>
    <dgm:pt modelId="{F4764713-EFE7-4E36-889B-B1595408DAC2}">
      <dgm:prSet phldrT="[Text]"/>
      <dgm:spPr/>
      <dgm:t>
        <a:bodyPr/>
        <a:lstStyle/>
        <a:p>
          <a:r>
            <a:rPr lang="en-US" b="1"/>
            <a:t>Working Groups</a:t>
          </a:r>
        </a:p>
        <a:p>
          <a:r>
            <a:rPr lang="en-US"/>
            <a:t>(consider requests)</a:t>
          </a:r>
        </a:p>
      </dgm:t>
    </dgm:pt>
    <dgm:pt modelId="{2B48C398-AB4E-425C-9306-ED46EB09C921}" type="parTrans" cxnId="{5B7FDED0-BFF3-4733-BF9D-2CA7A210ABAE}">
      <dgm:prSet/>
      <dgm:spPr/>
      <dgm:t>
        <a:bodyPr/>
        <a:lstStyle/>
        <a:p>
          <a:endParaRPr lang="en-US"/>
        </a:p>
      </dgm:t>
    </dgm:pt>
    <dgm:pt modelId="{58E14E4A-79BF-4E66-925C-2AD30AC53DFB}" type="sibTrans" cxnId="{5B7FDED0-BFF3-4733-BF9D-2CA7A210ABAE}">
      <dgm:prSet/>
      <dgm:spPr/>
      <dgm:t>
        <a:bodyPr/>
        <a:lstStyle/>
        <a:p>
          <a:endParaRPr lang="en-US"/>
        </a:p>
      </dgm:t>
    </dgm:pt>
    <dgm:pt modelId="{99101A4D-F1D1-49E2-97B9-C4403F2A7BB4}">
      <dgm:prSet phldrT="[Text]"/>
      <dgm:spPr/>
      <dgm:t>
        <a:bodyPr/>
        <a:lstStyle/>
        <a:p>
          <a:r>
            <a:rPr lang="en-US" b="1"/>
            <a:t>Advisory Board</a:t>
          </a:r>
        </a:p>
        <a:p>
          <a:r>
            <a:rPr lang="en-US"/>
            <a:t>(Make Recommendations)</a:t>
          </a:r>
        </a:p>
      </dgm:t>
    </dgm:pt>
    <dgm:pt modelId="{981D97AE-9403-4B0F-BA5B-9D9C7FA04E40}" type="parTrans" cxnId="{CE343401-FE7C-4446-8332-8FB22496CB7B}">
      <dgm:prSet/>
      <dgm:spPr/>
      <dgm:t>
        <a:bodyPr/>
        <a:lstStyle/>
        <a:p>
          <a:endParaRPr lang="en-US"/>
        </a:p>
      </dgm:t>
    </dgm:pt>
    <dgm:pt modelId="{F1E2F4FC-C571-4A93-BCDA-5FEE99C602F5}" type="sibTrans" cxnId="{CE343401-FE7C-4446-8332-8FB22496CB7B}">
      <dgm:prSet/>
      <dgm:spPr/>
      <dgm:t>
        <a:bodyPr/>
        <a:lstStyle/>
        <a:p>
          <a:endParaRPr lang="en-US"/>
        </a:p>
      </dgm:t>
    </dgm:pt>
    <dgm:pt modelId="{46A0DC04-31F3-410C-AC13-CB7990D59391}">
      <dgm:prSet phldrT="[Text]" custT="1"/>
      <dgm:spPr/>
      <dgm:t>
        <a:bodyPr/>
        <a:lstStyle/>
        <a:p>
          <a:r>
            <a:rPr lang="en-US" sz="2000" b="1"/>
            <a:t>Steering Committee</a:t>
          </a:r>
        </a:p>
        <a:p>
          <a:r>
            <a:rPr lang="en-US" sz="1900"/>
            <a:t>(approval)</a:t>
          </a:r>
        </a:p>
      </dgm:t>
    </dgm:pt>
    <dgm:pt modelId="{4B0DDF83-734B-47C0-9EBE-221E6F00CAC9}" type="parTrans" cxnId="{7D84C6E3-6220-4D52-B4A5-F9AD1358CCF4}">
      <dgm:prSet/>
      <dgm:spPr/>
      <dgm:t>
        <a:bodyPr/>
        <a:lstStyle/>
        <a:p>
          <a:endParaRPr lang="en-US"/>
        </a:p>
      </dgm:t>
    </dgm:pt>
    <dgm:pt modelId="{E0399B55-83F8-4983-8E77-9AD4D23F9483}" type="sibTrans" cxnId="{7D84C6E3-6220-4D52-B4A5-F9AD1358CCF4}">
      <dgm:prSet/>
      <dgm:spPr/>
      <dgm:t>
        <a:bodyPr/>
        <a:lstStyle/>
        <a:p>
          <a:endParaRPr lang="en-US"/>
        </a:p>
      </dgm:t>
    </dgm:pt>
    <dgm:pt modelId="{B0C03015-176E-4676-A007-29DC4DDC69E5}" type="pres">
      <dgm:prSet presAssocID="{943394F4-4A33-44F4-A51F-755B75C40348}" presName="Name0" presStyleCnt="0">
        <dgm:presLayoutVars>
          <dgm:dir/>
          <dgm:animOne val="branch"/>
          <dgm:animLvl val="lvl"/>
        </dgm:presLayoutVars>
      </dgm:prSet>
      <dgm:spPr/>
    </dgm:pt>
    <dgm:pt modelId="{9ED06995-9800-42AD-BD0B-8A24596E3439}" type="pres">
      <dgm:prSet presAssocID="{F4764713-EFE7-4E36-889B-B1595408DAC2}" presName="chaos" presStyleCnt="0"/>
      <dgm:spPr/>
    </dgm:pt>
    <dgm:pt modelId="{2335FE29-199F-4627-ABDF-2553630F3D54}" type="pres">
      <dgm:prSet presAssocID="{F4764713-EFE7-4E36-889B-B1595408DAC2}" presName="parTx1" presStyleLbl="revTx" presStyleIdx="0" presStyleCnt="2" custScaleX="121105" custScaleY="153608"/>
      <dgm:spPr/>
    </dgm:pt>
    <dgm:pt modelId="{177A769D-3161-4065-A8E9-9E7FA8920B33}" type="pres">
      <dgm:prSet presAssocID="{F4764713-EFE7-4E36-889B-B1595408DAC2}" presName="c1" presStyleLbl="node1" presStyleIdx="0" presStyleCnt="19"/>
      <dgm:spPr/>
    </dgm:pt>
    <dgm:pt modelId="{1D89577F-2F0C-4E61-90C0-D4D644D3687A}" type="pres">
      <dgm:prSet presAssocID="{F4764713-EFE7-4E36-889B-B1595408DAC2}" presName="c2" presStyleLbl="node1" presStyleIdx="1" presStyleCnt="19"/>
      <dgm:spPr/>
    </dgm:pt>
    <dgm:pt modelId="{F374214F-90B3-494B-9379-0BCFCFEB30C4}" type="pres">
      <dgm:prSet presAssocID="{F4764713-EFE7-4E36-889B-B1595408DAC2}" presName="c3" presStyleLbl="node1" presStyleIdx="2" presStyleCnt="19"/>
      <dgm:spPr/>
    </dgm:pt>
    <dgm:pt modelId="{8756D539-75BF-4BFE-9463-32E3E2754842}" type="pres">
      <dgm:prSet presAssocID="{F4764713-EFE7-4E36-889B-B1595408DAC2}" presName="c4" presStyleLbl="node1" presStyleIdx="3" presStyleCnt="19"/>
      <dgm:spPr/>
    </dgm:pt>
    <dgm:pt modelId="{114B71A0-D5FE-4250-9545-5B2CEBA55C56}" type="pres">
      <dgm:prSet presAssocID="{F4764713-EFE7-4E36-889B-B1595408DAC2}" presName="c5" presStyleLbl="node1" presStyleIdx="4" presStyleCnt="19"/>
      <dgm:spPr/>
    </dgm:pt>
    <dgm:pt modelId="{C21706B4-6D96-4555-974B-4259C9B80D8E}" type="pres">
      <dgm:prSet presAssocID="{F4764713-EFE7-4E36-889B-B1595408DAC2}" presName="c6" presStyleLbl="node1" presStyleIdx="5" presStyleCnt="19"/>
      <dgm:spPr/>
    </dgm:pt>
    <dgm:pt modelId="{FE0F646E-D583-42E2-AC3A-0942F99C3D9B}" type="pres">
      <dgm:prSet presAssocID="{F4764713-EFE7-4E36-889B-B1595408DAC2}" presName="c7" presStyleLbl="node1" presStyleIdx="6" presStyleCnt="19"/>
      <dgm:spPr/>
    </dgm:pt>
    <dgm:pt modelId="{E82412A3-EF3A-4CFA-9D55-464FB7718795}" type="pres">
      <dgm:prSet presAssocID="{F4764713-EFE7-4E36-889B-B1595408DAC2}" presName="c8" presStyleLbl="node1" presStyleIdx="7" presStyleCnt="19"/>
      <dgm:spPr/>
    </dgm:pt>
    <dgm:pt modelId="{118BE724-02E4-41C9-8B92-3FB26901DB69}" type="pres">
      <dgm:prSet presAssocID="{F4764713-EFE7-4E36-889B-B1595408DAC2}" presName="c9" presStyleLbl="node1" presStyleIdx="8" presStyleCnt="19"/>
      <dgm:spPr/>
    </dgm:pt>
    <dgm:pt modelId="{6B649FDC-07D8-4514-9806-0AABE6F25F31}" type="pres">
      <dgm:prSet presAssocID="{F4764713-EFE7-4E36-889B-B1595408DAC2}" presName="c10" presStyleLbl="node1" presStyleIdx="9" presStyleCnt="19"/>
      <dgm:spPr/>
    </dgm:pt>
    <dgm:pt modelId="{899516A4-4093-44B7-97C4-6FB8D2B124D8}" type="pres">
      <dgm:prSet presAssocID="{F4764713-EFE7-4E36-889B-B1595408DAC2}" presName="c11" presStyleLbl="node1" presStyleIdx="10" presStyleCnt="19"/>
      <dgm:spPr/>
    </dgm:pt>
    <dgm:pt modelId="{7628C2AA-648C-426B-9595-0A59768040C7}" type="pres">
      <dgm:prSet presAssocID="{F4764713-EFE7-4E36-889B-B1595408DAC2}" presName="c12" presStyleLbl="node1" presStyleIdx="11" presStyleCnt="19"/>
      <dgm:spPr/>
    </dgm:pt>
    <dgm:pt modelId="{4E3DC633-C31F-4E5D-A527-EF3D099CAA83}" type="pres">
      <dgm:prSet presAssocID="{F4764713-EFE7-4E36-889B-B1595408DAC2}" presName="c13" presStyleLbl="node1" presStyleIdx="12" presStyleCnt="19"/>
      <dgm:spPr/>
    </dgm:pt>
    <dgm:pt modelId="{E3A6D36E-87EC-4ED5-9742-CD7AAE6D56D0}" type="pres">
      <dgm:prSet presAssocID="{F4764713-EFE7-4E36-889B-B1595408DAC2}" presName="c14" presStyleLbl="node1" presStyleIdx="13" presStyleCnt="19"/>
      <dgm:spPr/>
    </dgm:pt>
    <dgm:pt modelId="{153CA58C-BA4C-48F2-9E99-C5C103279E2D}" type="pres">
      <dgm:prSet presAssocID="{F4764713-EFE7-4E36-889B-B1595408DAC2}" presName="c15" presStyleLbl="node1" presStyleIdx="14" presStyleCnt="19"/>
      <dgm:spPr/>
    </dgm:pt>
    <dgm:pt modelId="{81B5F3E0-6F1E-4EBE-AD39-C13D04BE3748}" type="pres">
      <dgm:prSet presAssocID="{F4764713-EFE7-4E36-889B-B1595408DAC2}" presName="c16" presStyleLbl="node1" presStyleIdx="15" presStyleCnt="19"/>
      <dgm:spPr/>
    </dgm:pt>
    <dgm:pt modelId="{48EEA970-3FFC-48E6-B73A-3468073FA2EF}" type="pres">
      <dgm:prSet presAssocID="{F4764713-EFE7-4E36-889B-B1595408DAC2}" presName="c17" presStyleLbl="node1" presStyleIdx="16" presStyleCnt="19"/>
      <dgm:spPr/>
    </dgm:pt>
    <dgm:pt modelId="{5FE970CB-AD4B-4456-B3B2-8C8A9CE40DAC}" type="pres">
      <dgm:prSet presAssocID="{F4764713-EFE7-4E36-889B-B1595408DAC2}" presName="c18" presStyleLbl="node1" presStyleIdx="17" presStyleCnt="19"/>
      <dgm:spPr/>
    </dgm:pt>
    <dgm:pt modelId="{76E97658-36E3-4531-A755-FF6888EC7AA2}" type="pres">
      <dgm:prSet presAssocID="{58E14E4A-79BF-4E66-925C-2AD30AC53DFB}" presName="chevronComposite1" presStyleCnt="0"/>
      <dgm:spPr/>
    </dgm:pt>
    <dgm:pt modelId="{6E562B9B-553E-4578-A24C-535725FCD062}" type="pres">
      <dgm:prSet presAssocID="{58E14E4A-79BF-4E66-925C-2AD30AC53DFB}" presName="chevron1" presStyleLbl="sibTrans2D1" presStyleIdx="0" presStyleCnt="2"/>
      <dgm:spPr/>
    </dgm:pt>
    <dgm:pt modelId="{FE8D4FFB-6F7B-451F-B157-5967BA6AD19A}" type="pres">
      <dgm:prSet presAssocID="{58E14E4A-79BF-4E66-925C-2AD30AC53DFB}" presName="spChevron1" presStyleCnt="0"/>
      <dgm:spPr/>
    </dgm:pt>
    <dgm:pt modelId="{2F8D618D-A034-44BB-94A1-670A6D562C7D}" type="pres">
      <dgm:prSet presAssocID="{99101A4D-F1D1-49E2-97B9-C4403F2A7BB4}" presName="middle" presStyleCnt="0"/>
      <dgm:spPr/>
    </dgm:pt>
    <dgm:pt modelId="{299ADAE5-DB2F-4FA8-9F37-439492D056A4}" type="pres">
      <dgm:prSet presAssocID="{99101A4D-F1D1-49E2-97B9-C4403F2A7BB4}" presName="parTxMid" presStyleLbl="revTx" presStyleIdx="1" presStyleCnt="2"/>
      <dgm:spPr/>
    </dgm:pt>
    <dgm:pt modelId="{6C7189FA-C827-4DC8-AA45-AA22459497E0}" type="pres">
      <dgm:prSet presAssocID="{99101A4D-F1D1-49E2-97B9-C4403F2A7BB4}" presName="spMid" presStyleCnt="0"/>
      <dgm:spPr/>
    </dgm:pt>
    <dgm:pt modelId="{613F740A-6221-4F6E-B891-CE9E6F89648D}" type="pres">
      <dgm:prSet presAssocID="{F1E2F4FC-C571-4A93-BCDA-5FEE99C602F5}" presName="chevronComposite1" presStyleCnt="0"/>
      <dgm:spPr/>
    </dgm:pt>
    <dgm:pt modelId="{FD39148B-E229-46BA-8EF1-9EE89A4B40C8}" type="pres">
      <dgm:prSet presAssocID="{F1E2F4FC-C571-4A93-BCDA-5FEE99C602F5}" presName="chevron1" presStyleLbl="sibTrans2D1" presStyleIdx="1" presStyleCnt="2"/>
      <dgm:spPr/>
    </dgm:pt>
    <dgm:pt modelId="{3643AE5E-2E7B-45E1-998D-1D2F2855730C}" type="pres">
      <dgm:prSet presAssocID="{F1E2F4FC-C571-4A93-BCDA-5FEE99C602F5}" presName="spChevron1" presStyleCnt="0"/>
      <dgm:spPr/>
    </dgm:pt>
    <dgm:pt modelId="{62576DA1-5CF0-41CC-9664-64DABE1FDA74}" type="pres">
      <dgm:prSet presAssocID="{46A0DC04-31F3-410C-AC13-CB7990D59391}" presName="last" presStyleCnt="0"/>
      <dgm:spPr/>
    </dgm:pt>
    <dgm:pt modelId="{26067EAD-7693-4268-8568-ABEC58C17F95}" type="pres">
      <dgm:prSet presAssocID="{46A0DC04-31F3-410C-AC13-CB7990D59391}" presName="circleTx" presStyleLbl="node1" presStyleIdx="18" presStyleCnt="19" custLinFactNeighborX="-1639" custLinFactNeighborY="4096"/>
      <dgm:spPr/>
    </dgm:pt>
    <dgm:pt modelId="{4EC1531F-A43E-46CC-8C33-4BC77228CBD6}" type="pres">
      <dgm:prSet presAssocID="{46A0DC04-31F3-410C-AC13-CB7990D59391}" presName="spN" presStyleCnt="0"/>
      <dgm:spPr/>
    </dgm:pt>
  </dgm:ptLst>
  <dgm:cxnLst>
    <dgm:cxn modelId="{CE343401-FE7C-4446-8332-8FB22496CB7B}" srcId="{943394F4-4A33-44F4-A51F-755B75C40348}" destId="{99101A4D-F1D1-49E2-97B9-C4403F2A7BB4}" srcOrd="1" destOrd="0" parTransId="{981D97AE-9403-4B0F-BA5B-9D9C7FA04E40}" sibTransId="{F1E2F4FC-C571-4A93-BCDA-5FEE99C602F5}"/>
    <dgm:cxn modelId="{8F731D42-ABD8-4452-9CB6-9B745FBEBAD5}" type="presOf" srcId="{F4764713-EFE7-4E36-889B-B1595408DAC2}" destId="{2335FE29-199F-4627-ABDF-2553630F3D54}" srcOrd="0" destOrd="0" presId="urn:microsoft.com/office/officeart/2009/3/layout/RandomtoResultProcess"/>
    <dgm:cxn modelId="{E7CB7374-82EF-46AA-B213-D981CF4037A8}" type="presOf" srcId="{46A0DC04-31F3-410C-AC13-CB7990D59391}" destId="{26067EAD-7693-4268-8568-ABEC58C17F95}" srcOrd="0" destOrd="0" presId="urn:microsoft.com/office/officeart/2009/3/layout/RandomtoResultProcess"/>
    <dgm:cxn modelId="{287735A7-F99B-4E99-9AF2-46F5E72C7941}" type="presOf" srcId="{99101A4D-F1D1-49E2-97B9-C4403F2A7BB4}" destId="{299ADAE5-DB2F-4FA8-9F37-439492D056A4}" srcOrd="0" destOrd="0" presId="urn:microsoft.com/office/officeart/2009/3/layout/RandomtoResultProcess"/>
    <dgm:cxn modelId="{C5D4F2B8-5F7B-40D3-A998-848AB1F6EFBF}" type="presOf" srcId="{943394F4-4A33-44F4-A51F-755B75C40348}" destId="{B0C03015-176E-4676-A007-29DC4DDC69E5}" srcOrd="0" destOrd="0" presId="urn:microsoft.com/office/officeart/2009/3/layout/RandomtoResultProcess"/>
    <dgm:cxn modelId="{5B7FDED0-BFF3-4733-BF9D-2CA7A210ABAE}" srcId="{943394F4-4A33-44F4-A51F-755B75C40348}" destId="{F4764713-EFE7-4E36-889B-B1595408DAC2}" srcOrd="0" destOrd="0" parTransId="{2B48C398-AB4E-425C-9306-ED46EB09C921}" sibTransId="{58E14E4A-79BF-4E66-925C-2AD30AC53DFB}"/>
    <dgm:cxn modelId="{7D84C6E3-6220-4D52-B4A5-F9AD1358CCF4}" srcId="{943394F4-4A33-44F4-A51F-755B75C40348}" destId="{46A0DC04-31F3-410C-AC13-CB7990D59391}" srcOrd="2" destOrd="0" parTransId="{4B0DDF83-734B-47C0-9EBE-221E6F00CAC9}" sibTransId="{E0399B55-83F8-4983-8E77-9AD4D23F9483}"/>
    <dgm:cxn modelId="{BABC03B4-6B6F-40EA-819A-D1D33941C668}" type="presParOf" srcId="{B0C03015-176E-4676-A007-29DC4DDC69E5}" destId="{9ED06995-9800-42AD-BD0B-8A24596E3439}" srcOrd="0" destOrd="0" presId="urn:microsoft.com/office/officeart/2009/3/layout/RandomtoResultProcess"/>
    <dgm:cxn modelId="{8E7CFD3D-0D3A-46FD-93E4-3627FD12EC59}" type="presParOf" srcId="{9ED06995-9800-42AD-BD0B-8A24596E3439}" destId="{2335FE29-199F-4627-ABDF-2553630F3D54}" srcOrd="0" destOrd="0" presId="urn:microsoft.com/office/officeart/2009/3/layout/RandomtoResultProcess"/>
    <dgm:cxn modelId="{7667F2A4-B661-43F3-9701-97DDEE564182}" type="presParOf" srcId="{9ED06995-9800-42AD-BD0B-8A24596E3439}" destId="{177A769D-3161-4065-A8E9-9E7FA8920B33}" srcOrd="1" destOrd="0" presId="urn:microsoft.com/office/officeart/2009/3/layout/RandomtoResultProcess"/>
    <dgm:cxn modelId="{A6E2BCC7-2C19-46AD-BEFA-E9499C293352}" type="presParOf" srcId="{9ED06995-9800-42AD-BD0B-8A24596E3439}" destId="{1D89577F-2F0C-4E61-90C0-D4D644D3687A}" srcOrd="2" destOrd="0" presId="urn:microsoft.com/office/officeart/2009/3/layout/RandomtoResultProcess"/>
    <dgm:cxn modelId="{64A1EBD1-88D5-4BD8-8BAC-86A4A62A2524}" type="presParOf" srcId="{9ED06995-9800-42AD-BD0B-8A24596E3439}" destId="{F374214F-90B3-494B-9379-0BCFCFEB30C4}" srcOrd="3" destOrd="0" presId="urn:microsoft.com/office/officeart/2009/3/layout/RandomtoResultProcess"/>
    <dgm:cxn modelId="{A2FB72E2-9FE8-4C25-B93D-912786508465}" type="presParOf" srcId="{9ED06995-9800-42AD-BD0B-8A24596E3439}" destId="{8756D539-75BF-4BFE-9463-32E3E2754842}" srcOrd="4" destOrd="0" presId="urn:microsoft.com/office/officeart/2009/3/layout/RandomtoResultProcess"/>
    <dgm:cxn modelId="{0C61D2AA-1B85-4DA7-9BE2-503C9C811E72}" type="presParOf" srcId="{9ED06995-9800-42AD-BD0B-8A24596E3439}" destId="{114B71A0-D5FE-4250-9545-5B2CEBA55C56}" srcOrd="5" destOrd="0" presId="urn:microsoft.com/office/officeart/2009/3/layout/RandomtoResultProcess"/>
    <dgm:cxn modelId="{9402E3D1-874E-4AA2-8965-AD1099AF9997}" type="presParOf" srcId="{9ED06995-9800-42AD-BD0B-8A24596E3439}" destId="{C21706B4-6D96-4555-974B-4259C9B80D8E}" srcOrd="6" destOrd="0" presId="urn:microsoft.com/office/officeart/2009/3/layout/RandomtoResultProcess"/>
    <dgm:cxn modelId="{345064BC-D7E1-4D98-BF2D-1E69AE380982}" type="presParOf" srcId="{9ED06995-9800-42AD-BD0B-8A24596E3439}" destId="{FE0F646E-D583-42E2-AC3A-0942F99C3D9B}" srcOrd="7" destOrd="0" presId="urn:microsoft.com/office/officeart/2009/3/layout/RandomtoResultProcess"/>
    <dgm:cxn modelId="{E47717F6-F321-4070-B6A7-583A69EAE9ED}" type="presParOf" srcId="{9ED06995-9800-42AD-BD0B-8A24596E3439}" destId="{E82412A3-EF3A-4CFA-9D55-464FB7718795}" srcOrd="8" destOrd="0" presId="urn:microsoft.com/office/officeart/2009/3/layout/RandomtoResultProcess"/>
    <dgm:cxn modelId="{BF67FA7D-810F-4890-A175-499FE2E63DF4}" type="presParOf" srcId="{9ED06995-9800-42AD-BD0B-8A24596E3439}" destId="{118BE724-02E4-41C9-8B92-3FB26901DB69}" srcOrd="9" destOrd="0" presId="urn:microsoft.com/office/officeart/2009/3/layout/RandomtoResultProcess"/>
    <dgm:cxn modelId="{29661CA9-D0A4-4C89-BA5E-D80A38BFEF97}" type="presParOf" srcId="{9ED06995-9800-42AD-BD0B-8A24596E3439}" destId="{6B649FDC-07D8-4514-9806-0AABE6F25F31}" srcOrd="10" destOrd="0" presId="urn:microsoft.com/office/officeart/2009/3/layout/RandomtoResultProcess"/>
    <dgm:cxn modelId="{E21EC8F6-1307-48C4-8F28-E7EFB3DF5062}" type="presParOf" srcId="{9ED06995-9800-42AD-BD0B-8A24596E3439}" destId="{899516A4-4093-44B7-97C4-6FB8D2B124D8}" srcOrd="11" destOrd="0" presId="urn:microsoft.com/office/officeart/2009/3/layout/RandomtoResultProcess"/>
    <dgm:cxn modelId="{CFAB2954-C501-41EE-85F2-CF44CA2A60FB}" type="presParOf" srcId="{9ED06995-9800-42AD-BD0B-8A24596E3439}" destId="{7628C2AA-648C-426B-9595-0A59768040C7}" srcOrd="12" destOrd="0" presId="urn:microsoft.com/office/officeart/2009/3/layout/RandomtoResultProcess"/>
    <dgm:cxn modelId="{867B3B98-225F-42D7-9B83-9AAC86FC98B5}" type="presParOf" srcId="{9ED06995-9800-42AD-BD0B-8A24596E3439}" destId="{4E3DC633-C31F-4E5D-A527-EF3D099CAA83}" srcOrd="13" destOrd="0" presId="urn:microsoft.com/office/officeart/2009/3/layout/RandomtoResultProcess"/>
    <dgm:cxn modelId="{0C414623-9761-40E1-A2A7-FCD0BA95A9F5}" type="presParOf" srcId="{9ED06995-9800-42AD-BD0B-8A24596E3439}" destId="{E3A6D36E-87EC-4ED5-9742-CD7AAE6D56D0}" srcOrd="14" destOrd="0" presId="urn:microsoft.com/office/officeart/2009/3/layout/RandomtoResultProcess"/>
    <dgm:cxn modelId="{49170689-896C-480E-AC94-2862167988B1}" type="presParOf" srcId="{9ED06995-9800-42AD-BD0B-8A24596E3439}" destId="{153CA58C-BA4C-48F2-9E99-C5C103279E2D}" srcOrd="15" destOrd="0" presId="urn:microsoft.com/office/officeart/2009/3/layout/RandomtoResultProcess"/>
    <dgm:cxn modelId="{9F4DDF07-9EF8-4C09-96AB-45129A42DA23}" type="presParOf" srcId="{9ED06995-9800-42AD-BD0B-8A24596E3439}" destId="{81B5F3E0-6F1E-4EBE-AD39-C13D04BE3748}" srcOrd="16" destOrd="0" presId="urn:microsoft.com/office/officeart/2009/3/layout/RandomtoResultProcess"/>
    <dgm:cxn modelId="{E3F27A4F-7455-4B31-A5DD-640F668FB195}" type="presParOf" srcId="{9ED06995-9800-42AD-BD0B-8A24596E3439}" destId="{48EEA970-3FFC-48E6-B73A-3468073FA2EF}" srcOrd="17" destOrd="0" presId="urn:microsoft.com/office/officeart/2009/3/layout/RandomtoResultProcess"/>
    <dgm:cxn modelId="{46DE3EEB-0C0A-414F-BEA7-26B14DDC8036}" type="presParOf" srcId="{9ED06995-9800-42AD-BD0B-8A24596E3439}" destId="{5FE970CB-AD4B-4456-B3B2-8C8A9CE40DAC}" srcOrd="18" destOrd="0" presId="urn:microsoft.com/office/officeart/2009/3/layout/RandomtoResultProcess"/>
    <dgm:cxn modelId="{F2AA87AF-0A8D-4129-BE04-1CE6FD90DA7F}" type="presParOf" srcId="{B0C03015-176E-4676-A007-29DC4DDC69E5}" destId="{76E97658-36E3-4531-A755-FF6888EC7AA2}" srcOrd="1" destOrd="0" presId="urn:microsoft.com/office/officeart/2009/3/layout/RandomtoResultProcess"/>
    <dgm:cxn modelId="{B067A902-ED2C-4B82-934E-D380E6A09185}" type="presParOf" srcId="{76E97658-36E3-4531-A755-FF6888EC7AA2}" destId="{6E562B9B-553E-4578-A24C-535725FCD062}" srcOrd="0" destOrd="0" presId="urn:microsoft.com/office/officeart/2009/3/layout/RandomtoResultProcess"/>
    <dgm:cxn modelId="{BDC20633-97CD-43A4-860B-E21B6781F249}" type="presParOf" srcId="{76E97658-36E3-4531-A755-FF6888EC7AA2}" destId="{FE8D4FFB-6F7B-451F-B157-5967BA6AD19A}" srcOrd="1" destOrd="0" presId="urn:microsoft.com/office/officeart/2009/3/layout/RandomtoResultProcess"/>
    <dgm:cxn modelId="{6D2E20BF-1F16-4230-8FAD-C8F64FB9C4BA}" type="presParOf" srcId="{B0C03015-176E-4676-A007-29DC4DDC69E5}" destId="{2F8D618D-A034-44BB-94A1-670A6D562C7D}" srcOrd="2" destOrd="0" presId="urn:microsoft.com/office/officeart/2009/3/layout/RandomtoResultProcess"/>
    <dgm:cxn modelId="{703FEEF1-EC3B-4684-8919-DC05B740EDB3}" type="presParOf" srcId="{2F8D618D-A034-44BB-94A1-670A6D562C7D}" destId="{299ADAE5-DB2F-4FA8-9F37-439492D056A4}" srcOrd="0" destOrd="0" presId="urn:microsoft.com/office/officeart/2009/3/layout/RandomtoResultProcess"/>
    <dgm:cxn modelId="{76B9F956-3C48-4D90-96F8-5DC8A4D29109}" type="presParOf" srcId="{2F8D618D-A034-44BB-94A1-670A6D562C7D}" destId="{6C7189FA-C827-4DC8-AA45-AA22459497E0}" srcOrd="1" destOrd="0" presId="urn:microsoft.com/office/officeart/2009/3/layout/RandomtoResultProcess"/>
    <dgm:cxn modelId="{44A99A74-8982-4EEE-BCAC-6D631C087472}" type="presParOf" srcId="{B0C03015-176E-4676-A007-29DC4DDC69E5}" destId="{613F740A-6221-4F6E-B891-CE9E6F89648D}" srcOrd="3" destOrd="0" presId="urn:microsoft.com/office/officeart/2009/3/layout/RandomtoResultProcess"/>
    <dgm:cxn modelId="{BA0B558F-12AF-4642-A673-C5EBE10D6188}" type="presParOf" srcId="{613F740A-6221-4F6E-B891-CE9E6F89648D}" destId="{FD39148B-E229-46BA-8EF1-9EE89A4B40C8}" srcOrd="0" destOrd="0" presId="urn:microsoft.com/office/officeart/2009/3/layout/RandomtoResultProcess"/>
    <dgm:cxn modelId="{5B6C970B-BD61-4E70-BD9C-6F8A5CFF66B6}" type="presParOf" srcId="{613F740A-6221-4F6E-B891-CE9E6F89648D}" destId="{3643AE5E-2E7B-45E1-998D-1D2F2855730C}" srcOrd="1" destOrd="0" presId="urn:microsoft.com/office/officeart/2009/3/layout/RandomtoResultProcess"/>
    <dgm:cxn modelId="{30831926-CE65-46E7-BFE5-E5F81A0C30EF}" type="presParOf" srcId="{B0C03015-176E-4676-A007-29DC4DDC69E5}" destId="{62576DA1-5CF0-41CC-9664-64DABE1FDA74}" srcOrd="4" destOrd="0" presId="urn:microsoft.com/office/officeart/2009/3/layout/RandomtoResultProcess"/>
    <dgm:cxn modelId="{F610877F-88F7-4262-A82C-AB76DAE5B8A6}" type="presParOf" srcId="{62576DA1-5CF0-41CC-9664-64DABE1FDA74}" destId="{26067EAD-7693-4268-8568-ABEC58C17F95}" srcOrd="0" destOrd="0" presId="urn:microsoft.com/office/officeart/2009/3/layout/RandomtoResultProcess"/>
    <dgm:cxn modelId="{1005BF57-2925-4C6A-9C53-C566390F77DD}" type="presParOf" srcId="{62576DA1-5CF0-41CC-9664-64DABE1FDA74}" destId="{4EC1531F-A43E-46CC-8C33-4BC77228CBD6}"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82E60F-A454-4E87-9EF7-815FF78FEB5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431EDC6-61AA-46F3-AA19-7FC2AE108345}">
      <dgm:prSet phldrT="[Text]"/>
      <dgm:spPr>
        <a:solidFill>
          <a:srgbClr val="FBB83A"/>
        </a:solidFill>
        <a:ln>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dgm:spPr>
      <dgm:t>
        <a:bodyPr/>
        <a:lstStyle/>
        <a:p>
          <a:r>
            <a:rPr lang="en-US"/>
            <a:t>Community Interventions (Treatment)</a:t>
          </a:r>
        </a:p>
        <a:p>
          <a:r>
            <a:rPr lang="en-US"/>
            <a:t>$3M</a:t>
          </a:r>
        </a:p>
      </dgm:t>
    </dgm:pt>
    <dgm:pt modelId="{868BA3BE-73F0-4E0D-B165-114D8C2AD5D6}" type="parTrans" cxnId="{567199F4-61C4-4F39-A8F8-184E576ECC7A}">
      <dgm:prSet/>
      <dgm:spPr/>
      <dgm:t>
        <a:bodyPr/>
        <a:lstStyle/>
        <a:p>
          <a:endParaRPr lang="en-US"/>
        </a:p>
      </dgm:t>
    </dgm:pt>
    <dgm:pt modelId="{9F8D3C0F-F081-402B-90D2-AAE176A126C2}" type="sibTrans" cxnId="{567199F4-61C4-4F39-A8F8-184E576ECC7A}">
      <dgm:prSet/>
      <dgm:spPr/>
      <dgm:t>
        <a:bodyPr/>
        <a:lstStyle/>
        <a:p>
          <a:endParaRPr lang="en-US"/>
        </a:p>
      </dgm:t>
    </dgm:pt>
    <dgm:pt modelId="{8D35E73A-563B-4F31-A9C3-5A6054400095}">
      <dgm:prSet phldrT="[Text]"/>
      <dgm:spPr>
        <a:solidFill>
          <a:schemeClr val="accent2"/>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dgm:spPr>
      <dgm:t>
        <a:bodyPr/>
        <a:lstStyle/>
        <a:p>
          <a:r>
            <a:rPr lang="en-US"/>
            <a:t>Community Outreach &amp; Recovery Model </a:t>
          </a:r>
        </a:p>
        <a:p>
          <a:r>
            <a:rPr lang="en-US"/>
            <a:t>$5M</a:t>
          </a:r>
        </a:p>
      </dgm:t>
    </dgm:pt>
    <dgm:pt modelId="{60E6CA49-D3AF-4E21-902B-5303A3444ACF}" type="parTrans" cxnId="{DCF3F8E4-DAD9-4D6A-A699-6FADBF8D5426}">
      <dgm:prSet/>
      <dgm:spPr/>
      <dgm:t>
        <a:bodyPr/>
        <a:lstStyle/>
        <a:p>
          <a:endParaRPr lang="en-US"/>
        </a:p>
      </dgm:t>
    </dgm:pt>
    <dgm:pt modelId="{C53D677C-9808-4143-B9E1-AC0CD5A23986}" type="sibTrans" cxnId="{DCF3F8E4-DAD9-4D6A-A699-6FADBF8D5426}">
      <dgm:prSet/>
      <dgm:spPr/>
      <dgm:t>
        <a:bodyPr/>
        <a:lstStyle/>
        <a:p>
          <a:endParaRPr lang="en-US"/>
        </a:p>
      </dgm:t>
    </dgm:pt>
    <dgm:pt modelId="{1256527E-49AD-47D6-AD6D-6AE9DF584024}">
      <dgm:prSet phldrT="[Text]"/>
      <dgm:spPr>
        <a:ln>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dgm:spPr>
      <dgm:t>
        <a:bodyPr/>
        <a:lstStyle/>
        <a:p>
          <a:r>
            <a:rPr lang="en-US"/>
            <a:t>Access Narcan</a:t>
          </a:r>
        </a:p>
        <a:p>
          <a:r>
            <a:rPr lang="en-US"/>
            <a:t>$4.5M</a:t>
          </a:r>
        </a:p>
      </dgm:t>
    </dgm:pt>
    <dgm:pt modelId="{59767AE6-8E29-45CB-A3D7-C355F5794538}" type="parTrans" cxnId="{7B568BC6-F089-461F-802E-3911086A1455}">
      <dgm:prSet/>
      <dgm:spPr/>
      <dgm:t>
        <a:bodyPr/>
        <a:lstStyle/>
        <a:p>
          <a:endParaRPr lang="en-US"/>
        </a:p>
      </dgm:t>
    </dgm:pt>
    <dgm:pt modelId="{22166659-A778-4C08-8BE0-0C507BF1CBAF}" type="sibTrans" cxnId="{7B568BC6-F089-461F-802E-3911086A1455}">
      <dgm:prSet/>
      <dgm:spPr/>
      <dgm:t>
        <a:bodyPr/>
        <a:lstStyle/>
        <a:p>
          <a:endParaRPr lang="en-US"/>
        </a:p>
      </dgm:t>
    </dgm:pt>
    <dgm:pt modelId="{50076159-7611-48AE-8214-9159187EB9D9}">
      <dgm:prSet phldrT="[Text]"/>
      <dgm:spPr>
        <a:solidFill>
          <a:srgbClr val="44546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a:t>Prescription Monitoring Program</a:t>
          </a:r>
        </a:p>
        <a:p>
          <a:r>
            <a:rPr lang="en-US"/>
            <a:t>$3.75M</a:t>
          </a:r>
        </a:p>
      </dgm:t>
    </dgm:pt>
    <dgm:pt modelId="{83BFE6B9-2161-47E3-A448-4593419CEC89}" type="parTrans" cxnId="{940F4E39-0CCF-4951-A11D-42D6BA0511D3}">
      <dgm:prSet/>
      <dgm:spPr/>
      <dgm:t>
        <a:bodyPr/>
        <a:lstStyle/>
        <a:p>
          <a:endParaRPr lang="en-US"/>
        </a:p>
      </dgm:t>
    </dgm:pt>
    <dgm:pt modelId="{2C181113-D7E0-4D78-9BA0-7CEBDD796C6B}" type="sibTrans" cxnId="{940F4E39-0CCF-4951-A11D-42D6BA0511D3}">
      <dgm:prSet/>
      <dgm:spPr/>
      <dgm:t>
        <a:bodyPr/>
        <a:lstStyle/>
        <a:p>
          <a:endParaRPr lang="en-US"/>
        </a:p>
      </dgm:t>
    </dgm:pt>
    <dgm:pt modelId="{EE488FA3-4E43-4AF4-ACE6-013C45BFD6EE}" type="pres">
      <dgm:prSet presAssocID="{2C82E60F-A454-4E87-9EF7-815FF78FEB58}" presName="diagram" presStyleCnt="0">
        <dgm:presLayoutVars>
          <dgm:dir/>
          <dgm:resizeHandles val="exact"/>
        </dgm:presLayoutVars>
      </dgm:prSet>
      <dgm:spPr/>
    </dgm:pt>
    <dgm:pt modelId="{93CDA5B8-EC6A-4DA5-AFF2-57011925AEC6}" type="pres">
      <dgm:prSet presAssocID="{A431EDC6-61AA-46F3-AA19-7FC2AE108345}" presName="node" presStyleLbl="node1" presStyleIdx="0" presStyleCnt="4" custLinFactNeighborX="590">
        <dgm:presLayoutVars>
          <dgm:bulletEnabled val="1"/>
        </dgm:presLayoutVars>
      </dgm:prSet>
      <dgm:spPr/>
    </dgm:pt>
    <dgm:pt modelId="{1D6D4E7F-0EBB-4D9D-A922-BD11D80E0313}" type="pres">
      <dgm:prSet presAssocID="{9F8D3C0F-F081-402B-90D2-AAE176A126C2}" presName="sibTrans" presStyleCnt="0"/>
      <dgm:spPr/>
    </dgm:pt>
    <dgm:pt modelId="{2B2FAB94-43F6-48D7-A416-876C106D95B8}" type="pres">
      <dgm:prSet presAssocID="{8D35E73A-563B-4F31-A9C3-5A6054400095}" presName="node" presStyleLbl="node1" presStyleIdx="1" presStyleCnt="4">
        <dgm:presLayoutVars>
          <dgm:bulletEnabled val="1"/>
        </dgm:presLayoutVars>
      </dgm:prSet>
      <dgm:spPr/>
    </dgm:pt>
    <dgm:pt modelId="{C3715B57-1E9D-43F8-824A-3365AA89F26E}" type="pres">
      <dgm:prSet presAssocID="{C53D677C-9808-4143-B9E1-AC0CD5A23986}" presName="sibTrans" presStyleCnt="0"/>
      <dgm:spPr/>
    </dgm:pt>
    <dgm:pt modelId="{E759BC0F-B0EE-4DBD-816B-0A6236D832EE}" type="pres">
      <dgm:prSet presAssocID="{1256527E-49AD-47D6-AD6D-6AE9DF584024}" presName="node" presStyleLbl="node1" presStyleIdx="2" presStyleCnt="4">
        <dgm:presLayoutVars>
          <dgm:bulletEnabled val="1"/>
        </dgm:presLayoutVars>
      </dgm:prSet>
      <dgm:spPr/>
    </dgm:pt>
    <dgm:pt modelId="{9647AF8C-11A6-4534-AB1C-4945FAD4583A}" type="pres">
      <dgm:prSet presAssocID="{22166659-A778-4C08-8BE0-0C507BF1CBAF}" presName="sibTrans" presStyleCnt="0"/>
      <dgm:spPr/>
    </dgm:pt>
    <dgm:pt modelId="{4A1FB85D-1277-4B5F-9B1B-396CBC076AF5}" type="pres">
      <dgm:prSet presAssocID="{50076159-7611-48AE-8214-9159187EB9D9}" presName="node" presStyleLbl="node1" presStyleIdx="3" presStyleCnt="4">
        <dgm:presLayoutVars>
          <dgm:bulletEnabled val="1"/>
        </dgm:presLayoutVars>
      </dgm:prSet>
      <dgm:spPr/>
    </dgm:pt>
  </dgm:ptLst>
  <dgm:cxnLst>
    <dgm:cxn modelId="{9A054B2F-B9A2-44E8-A2E5-276BDE3C0F42}" type="presOf" srcId="{50076159-7611-48AE-8214-9159187EB9D9}" destId="{4A1FB85D-1277-4B5F-9B1B-396CBC076AF5}" srcOrd="0" destOrd="0" presId="urn:microsoft.com/office/officeart/2005/8/layout/default"/>
    <dgm:cxn modelId="{940F4E39-0CCF-4951-A11D-42D6BA0511D3}" srcId="{2C82E60F-A454-4E87-9EF7-815FF78FEB58}" destId="{50076159-7611-48AE-8214-9159187EB9D9}" srcOrd="3" destOrd="0" parTransId="{83BFE6B9-2161-47E3-A448-4593419CEC89}" sibTransId="{2C181113-D7E0-4D78-9BA0-7CEBDD796C6B}"/>
    <dgm:cxn modelId="{208B9FA6-0F64-4278-9103-5550F1A35B23}" type="presOf" srcId="{8D35E73A-563B-4F31-A9C3-5A6054400095}" destId="{2B2FAB94-43F6-48D7-A416-876C106D95B8}" srcOrd="0" destOrd="0" presId="urn:microsoft.com/office/officeart/2005/8/layout/default"/>
    <dgm:cxn modelId="{199388AA-E167-4F6F-8886-77BCDFD45B55}" type="presOf" srcId="{2C82E60F-A454-4E87-9EF7-815FF78FEB58}" destId="{EE488FA3-4E43-4AF4-ACE6-013C45BFD6EE}" srcOrd="0" destOrd="0" presId="urn:microsoft.com/office/officeart/2005/8/layout/default"/>
    <dgm:cxn modelId="{7B568BC6-F089-461F-802E-3911086A1455}" srcId="{2C82E60F-A454-4E87-9EF7-815FF78FEB58}" destId="{1256527E-49AD-47D6-AD6D-6AE9DF584024}" srcOrd="2" destOrd="0" parTransId="{59767AE6-8E29-45CB-A3D7-C355F5794538}" sibTransId="{22166659-A778-4C08-8BE0-0C507BF1CBAF}"/>
    <dgm:cxn modelId="{E4F904C7-1125-492A-9663-CC4BEE6F7285}" type="presOf" srcId="{A431EDC6-61AA-46F3-AA19-7FC2AE108345}" destId="{93CDA5B8-EC6A-4DA5-AFF2-57011925AEC6}" srcOrd="0" destOrd="0" presId="urn:microsoft.com/office/officeart/2005/8/layout/default"/>
    <dgm:cxn modelId="{DCF3F8E4-DAD9-4D6A-A699-6FADBF8D5426}" srcId="{2C82E60F-A454-4E87-9EF7-815FF78FEB58}" destId="{8D35E73A-563B-4F31-A9C3-5A6054400095}" srcOrd="1" destOrd="0" parTransId="{60E6CA49-D3AF-4E21-902B-5303A3444ACF}" sibTransId="{C53D677C-9808-4143-B9E1-AC0CD5A23986}"/>
    <dgm:cxn modelId="{853BD2EE-E163-4C7F-B2B6-12693147E6B4}" type="presOf" srcId="{1256527E-49AD-47D6-AD6D-6AE9DF584024}" destId="{E759BC0F-B0EE-4DBD-816B-0A6236D832EE}" srcOrd="0" destOrd="0" presId="urn:microsoft.com/office/officeart/2005/8/layout/default"/>
    <dgm:cxn modelId="{567199F4-61C4-4F39-A8F8-184E576ECC7A}" srcId="{2C82E60F-A454-4E87-9EF7-815FF78FEB58}" destId="{A431EDC6-61AA-46F3-AA19-7FC2AE108345}" srcOrd="0" destOrd="0" parTransId="{868BA3BE-73F0-4E0D-B165-114D8C2AD5D6}" sibTransId="{9F8D3C0F-F081-402B-90D2-AAE176A126C2}"/>
    <dgm:cxn modelId="{02121E2E-218F-4FEC-9036-037FFB22BF40}" type="presParOf" srcId="{EE488FA3-4E43-4AF4-ACE6-013C45BFD6EE}" destId="{93CDA5B8-EC6A-4DA5-AFF2-57011925AEC6}" srcOrd="0" destOrd="0" presId="urn:microsoft.com/office/officeart/2005/8/layout/default"/>
    <dgm:cxn modelId="{A17927C5-59B2-441A-A515-81F7AB0C1026}" type="presParOf" srcId="{EE488FA3-4E43-4AF4-ACE6-013C45BFD6EE}" destId="{1D6D4E7F-0EBB-4D9D-A922-BD11D80E0313}" srcOrd="1" destOrd="0" presId="urn:microsoft.com/office/officeart/2005/8/layout/default"/>
    <dgm:cxn modelId="{0B3ACF82-DC14-438F-A3A4-B25744D908B7}" type="presParOf" srcId="{EE488FA3-4E43-4AF4-ACE6-013C45BFD6EE}" destId="{2B2FAB94-43F6-48D7-A416-876C106D95B8}" srcOrd="2" destOrd="0" presId="urn:microsoft.com/office/officeart/2005/8/layout/default"/>
    <dgm:cxn modelId="{84DD86BF-B5C6-4040-B2CC-709E3AFBDE55}" type="presParOf" srcId="{EE488FA3-4E43-4AF4-ACE6-013C45BFD6EE}" destId="{C3715B57-1E9D-43F8-824A-3365AA89F26E}" srcOrd="3" destOrd="0" presId="urn:microsoft.com/office/officeart/2005/8/layout/default"/>
    <dgm:cxn modelId="{0C7F82C9-F9FE-4755-A3B4-9796C43E553D}" type="presParOf" srcId="{EE488FA3-4E43-4AF4-ACE6-013C45BFD6EE}" destId="{E759BC0F-B0EE-4DBD-816B-0A6236D832EE}" srcOrd="4" destOrd="0" presId="urn:microsoft.com/office/officeart/2005/8/layout/default"/>
    <dgm:cxn modelId="{F727BB3A-987E-441A-9568-66F47304C918}" type="presParOf" srcId="{EE488FA3-4E43-4AF4-ACE6-013C45BFD6EE}" destId="{9647AF8C-11A6-4534-AB1C-4945FAD4583A}" srcOrd="5" destOrd="0" presId="urn:microsoft.com/office/officeart/2005/8/layout/default"/>
    <dgm:cxn modelId="{2A0AA4EF-3945-418C-87D5-0D4E3C243C2B}" type="presParOf" srcId="{EE488FA3-4E43-4AF4-ACE6-013C45BFD6EE}" destId="{4A1FB85D-1277-4B5F-9B1B-396CBC076AF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94B78F-6F7E-476B-826D-4C0E60BB279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F9239B7-F364-4DDF-A2D2-E7AAD46F614B}">
      <dgm:prSet phldrT="[Text]"/>
      <dgm:spPr>
        <a:solidFill>
          <a:srgbClr val="FF0000"/>
        </a:solidFill>
      </dgm:spPr>
      <dgm:t>
        <a:bodyPr/>
        <a:lstStyle/>
        <a:p>
          <a:r>
            <a:rPr lang="en-US"/>
            <a:t>Provider Services</a:t>
          </a:r>
        </a:p>
      </dgm:t>
    </dgm:pt>
    <dgm:pt modelId="{2F1B9418-7934-4FC5-9141-17551543E3E4}" type="parTrans" cxnId="{0EF79EDA-BDC7-486C-9B8F-B926B8D248E4}">
      <dgm:prSet/>
      <dgm:spPr/>
      <dgm:t>
        <a:bodyPr/>
        <a:lstStyle/>
        <a:p>
          <a:endParaRPr lang="en-US"/>
        </a:p>
      </dgm:t>
    </dgm:pt>
    <dgm:pt modelId="{DB21B265-53C8-474E-8034-C58AB4CF229E}" type="sibTrans" cxnId="{0EF79EDA-BDC7-486C-9B8F-B926B8D248E4}">
      <dgm:prSet/>
      <dgm:spPr/>
      <dgm:t>
        <a:bodyPr/>
        <a:lstStyle/>
        <a:p>
          <a:endParaRPr lang="en-US"/>
        </a:p>
      </dgm:t>
    </dgm:pt>
    <dgm:pt modelId="{D3326BDB-074E-45B3-885F-C3A9ADB849D4}">
      <dgm:prSet phldrT="[Text]"/>
      <dgm:spPr/>
      <dgm:t>
        <a:bodyPr/>
        <a:lstStyle/>
        <a:p>
          <a:r>
            <a:rPr lang="en-US"/>
            <a:t>Technical Assistance</a:t>
          </a:r>
        </a:p>
      </dgm:t>
    </dgm:pt>
    <dgm:pt modelId="{FC5D8CEB-2525-43A5-885B-EAB19FAE4324}" type="parTrans" cxnId="{8AE4A214-DE6B-4929-BADD-19AFDC64066F}">
      <dgm:prSet/>
      <dgm:spPr/>
      <dgm:t>
        <a:bodyPr/>
        <a:lstStyle/>
        <a:p>
          <a:endParaRPr lang="en-US"/>
        </a:p>
      </dgm:t>
    </dgm:pt>
    <dgm:pt modelId="{5084B1CC-4AF3-45EA-84C4-9AFB7B4140C2}" type="sibTrans" cxnId="{8AE4A214-DE6B-4929-BADD-19AFDC64066F}">
      <dgm:prSet/>
      <dgm:spPr/>
      <dgm:t>
        <a:bodyPr/>
        <a:lstStyle/>
        <a:p>
          <a:endParaRPr lang="en-US"/>
        </a:p>
      </dgm:t>
    </dgm:pt>
    <dgm:pt modelId="{8FCBB1D1-2D2D-4866-8ED5-EE901C9626C5}">
      <dgm:prSet/>
      <dgm:spPr>
        <a:solidFill>
          <a:srgbClr val="0070C0"/>
        </a:solidFill>
      </dgm:spPr>
      <dgm:t>
        <a:bodyPr/>
        <a:lstStyle/>
        <a:p>
          <a:r>
            <a:rPr lang="en-US"/>
            <a:t>Needs Assessment</a:t>
          </a:r>
        </a:p>
      </dgm:t>
    </dgm:pt>
    <dgm:pt modelId="{157C2BC5-EF44-42AE-BF29-0E18A6923AF1}" type="parTrans" cxnId="{B2DAD61D-CE0A-4B85-9DFF-8256D44468E3}">
      <dgm:prSet/>
      <dgm:spPr/>
      <dgm:t>
        <a:bodyPr/>
        <a:lstStyle/>
        <a:p>
          <a:endParaRPr lang="en-US"/>
        </a:p>
      </dgm:t>
    </dgm:pt>
    <dgm:pt modelId="{56E80497-A14A-4C01-89D7-00305A55031C}" type="sibTrans" cxnId="{B2DAD61D-CE0A-4B85-9DFF-8256D44468E3}">
      <dgm:prSet/>
      <dgm:spPr/>
      <dgm:t>
        <a:bodyPr/>
        <a:lstStyle/>
        <a:p>
          <a:endParaRPr lang="en-US"/>
        </a:p>
      </dgm:t>
    </dgm:pt>
    <dgm:pt modelId="{9DB26046-5DA0-4C94-A4F2-823F831A84F9}">
      <dgm:prSet/>
      <dgm:spPr>
        <a:solidFill>
          <a:schemeClr val="accent4">
            <a:lumMod val="75000"/>
          </a:schemeClr>
        </a:solidFill>
      </dgm:spPr>
      <dgm:t>
        <a:bodyPr/>
        <a:lstStyle/>
        <a:p>
          <a:r>
            <a:rPr lang="en-US"/>
            <a:t>Public Awareness Campaign </a:t>
          </a:r>
        </a:p>
      </dgm:t>
    </dgm:pt>
    <dgm:pt modelId="{2B05D9EA-3177-41B6-8E97-7875703BEBC5}" type="parTrans" cxnId="{7C111588-7481-4723-83CE-B62EF93A3714}">
      <dgm:prSet/>
      <dgm:spPr/>
      <dgm:t>
        <a:bodyPr/>
        <a:lstStyle/>
        <a:p>
          <a:endParaRPr lang="en-US"/>
        </a:p>
      </dgm:t>
    </dgm:pt>
    <dgm:pt modelId="{5FC7F5AD-E5C0-41DC-9002-AD344A05C628}" type="sibTrans" cxnId="{7C111588-7481-4723-83CE-B62EF93A3714}">
      <dgm:prSet/>
      <dgm:spPr/>
      <dgm:t>
        <a:bodyPr/>
        <a:lstStyle/>
        <a:p>
          <a:endParaRPr lang="en-US"/>
        </a:p>
      </dgm:t>
    </dgm:pt>
    <dgm:pt modelId="{9D6957C9-C0E7-457D-9706-4FE743628F4E}">
      <dgm:prSet/>
      <dgm:spPr>
        <a:solidFill>
          <a:schemeClr val="accent4">
            <a:lumMod val="75000"/>
          </a:schemeClr>
        </a:solidFill>
      </dgm:spPr>
      <dgm:t>
        <a:bodyPr/>
        <a:lstStyle/>
        <a:p>
          <a:r>
            <a:rPr lang="en-US"/>
            <a:t>Stigma </a:t>
          </a:r>
        </a:p>
      </dgm:t>
    </dgm:pt>
    <dgm:pt modelId="{EF94D397-C682-4D30-BE1D-1A8D10B5D29C}" type="parTrans" cxnId="{ECA82331-4DA2-4C9C-8E9C-8BDE691B1B99}">
      <dgm:prSet/>
      <dgm:spPr/>
      <dgm:t>
        <a:bodyPr/>
        <a:lstStyle/>
        <a:p>
          <a:endParaRPr lang="en-US"/>
        </a:p>
      </dgm:t>
    </dgm:pt>
    <dgm:pt modelId="{01EE73A3-2890-4AC4-886D-BF81AEFEAD1E}" type="sibTrans" cxnId="{ECA82331-4DA2-4C9C-8E9C-8BDE691B1B99}">
      <dgm:prSet/>
      <dgm:spPr/>
      <dgm:t>
        <a:bodyPr/>
        <a:lstStyle/>
        <a:p>
          <a:endParaRPr lang="en-US"/>
        </a:p>
      </dgm:t>
    </dgm:pt>
    <dgm:pt modelId="{DCD17096-D867-4798-AAC6-40AB8088BED9}">
      <dgm:prSet/>
      <dgm:spPr>
        <a:solidFill>
          <a:schemeClr val="accent4">
            <a:lumMod val="75000"/>
          </a:schemeClr>
        </a:solidFill>
      </dgm:spPr>
      <dgm:t>
        <a:bodyPr/>
        <a:lstStyle/>
        <a:p>
          <a:r>
            <a:rPr lang="en-US" b="0" i="0" u="none"/>
            <a:t>Resource Attainment</a:t>
          </a:r>
        </a:p>
      </dgm:t>
    </dgm:pt>
    <dgm:pt modelId="{2241F8C0-DB10-402A-81A7-34D1E303D847}" type="parTrans" cxnId="{524E5EA3-C35A-468A-ACAA-9F93A1D207C6}">
      <dgm:prSet/>
      <dgm:spPr/>
      <dgm:t>
        <a:bodyPr/>
        <a:lstStyle/>
        <a:p>
          <a:endParaRPr lang="en-US"/>
        </a:p>
      </dgm:t>
    </dgm:pt>
    <dgm:pt modelId="{AB6FE261-40CC-457F-9984-2CB3623BDF9A}" type="sibTrans" cxnId="{524E5EA3-C35A-468A-ACAA-9F93A1D207C6}">
      <dgm:prSet/>
      <dgm:spPr/>
      <dgm:t>
        <a:bodyPr/>
        <a:lstStyle/>
        <a:p>
          <a:endParaRPr lang="en-US"/>
        </a:p>
      </dgm:t>
    </dgm:pt>
    <dgm:pt modelId="{4A953BFE-73A0-4805-92E4-1378B82B8591}">
      <dgm:prSet/>
      <dgm:spPr>
        <a:solidFill>
          <a:srgbClr val="00B050"/>
        </a:solidFill>
      </dgm:spPr>
      <dgm:t>
        <a:bodyPr/>
        <a:lstStyle/>
        <a:p>
          <a:r>
            <a:rPr lang="en-US"/>
            <a:t>24/7 Helpline and Website </a:t>
          </a:r>
        </a:p>
      </dgm:t>
    </dgm:pt>
    <dgm:pt modelId="{B4A4F648-CEB1-4AED-A679-46B7EF5E1053}" type="parTrans" cxnId="{5F1E9C35-B2F3-4540-BCCB-B5AECACDEF9B}">
      <dgm:prSet/>
      <dgm:spPr/>
      <dgm:t>
        <a:bodyPr/>
        <a:lstStyle/>
        <a:p>
          <a:endParaRPr lang="en-US"/>
        </a:p>
      </dgm:t>
    </dgm:pt>
    <dgm:pt modelId="{84D032A1-8279-4368-ABBC-3D3CE4A61B14}" type="sibTrans" cxnId="{5F1E9C35-B2F3-4540-BCCB-B5AECACDEF9B}">
      <dgm:prSet/>
      <dgm:spPr/>
      <dgm:t>
        <a:bodyPr/>
        <a:lstStyle/>
        <a:p>
          <a:endParaRPr lang="en-US"/>
        </a:p>
      </dgm:t>
    </dgm:pt>
    <dgm:pt modelId="{A852878B-5C52-4C4D-A7D6-ED79B8A4A1EA}">
      <dgm:prSet/>
      <dgm:spPr>
        <a:solidFill>
          <a:srgbClr val="00B050"/>
        </a:solidFill>
      </dgm:spPr>
      <dgm:t>
        <a:bodyPr/>
        <a:lstStyle/>
        <a:p>
          <a:r>
            <a:rPr lang="en-US" b="1" i="1" u="sng"/>
            <a:t>1-800-GAMBLER</a:t>
          </a:r>
        </a:p>
      </dgm:t>
    </dgm:pt>
    <dgm:pt modelId="{C1569201-A61C-43D5-95F2-1BABC94987FF}" type="parTrans" cxnId="{8742893A-FF3E-4D8F-9119-B9944DB3CB0E}">
      <dgm:prSet/>
      <dgm:spPr/>
      <dgm:t>
        <a:bodyPr/>
        <a:lstStyle/>
        <a:p>
          <a:endParaRPr lang="en-US"/>
        </a:p>
      </dgm:t>
    </dgm:pt>
    <dgm:pt modelId="{2CCB6ECB-1947-4217-BFB9-BF8FC5FA403A}" type="sibTrans" cxnId="{8742893A-FF3E-4D8F-9119-B9944DB3CB0E}">
      <dgm:prSet/>
      <dgm:spPr/>
      <dgm:t>
        <a:bodyPr/>
        <a:lstStyle/>
        <a:p>
          <a:endParaRPr lang="en-US"/>
        </a:p>
      </dgm:t>
    </dgm:pt>
    <dgm:pt modelId="{622552D0-A738-4D74-A683-5158F3FB6142}">
      <dgm:prSet/>
      <dgm:spPr>
        <a:solidFill>
          <a:srgbClr val="00B050"/>
        </a:solidFill>
      </dgm:spPr>
      <dgm:t>
        <a:bodyPr/>
        <a:lstStyle/>
        <a:p>
          <a:r>
            <a:rPr lang="en-US" b="1" i="1" u="sng">
              <a:solidFill>
                <a:schemeClr val="bg1"/>
              </a:solidFill>
              <a:hlinkClick xmlns:r="http://schemas.openxmlformats.org/officeDocument/2006/relationships" r:id="rId1" action="ppaction://hlinkfile">
                <a:extLst>
                  <a:ext uri="{A12FA001-AC4F-418D-AE19-62706E023703}">
                    <ahyp:hlinkClr xmlns:ahyp="http://schemas.microsoft.com/office/drawing/2018/hyperlinkcolor" val="tx"/>
                  </a:ext>
                </a:extLst>
              </a:hlinkClick>
            </a:rPr>
            <a:t>AreYouReallyWinning.org </a:t>
          </a:r>
          <a:endParaRPr lang="en-US" b="1" i="1" u="sng">
            <a:solidFill>
              <a:schemeClr val="bg1"/>
            </a:solidFill>
          </a:endParaRPr>
        </a:p>
      </dgm:t>
    </dgm:pt>
    <dgm:pt modelId="{89EB0DE7-0226-4C59-B937-64DBD002C28F}" type="parTrans" cxnId="{896F865D-A574-419D-B07C-FC5521FE11B0}">
      <dgm:prSet/>
      <dgm:spPr/>
      <dgm:t>
        <a:bodyPr/>
        <a:lstStyle/>
        <a:p>
          <a:endParaRPr lang="en-US"/>
        </a:p>
      </dgm:t>
    </dgm:pt>
    <dgm:pt modelId="{83B78DDC-F6E5-44D8-832B-FAA5AE563D60}" type="sibTrans" cxnId="{896F865D-A574-419D-B07C-FC5521FE11B0}">
      <dgm:prSet/>
      <dgm:spPr/>
      <dgm:t>
        <a:bodyPr/>
        <a:lstStyle/>
        <a:p>
          <a:endParaRPr lang="en-US"/>
        </a:p>
      </dgm:t>
    </dgm:pt>
    <dgm:pt modelId="{3360583D-C534-4765-AAD3-99537A3087C5}">
      <dgm:prSet/>
      <dgm:spPr>
        <a:solidFill>
          <a:schemeClr val="accent2"/>
        </a:solidFill>
      </dgm:spPr>
      <dgm:t>
        <a:bodyPr/>
        <a:lstStyle/>
        <a:p>
          <a:r>
            <a:rPr lang="en-US"/>
            <a:t>Provider Training/Education</a:t>
          </a:r>
        </a:p>
      </dgm:t>
    </dgm:pt>
    <dgm:pt modelId="{35EA7D79-5050-4B12-9488-2C4EC0D1E23E}" type="parTrans" cxnId="{0F38D9FB-4905-431F-8779-5751B62E54B0}">
      <dgm:prSet/>
      <dgm:spPr/>
      <dgm:t>
        <a:bodyPr/>
        <a:lstStyle/>
        <a:p>
          <a:endParaRPr lang="en-US"/>
        </a:p>
      </dgm:t>
    </dgm:pt>
    <dgm:pt modelId="{16C48619-B3BC-4494-BA2E-59798D7DEC29}" type="sibTrans" cxnId="{0F38D9FB-4905-431F-8779-5751B62E54B0}">
      <dgm:prSet/>
      <dgm:spPr/>
      <dgm:t>
        <a:bodyPr/>
        <a:lstStyle/>
        <a:p>
          <a:endParaRPr lang="en-US"/>
        </a:p>
      </dgm:t>
    </dgm:pt>
    <dgm:pt modelId="{3CA1C09B-18D8-4E06-93BD-B507F236C027}">
      <dgm:prSet/>
      <dgm:spPr>
        <a:solidFill>
          <a:schemeClr val="accent4">
            <a:lumMod val="75000"/>
          </a:schemeClr>
        </a:solidFill>
      </dgm:spPr>
      <dgm:t>
        <a:bodyPr/>
        <a:lstStyle/>
        <a:p>
          <a:r>
            <a:rPr lang="en-US"/>
            <a:t> </a:t>
          </a:r>
        </a:p>
      </dgm:t>
    </dgm:pt>
    <dgm:pt modelId="{10D4B90B-5761-46BE-B5A9-38EF6A30CD28}" type="parTrans" cxnId="{CD1CC197-2A1E-4BAF-B164-3185676ED026}">
      <dgm:prSet/>
      <dgm:spPr/>
      <dgm:t>
        <a:bodyPr/>
        <a:lstStyle/>
        <a:p>
          <a:endParaRPr lang="en-US"/>
        </a:p>
      </dgm:t>
    </dgm:pt>
    <dgm:pt modelId="{B4B4AECA-546A-4E3B-BB16-558E5BA66B42}" type="sibTrans" cxnId="{CD1CC197-2A1E-4BAF-B164-3185676ED026}">
      <dgm:prSet/>
      <dgm:spPr/>
      <dgm:t>
        <a:bodyPr/>
        <a:lstStyle/>
        <a:p>
          <a:endParaRPr lang="en-US"/>
        </a:p>
      </dgm:t>
    </dgm:pt>
    <dgm:pt modelId="{71B997AF-DA7B-4CE6-A01A-B01FD8AEB68F}">
      <dgm:prSet/>
      <dgm:spPr>
        <a:solidFill>
          <a:srgbClr val="FF0000"/>
        </a:solidFill>
      </dgm:spPr>
      <dgm:t>
        <a:bodyPr/>
        <a:lstStyle/>
        <a:p>
          <a:r>
            <a:rPr lang="en-US"/>
            <a:t>Outreach/Screening</a:t>
          </a:r>
          <a:endParaRPr lang="en-US" b="1" i="1" u="sng"/>
        </a:p>
      </dgm:t>
    </dgm:pt>
    <dgm:pt modelId="{776F6081-5DFD-4FF7-B251-7E5DD3EEB64D}" type="parTrans" cxnId="{6AF7ABA6-18A2-44E2-AFB7-26940F4AD1FE}">
      <dgm:prSet/>
      <dgm:spPr/>
      <dgm:t>
        <a:bodyPr/>
        <a:lstStyle/>
        <a:p>
          <a:endParaRPr lang="en-US"/>
        </a:p>
      </dgm:t>
    </dgm:pt>
    <dgm:pt modelId="{992DB123-F1A4-4AEC-BDA4-7F9F339D7E11}" type="sibTrans" cxnId="{6AF7ABA6-18A2-44E2-AFB7-26940F4AD1FE}">
      <dgm:prSet/>
      <dgm:spPr/>
      <dgm:t>
        <a:bodyPr/>
        <a:lstStyle/>
        <a:p>
          <a:endParaRPr lang="en-US"/>
        </a:p>
      </dgm:t>
    </dgm:pt>
    <dgm:pt modelId="{F500704B-FD7F-4066-BBFE-F498BFC83331}">
      <dgm:prSet/>
      <dgm:spPr>
        <a:solidFill>
          <a:srgbClr val="FF0000"/>
        </a:solidFill>
      </dgm:spPr>
      <dgm:t>
        <a:bodyPr/>
        <a:lstStyle/>
        <a:p>
          <a:r>
            <a:rPr lang="en-US"/>
            <a:t>Treatment</a:t>
          </a:r>
        </a:p>
      </dgm:t>
    </dgm:pt>
    <dgm:pt modelId="{52871C54-3BF6-437D-A51D-145415713DA4}" type="parTrans" cxnId="{89F0B305-8775-4E13-9764-5E089C6987D6}">
      <dgm:prSet/>
      <dgm:spPr/>
      <dgm:t>
        <a:bodyPr/>
        <a:lstStyle/>
        <a:p>
          <a:endParaRPr lang="en-US"/>
        </a:p>
      </dgm:t>
    </dgm:pt>
    <dgm:pt modelId="{CA506E05-B49D-48D4-8691-ADAEA719D3C8}" type="sibTrans" cxnId="{89F0B305-8775-4E13-9764-5E089C6987D6}">
      <dgm:prSet/>
      <dgm:spPr/>
      <dgm:t>
        <a:bodyPr/>
        <a:lstStyle/>
        <a:p>
          <a:endParaRPr lang="en-US"/>
        </a:p>
      </dgm:t>
    </dgm:pt>
    <dgm:pt modelId="{362146EF-710B-4E35-83F9-FC496C96841F}">
      <dgm:prSet/>
      <dgm:spPr>
        <a:solidFill>
          <a:srgbClr val="FF0000"/>
        </a:solidFill>
      </dgm:spPr>
      <dgm:t>
        <a:bodyPr/>
        <a:lstStyle/>
        <a:p>
          <a:r>
            <a:rPr lang="en-US"/>
            <a:t>Recovery Support</a:t>
          </a:r>
        </a:p>
      </dgm:t>
    </dgm:pt>
    <dgm:pt modelId="{4311D7B9-D4A4-4217-A2ED-B9391EAF75E9}" type="parTrans" cxnId="{30067536-26B9-4F8C-AA40-92E08418C61B}">
      <dgm:prSet/>
      <dgm:spPr/>
      <dgm:t>
        <a:bodyPr/>
        <a:lstStyle/>
        <a:p>
          <a:endParaRPr lang="en-US"/>
        </a:p>
      </dgm:t>
    </dgm:pt>
    <dgm:pt modelId="{3B490D87-F9D4-4B71-A54F-32AA3BDEFE29}" type="sibTrans" cxnId="{30067536-26B9-4F8C-AA40-92E08418C61B}">
      <dgm:prSet/>
      <dgm:spPr/>
      <dgm:t>
        <a:bodyPr/>
        <a:lstStyle/>
        <a:p>
          <a:endParaRPr lang="en-US"/>
        </a:p>
      </dgm:t>
    </dgm:pt>
    <dgm:pt modelId="{313F277F-CD07-480F-9BC5-A666FE00A7E1}" type="pres">
      <dgm:prSet presAssocID="{8394B78F-6F7E-476B-826D-4C0E60BB279F}" presName="diagram" presStyleCnt="0">
        <dgm:presLayoutVars>
          <dgm:dir/>
          <dgm:resizeHandles val="exact"/>
        </dgm:presLayoutVars>
      </dgm:prSet>
      <dgm:spPr/>
    </dgm:pt>
    <dgm:pt modelId="{A5939693-A864-4DB6-A4C1-C2B1BECA6F92}" type="pres">
      <dgm:prSet presAssocID="{8F9239B7-F364-4DDF-A2D2-E7AAD46F614B}" presName="node" presStyleLbl="node1" presStyleIdx="0" presStyleCnt="6">
        <dgm:presLayoutVars>
          <dgm:bulletEnabled val="1"/>
        </dgm:presLayoutVars>
      </dgm:prSet>
      <dgm:spPr/>
    </dgm:pt>
    <dgm:pt modelId="{4D737C82-BB5D-4142-A5CA-7732A7EB988A}" type="pres">
      <dgm:prSet presAssocID="{DB21B265-53C8-474E-8034-C58AB4CF229E}" presName="sibTrans" presStyleCnt="0"/>
      <dgm:spPr/>
    </dgm:pt>
    <dgm:pt modelId="{FFC210F2-635D-4A34-B01F-E19475950DBC}" type="pres">
      <dgm:prSet presAssocID="{D3326BDB-074E-45B3-885F-C3A9ADB849D4}" presName="node" presStyleLbl="node1" presStyleIdx="1" presStyleCnt="6">
        <dgm:presLayoutVars>
          <dgm:bulletEnabled val="1"/>
        </dgm:presLayoutVars>
      </dgm:prSet>
      <dgm:spPr/>
    </dgm:pt>
    <dgm:pt modelId="{0CC6B1F9-C6DB-4D87-92B3-00998710748D}" type="pres">
      <dgm:prSet presAssocID="{5084B1CC-4AF3-45EA-84C4-9AFB7B4140C2}" presName="sibTrans" presStyleCnt="0"/>
      <dgm:spPr/>
    </dgm:pt>
    <dgm:pt modelId="{F3D73889-3473-49B3-A7E6-A57FD1385580}" type="pres">
      <dgm:prSet presAssocID="{8FCBB1D1-2D2D-4866-8ED5-EE901C9626C5}" presName="node" presStyleLbl="node1" presStyleIdx="2" presStyleCnt="6">
        <dgm:presLayoutVars>
          <dgm:bulletEnabled val="1"/>
        </dgm:presLayoutVars>
      </dgm:prSet>
      <dgm:spPr/>
    </dgm:pt>
    <dgm:pt modelId="{9900524B-F305-4D5D-885F-3B382B83B912}" type="pres">
      <dgm:prSet presAssocID="{56E80497-A14A-4C01-89D7-00305A55031C}" presName="sibTrans" presStyleCnt="0"/>
      <dgm:spPr/>
    </dgm:pt>
    <dgm:pt modelId="{D3091034-B0FC-4E54-8610-4296D0442133}" type="pres">
      <dgm:prSet presAssocID="{9DB26046-5DA0-4C94-A4F2-823F831A84F9}" presName="node" presStyleLbl="node1" presStyleIdx="3" presStyleCnt="6">
        <dgm:presLayoutVars>
          <dgm:bulletEnabled val="1"/>
        </dgm:presLayoutVars>
      </dgm:prSet>
      <dgm:spPr/>
    </dgm:pt>
    <dgm:pt modelId="{8C6BF2E6-CDCA-48E6-B736-B7DBC1C6CE7F}" type="pres">
      <dgm:prSet presAssocID="{5FC7F5AD-E5C0-41DC-9002-AD344A05C628}" presName="sibTrans" presStyleCnt="0"/>
      <dgm:spPr/>
    </dgm:pt>
    <dgm:pt modelId="{010A30D6-7232-4F50-A3AE-9E3C0FC0D18D}" type="pres">
      <dgm:prSet presAssocID="{4A953BFE-73A0-4805-92E4-1378B82B8591}" presName="node" presStyleLbl="node1" presStyleIdx="4" presStyleCnt="6">
        <dgm:presLayoutVars>
          <dgm:bulletEnabled val="1"/>
        </dgm:presLayoutVars>
      </dgm:prSet>
      <dgm:spPr/>
    </dgm:pt>
    <dgm:pt modelId="{01CE0111-1E7E-45A1-B54E-1DADD1620847}" type="pres">
      <dgm:prSet presAssocID="{84D032A1-8279-4368-ABBC-3D3CE4A61B14}" presName="sibTrans" presStyleCnt="0"/>
      <dgm:spPr/>
    </dgm:pt>
    <dgm:pt modelId="{6333F857-EFF0-453D-9860-7A675EEB979F}" type="pres">
      <dgm:prSet presAssocID="{3360583D-C534-4765-AAD3-99537A3087C5}" presName="node" presStyleLbl="node1" presStyleIdx="5" presStyleCnt="6">
        <dgm:presLayoutVars>
          <dgm:bulletEnabled val="1"/>
        </dgm:presLayoutVars>
      </dgm:prSet>
      <dgm:spPr/>
    </dgm:pt>
  </dgm:ptLst>
  <dgm:cxnLst>
    <dgm:cxn modelId="{89F0B305-8775-4E13-9764-5E089C6987D6}" srcId="{8F9239B7-F364-4DDF-A2D2-E7AAD46F614B}" destId="{F500704B-FD7F-4066-BBFE-F498BFC83331}" srcOrd="1" destOrd="0" parTransId="{52871C54-3BF6-437D-A51D-145415713DA4}" sibTransId="{CA506E05-B49D-48D4-8691-ADAEA719D3C8}"/>
    <dgm:cxn modelId="{901E5D0C-8B0F-45A4-A6E8-2A7396567984}" type="presOf" srcId="{71B997AF-DA7B-4CE6-A01A-B01FD8AEB68F}" destId="{A5939693-A864-4DB6-A4C1-C2B1BECA6F92}" srcOrd="0" destOrd="1" presId="urn:microsoft.com/office/officeart/2005/8/layout/default"/>
    <dgm:cxn modelId="{8AE4A214-DE6B-4929-BADD-19AFDC64066F}" srcId="{8394B78F-6F7E-476B-826D-4C0E60BB279F}" destId="{D3326BDB-074E-45B3-885F-C3A9ADB849D4}" srcOrd="1" destOrd="0" parTransId="{FC5D8CEB-2525-43A5-885B-EAB19FAE4324}" sibTransId="{5084B1CC-4AF3-45EA-84C4-9AFB7B4140C2}"/>
    <dgm:cxn modelId="{B2DAD61D-CE0A-4B85-9DFF-8256D44468E3}" srcId="{8394B78F-6F7E-476B-826D-4C0E60BB279F}" destId="{8FCBB1D1-2D2D-4866-8ED5-EE901C9626C5}" srcOrd="2" destOrd="0" parTransId="{157C2BC5-EF44-42AE-BF29-0E18A6923AF1}" sibTransId="{56E80497-A14A-4C01-89D7-00305A55031C}"/>
    <dgm:cxn modelId="{43977023-68E8-4922-A1E0-DC5574622095}" type="presOf" srcId="{F500704B-FD7F-4066-BBFE-F498BFC83331}" destId="{A5939693-A864-4DB6-A4C1-C2B1BECA6F92}" srcOrd="0" destOrd="2" presId="urn:microsoft.com/office/officeart/2005/8/layout/default"/>
    <dgm:cxn modelId="{11675929-55C0-4D03-A5A1-C678DC72B9A8}" type="presOf" srcId="{3CA1C09B-18D8-4E06-93BD-B507F236C027}" destId="{D3091034-B0FC-4E54-8610-4296D0442133}" srcOrd="0" destOrd="3" presId="urn:microsoft.com/office/officeart/2005/8/layout/default"/>
    <dgm:cxn modelId="{ECA82331-4DA2-4C9C-8E9C-8BDE691B1B99}" srcId="{9DB26046-5DA0-4C94-A4F2-823F831A84F9}" destId="{9D6957C9-C0E7-457D-9706-4FE743628F4E}" srcOrd="0" destOrd="0" parTransId="{EF94D397-C682-4D30-BE1D-1A8D10B5D29C}" sibTransId="{01EE73A3-2890-4AC4-886D-BF81AEFEAD1E}"/>
    <dgm:cxn modelId="{5F1E9C35-B2F3-4540-BCCB-B5AECACDEF9B}" srcId="{8394B78F-6F7E-476B-826D-4C0E60BB279F}" destId="{4A953BFE-73A0-4805-92E4-1378B82B8591}" srcOrd="4" destOrd="0" parTransId="{B4A4F648-CEB1-4AED-A679-46B7EF5E1053}" sibTransId="{84D032A1-8279-4368-ABBC-3D3CE4A61B14}"/>
    <dgm:cxn modelId="{30067536-26B9-4F8C-AA40-92E08418C61B}" srcId="{8F9239B7-F364-4DDF-A2D2-E7AAD46F614B}" destId="{362146EF-710B-4E35-83F9-FC496C96841F}" srcOrd="2" destOrd="0" parTransId="{4311D7B9-D4A4-4217-A2ED-B9391EAF75E9}" sibTransId="{3B490D87-F9D4-4B71-A54F-32AA3BDEFE29}"/>
    <dgm:cxn modelId="{8742893A-FF3E-4D8F-9119-B9944DB3CB0E}" srcId="{4A953BFE-73A0-4805-92E4-1378B82B8591}" destId="{A852878B-5C52-4C4D-A7D6-ED79B8A4A1EA}" srcOrd="0" destOrd="0" parTransId="{C1569201-A61C-43D5-95F2-1BABC94987FF}" sibTransId="{2CCB6ECB-1947-4217-BFB9-BF8FC5FA403A}"/>
    <dgm:cxn modelId="{1D3A093F-2DED-47A4-B232-3EB8DC93A468}" type="presOf" srcId="{9DB26046-5DA0-4C94-A4F2-823F831A84F9}" destId="{D3091034-B0FC-4E54-8610-4296D0442133}" srcOrd="0" destOrd="0" presId="urn:microsoft.com/office/officeart/2005/8/layout/default"/>
    <dgm:cxn modelId="{896F865D-A574-419D-B07C-FC5521FE11B0}" srcId="{4A953BFE-73A0-4805-92E4-1378B82B8591}" destId="{622552D0-A738-4D74-A683-5158F3FB6142}" srcOrd="1" destOrd="0" parTransId="{89EB0DE7-0226-4C59-B937-64DBD002C28F}" sibTransId="{83B78DDC-F6E5-44D8-832B-FAA5AE563D60}"/>
    <dgm:cxn modelId="{6697A465-1922-4900-B1FB-EE95F74E1A81}" type="presOf" srcId="{622552D0-A738-4D74-A683-5158F3FB6142}" destId="{010A30D6-7232-4F50-A3AE-9E3C0FC0D18D}" srcOrd="0" destOrd="2" presId="urn:microsoft.com/office/officeart/2005/8/layout/default"/>
    <dgm:cxn modelId="{D8811C67-A926-48B5-8EE8-D02733DE6BBA}" type="presOf" srcId="{8FCBB1D1-2D2D-4866-8ED5-EE901C9626C5}" destId="{F3D73889-3473-49B3-A7E6-A57FD1385580}" srcOrd="0" destOrd="0" presId="urn:microsoft.com/office/officeart/2005/8/layout/default"/>
    <dgm:cxn modelId="{ACB4D64E-5968-42CD-BDC2-A790649935B6}" type="presOf" srcId="{8394B78F-6F7E-476B-826D-4C0E60BB279F}" destId="{313F277F-CD07-480F-9BC5-A666FE00A7E1}" srcOrd="0" destOrd="0" presId="urn:microsoft.com/office/officeart/2005/8/layout/default"/>
    <dgm:cxn modelId="{343E5450-DBAD-41F3-84A5-31633BD8D7AD}" type="presOf" srcId="{D3326BDB-074E-45B3-885F-C3A9ADB849D4}" destId="{FFC210F2-635D-4A34-B01F-E19475950DBC}" srcOrd="0" destOrd="0" presId="urn:microsoft.com/office/officeart/2005/8/layout/default"/>
    <dgm:cxn modelId="{0037FB56-57CE-4C1D-AB24-30699329FCF9}" type="presOf" srcId="{A852878B-5C52-4C4D-A7D6-ED79B8A4A1EA}" destId="{010A30D6-7232-4F50-A3AE-9E3C0FC0D18D}" srcOrd="0" destOrd="1" presId="urn:microsoft.com/office/officeart/2005/8/layout/default"/>
    <dgm:cxn modelId="{58B8077A-B969-4CAA-AA33-500FAAA2C462}" type="presOf" srcId="{DCD17096-D867-4798-AAC6-40AB8088BED9}" destId="{D3091034-B0FC-4E54-8610-4296D0442133}" srcOrd="0" destOrd="2" presId="urn:microsoft.com/office/officeart/2005/8/layout/default"/>
    <dgm:cxn modelId="{7C111588-7481-4723-83CE-B62EF93A3714}" srcId="{8394B78F-6F7E-476B-826D-4C0E60BB279F}" destId="{9DB26046-5DA0-4C94-A4F2-823F831A84F9}" srcOrd="3" destOrd="0" parTransId="{2B05D9EA-3177-41B6-8E97-7875703BEBC5}" sibTransId="{5FC7F5AD-E5C0-41DC-9002-AD344A05C628}"/>
    <dgm:cxn modelId="{CD1CC197-2A1E-4BAF-B164-3185676ED026}" srcId="{9DB26046-5DA0-4C94-A4F2-823F831A84F9}" destId="{3CA1C09B-18D8-4E06-93BD-B507F236C027}" srcOrd="2" destOrd="0" parTransId="{10D4B90B-5761-46BE-B5A9-38EF6A30CD28}" sibTransId="{B4B4AECA-546A-4E3B-BB16-558E5BA66B42}"/>
    <dgm:cxn modelId="{524E5EA3-C35A-468A-ACAA-9F93A1D207C6}" srcId="{9DB26046-5DA0-4C94-A4F2-823F831A84F9}" destId="{DCD17096-D867-4798-AAC6-40AB8088BED9}" srcOrd="1" destOrd="0" parTransId="{2241F8C0-DB10-402A-81A7-34D1E303D847}" sibTransId="{AB6FE261-40CC-457F-9984-2CB3623BDF9A}"/>
    <dgm:cxn modelId="{6AF7ABA6-18A2-44E2-AFB7-26940F4AD1FE}" srcId="{8F9239B7-F364-4DDF-A2D2-E7AAD46F614B}" destId="{71B997AF-DA7B-4CE6-A01A-B01FD8AEB68F}" srcOrd="0" destOrd="0" parTransId="{776F6081-5DFD-4FF7-B251-7E5DD3EEB64D}" sibTransId="{992DB123-F1A4-4AEC-BDA4-7F9F339D7E11}"/>
    <dgm:cxn modelId="{E252B3A8-53EC-48C8-9F67-9B792C17D439}" type="presOf" srcId="{9D6957C9-C0E7-457D-9706-4FE743628F4E}" destId="{D3091034-B0FC-4E54-8610-4296D0442133}" srcOrd="0" destOrd="1" presId="urn:microsoft.com/office/officeart/2005/8/layout/default"/>
    <dgm:cxn modelId="{DEDE0AA9-47DD-405C-8E51-7954A61D1CB1}" type="presOf" srcId="{8F9239B7-F364-4DDF-A2D2-E7AAD46F614B}" destId="{A5939693-A864-4DB6-A4C1-C2B1BECA6F92}" srcOrd="0" destOrd="0" presId="urn:microsoft.com/office/officeart/2005/8/layout/default"/>
    <dgm:cxn modelId="{809C83CC-9BE8-4BC4-8307-798E9A6CA056}" type="presOf" srcId="{4A953BFE-73A0-4805-92E4-1378B82B8591}" destId="{010A30D6-7232-4F50-A3AE-9E3C0FC0D18D}" srcOrd="0" destOrd="0" presId="urn:microsoft.com/office/officeart/2005/8/layout/default"/>
    <dgm:cxn modelId="{C1579FD7-CFC0-429A-AD2C-D65576DDAFF8}" type="presOf" srcId="{362146EF-710B-4E35-83F9-FC496C96841F}" destId="{A5939693-A864-4DB6-A4C1-C2B1BECA6F92}" srcOrd="0" destOrd="3" presId="urn:microsoft.com/office/officeart/2005/8/layout/default"/>
    <dgm:cxn modelId="{0EF79EDA-BDC7-486C-9B8F-B926B8D248E4}" srcId="{8394B78F-6F7E-476B-826D-4C0E60BB279F}" destId="{8F9239B7-F364-4DDF-A2D2-E7AAD46F614B}" srcOrd="0" destOrd="0" parTransId="{2F1B9418-7934-4FC5-9141-17551543E3E4}" sibTransId="{DB21B265-53C8-474E-8034-C58AB4CF229E}"/>
    <dgm:cxn modelId="{222E87F4-5349-458C-95CE-3818BB13DC04}" type="presOf" srcId="{3360583D-C534-4765-AAD3-99537A3087C5}" destId="{6333F857-EFF0-453D-9860-7A675EEB979F}" srcOrd="0" destOrd="0" presId="urn:microsoft.com/office/officeart/2005/8/layout/default"/>
    <dgm:cxn modelId="{0F38D9FB-4905-431F-8779-5751B62E54B0}" srcId="{8394B78F-6F7E-476B-826D-4C0E60BB279F}" destId="{3360583D-C534-4765-AAD3-99537A3087C5}" srcOrd="5" destOrd="0" parTransId="{35EA7D79-5050-4B12-9488-2C4EC0D1E23E}" sibTransId="{16C48619-B3BC-4494-BA2E-59798D7DEC29}"/>
    <dgm:cxn modelId="{F5DF81BF-A345-4F43-8FB7-7C22E82AAD54}" type="presParOf" srcId="{313F277F-CD07-480F-9BC5-A666FE00A7E1}" destId="{A5939693-A864-4DB6-A4C1-C2B1BECA6F92}" srcOrd="0" destOrd="0" presId="urn:microsoft.com/office/officeart/2005/8/layout/default"/>
    <dgm:cxn modelId="{3643B3A7-310F-4715-98EF-5DFE515280ED}" type="presParOf" srcId="{313F277F-CD07-480F-9BC5-A666FE00A7E1}" destId="{4D737C82-BB5D-4142-A5CA-7732A7EB988A}" srcOrd="1" destOrd="0" presId="urn:microsoft.com/office/officeart/2005/8/layout/default"/>
    <dgm:cxn modelId="{B7171F13-85F7-41C5-BD0A-612FB503C38E}" type="presParOf" srcId="{313F277F-CD07-480F-9BC5-A666FE00A7E1}" destId="{FFC210F2-635D-4A34-B01F-E19475950DBC}" srcOrd="2" destOrd="0" presId="urn:microsoft.com/office/officeart/2005/8/layout/default"/>
    <dgm:cxn modelId="{E7292B64-2200-4926-A60B-D8C7E06069B1}" type="presParOf" srcId="{313F277F-CD07-480F-9BC5-A666FE00A7E1}" destId="{0CC6B1F9-C6DB-4D87-92B3-00998710748D}" srcOrd="3" destOrd="0" presId="urn:microsoft.com/office/officeart/2005/8/layout/default"/>
    <dgm:cxn modelId="{B26432A7-CB6D-4105-86C9-BFA24E797FAA}" type="presParOf" srcId="{313F277F-CD07-480F-9BC5-A666FE00A7E1}" destId="{F3D73889-3473-49B3-A7E6-A57FD1385580}" srcOrd="4" destOrd="0" presId="urn:microsoft.com/office/officeart/2005/8/layout/default"/>
    <dgm:cxn modelId="{129C0B99-7179-4A31-81DC-B6C917F99F8F}" type="presParOf" srcId="{313F277F-CD07-480F-9BC5-A666FE00A7E1}" destId="{9900524B-F305-4D5D-885F-3B382B83B912}" srcOrd="5" destOrd="0" presId="urn:microsoft.com/office/officeart/2005/8/layout/default"/>
    <dgm:cxn modelId="{C7063501-689E-4E3D-A988-1794FFCA8F2D}" type="presParOf" srcId="{313F277F-CD07-480F-9BC5-A666FE00A7E1}" destId="{D3091034-B0FC-4E54-8610-4296D0442133}" srcOrd="6" destOrd="0" presId="urn:microsoft.com/office/officeart/2005/8/layout/default"/>
    <dgm:cxn modelId="{E75FB208-FC1B-4C55-A83A-19E326FAD731}" type="presParOf" srcId="{313F277F-CD07-480F-9BC5-A666FE00A7E1}" destId="{8C6BF2E6-CDCA-48E6-B736-B7DBC1C6CE7F}" srcOrd="7" destOrd="0" presId="urn:microsoft.com/office/officeart/2005/8/layout/default"/>
    <dgm:cxn modelId="{E5DA92A2-DB11-4FCE-9332-7E3DEFF65840}" type="presParOf" srcId="{313F277F-CD07-480F-9BC5-A666FE00A7E1}" destId="{010A30D6-7232-4F50-A3AE-9E3C0FC0D18D}" srcOrd="8" destOrd="0" presId="urn:microsoft.com/office/officeart/2005/8/layout/default"/>
    <dgm:cxn modelId="{6B90BDE6-8A32-4EDE-BBE1-FEDBE24A6480}" type="presParOf" srcId="{313F277F-CD07-480F-9BC5-A666FE00A7E1}" destId="{01CE0111-1E7E-45A1-B54E-1DADD1620847}" srcOrd="9" destOrd="0" presId="urn:microsoft.com/office/officeart/2005/8/layout/default"/>
    <dgm:cxn modelId="{B14E7D48-FFC7-4A6D-B660-291796D8A78E}" type="presParOf" srcId="{313F277F-CD07-480F-9BC5-A666FE00A7E1}" destId="{6333F857-EFF0-453D-9860-7A675EEB979F}"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05366-5723-4FFD-940C-F6BF7983E31A}">
      <dsp:nvSpPr>
        <dsp:cNvPr id="0" name=""/>
        <dsp:cNvSpPr/>
      </dsp:nvSpPr>
      <dsp:spPr>
        <a:xfrm>
          <a:off x="172512" y="2474"/>
          <a:ext cx="2048589" cy="1229153"/>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Light" panose="020F0302020204030204"/>
              <a:ea typeface="+mn-ea"/>
              <a:cs typeface="+mn-cs"/>
            </a:rPr>
            <a:t>Assessments</a:t>
          </a:r>
          <a:endParaRPr lang="en-US" sz="1900" kern="1200">
            <a:solidFill>
              <a:sysClr val="window" lastClr="FFFFFF"/>
            </a:solidFill>
            <a:latin typeface="Calibri" panose="020F0502020204030204"/>
            <a:ea typeface="+mn-ea"/>
            <a:cs typeface="+mn-cs"/>
          </a:endParaRPr>
        </a:p>
      </dsp:txBody>
      <dsp:txXfrm>
        <a:off x="172512" y="2474"/>
        <a:ext cx="2048589" cy="1229153"/>
      </dsp:txXfrm>
    </dsp:sp>
    <dsp:sp modelId="{27E71812-7EA6-4DD5-A31E-04013CF1A86E}">
      <dsp:nvSpPr>
        <dsp:cNvPr id="0" name=""/>
        <dsp:cNvSpPr/>
      </dsp:nvSpPr>
      <dsp:spPr>
        <a:xfrm>
          <a:off x="2425961" y="2474"/>
          <a:ext cx="2048589" cy="1229153"/>
        </a:xfrm>
        <a:prstGeom prst="rect">
          <a:avLst/>
        </a:prstGeom>
        <a:solidFill>
          <a:srgbClr val="5B9BD5">
            <a:hueOff val="-614413"/>
            <a:satOff val="-1584"/>
            <a:lumOff val="-107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Individual Counseling</a:t>
          </a:r>
        </a:p>
      </dsp:txBody>
      <dsp:txXfrm>
        <a:off x="2425961" y="2474"/>
        <a:ext cx="2048589" cy="1229153"/>
      </dsp:txXfrm>
    </dsp:sp>
    <dsp:sp modelId="{5C58399E-0F3A-48B3-879A-F2710B639F69}">
      <dsp:nvSpPr>
        <dsp:cNvPr id="0" name=""/>
        <dsp:cNvSpPr/>
      </dsp:nvSpPr>
      <dsp:spPr>
        <a:xfrm>
          <a:off x="4679409" y="2474"/>
          <a:ext cx="2048589" cy="1229153"/>
        </a:xfrm>
        <a:prstGeom prst="rect">
          <a:avLst/>
        </a:prstGeom>
        <a:solidFill>
          <a:srgbClr val="5B9BD5">
            <a:hueOff val="-1228826"/>
            <a:satOff val="-3167"/>
            <a:lumOff val="-213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Group Counseling</a:t>
          </a:r>
        </a:p>
      </dsp:txBody>
      <dsp:txXfrm>
        <a:off x="4679409" y="2474"/>
        <a:ext cx="2048589" cy="1229153"/>
      </dsp:txXfrm>
    </dsp:sp>
    <dsp:sp modelId="{5D6CCC47-96AB-47DE-B6BC-61ADA23E7935}">
      <dsp:nvSpPr>
        <dsp:cNvPr id="0" name=""/>
        <dsp:cNvSpPr/>
      </dsp:nvSpPr>
      <dsp:spPr>
        <a:xfrm>
          <a:off x="172512" y="1436487"/>
          <a:ext cx="2048589" cy="1229153"/>
        </a:xfrm>
        <a:prstGeom prst="rect">
          <a:avLst/>
        </a:prstGeom>
        <a:solidFill>
          <a:srgbClr val="5B9BD5">
            <a:hueOff val="-1843239"/>
            <a:satOff val="-4751"/>
            <a:lumOff val="-320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SUD Withdrawal Management</a:t>
          </a:r>
        </a:p>
      </dsp:txBody>
      <dsp:txXfrm>
        <a:off x="172512" y="1436487"/>
        <a:ext cx="2048589" cy="1229153"/>
      </dsp:txXfrm>
    </dsp:sp>
    <dsp:sp modelId="{99C91382-218A-4AC5-90BF-79DE3CD02BD8}">
      <dsp:nvSpPr>
        <dsp:cNvPr id="0" name=""/>
        <dsp:cNvSpPr/>
      </dsp:nvSpPr>
      <dsp:spPr>
        <a:xfrm>
          <a:off x="2425961" y="1436487"/>
          <a:ext cx="2048589" cy="1229153"/>
        </a:xfrm>
        <a:prstGeom prst="rect">
          <a:avLst/>
        </a:prstGeom>
        <a:solidFill>
          <a:srgbClr val="5B9BD5">
            <a:hueOff val="-2457652"/>
            <a:satOff val="-6334"/>
            <a:lumOff val="-427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Case Management</a:t>
          </a:r>
        </a:p>
      </dsp:txBody>
      <dsp:txXfrm>
        <a:off x="2425961" y="1436487"/>
        <a:ext cx="2048589" cy="1229153"/>
      </dsp:txXfrm>
    </dsp:sp>
    <dsp:sp modelId="{37207B16-CF82-4C71-81B5-28847A10B341}">
      <dsp:nvSpPr>
        <dsp:cNvPr id="0" name=""/>
        <dsp:cNvSpPr/>
      </dsp:nvSpPr>
      <dsp:spPr>
        <a:xfrm>
          <a:off x="4679409" y="1436487"/>
          <a:ext cx="2048589" cy="1229153"/>
        </a:xfrm>
        <a:prstGeom prst="rect">
          <a:avLst/>
        </a:prstGeom>
        <a:solidFill>
          <a:srgbClr val="5B9BD5">
            <a:hueOff val="-3072065"/>
            <a:satOff val="-7918"/>
            <a:lumOff val="-534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Recovery Support Services</a:t>
          </a:r>
        </a:p>
      </dsp:txBody>
      <dsp:txXfrm>
        <a:off x="4679409" y="1436487"/>
        <a:ext cx="2048589" cy="1229153"/>
      </dsp:txXfrm>
    </dsp:sp>
    <dsp:sp modelId="{1C9222BB-7ADD-4753-A57B-4F98B19E3B8A}">
      <dsp:nvSpPr>
        <dsp:cNvPr id="0" name=""/>
        <dsp:cNvSpPr/>
      </dsp:nvSpPr>
      <dsp:spPr>
        <a:xfrm>
          <a:off x="172512" y="2870499"/>
          <a:ext cx="2048589" cy="1229153"/>
        </a:xfrm>
        <a:prstGeom prst="rect">
          <a:avLst/>
        </a:prstGeom>
        <a:solidFill>
          <a:srgbClr val="5B9BD5">
            <a:hueOff val="-3686478"/>
            <a:satOff val="-9501"/>
            <a:lumOff val="-641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Community Intervention (crisis intervention)</a:t>
          </a:r>
        </a:p>
      </dsp:txBody>
      <dsp:txXfrm>
        <a:off x="172512" y="2870499"/>
        <a:ext cx="2048589" cy="1229153"/>
      </dsp:txXfrm>
    </dsp:sp>
    <dsp:sp modelId="{A97D0D3C-8B52-4B6F-AB6D-5435CAC3E64C}">
      <dsp:nvSpPr>
        <dsp:cNvPr id="0" name=""/>
        <dsp:cNvSpPr/>
      </dsp:nvSpPr>
      <dsp:spPr>
        <a:xfrm>
          <a:off x="2425961" y="2870499"/>
          <a:ext cx="2048589" cy="1229153"/>
        </a:xfrm>
        <a:prstGeom prst="rect">
          <a:avLst/>
        </a:prstGeom>
        <a:solidFill>
          <a:srgbClr val="5B9BD5">
            <a:hueOff val="-4300891"/>
            <a:satOff val="-11085"/>
            <a:lumOff val="-748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Medication Assisted Recovery</a:t>
          </a:r>
        </a:p>
      </dsp:txBody>
      <dsp:txXfrm>
        <a:off x="2425961" y="2870499"/>
        <a:ext cx="2048589" cy="1229153"/>
      </dsp:txXfrm>
    </dsp:sp>
    <dsp:sp modelId="{375D5331-9434-4721-9C16-95E034CC5DB4}">
      <dsp:nvSpPr>
        <dsp:cNvPr id="0" name=""/>
        <dsp:cNvSpPr/>
      </dsp:nvSpPr>
      <dsp:spPr>
        <a:xfrm>
          <a:off x="4679409" y="2870499"/>
          <a:ext cx="2048589" cy="1229153"/>
        </a:xfrm>
        <a:prstGeom prst="rect">
          <a:avLst/>
        </a:prstGeom>
        <a:solidFill>
          <a:srgbClr val="5B9BD5">
            <a:hueOff val="-4915304"/>
            <a:satOff val="-12668"/>
            <a:lumOff val="-855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Recovery Housing</a:t>
          </a:r>
        </a:p>
      </dsp:txBody>
      <dsp:txXfrm>
        <a:off x="4679409" y="2870499"/>
        <a:ext cx="2048589" cy="1229153"/>
      </dsp:txXfrm>
    </dsp:sp>
    <dsp:sp modelId="{CDE88B23-BEC3-44BE-AE5D-D6E6A322473D}">
      <dsp:nvSpPr>
        <dsp:cNvPr id="0" name=""/>
        <dsp:cNvSpPr/>
      </dsp:nvSpPr>
      <dsp:spPr>
        <a:xfrm>
          <a:off x="172512" y="4304512"/>
          <a:ext cx="2048589" cy="1229153"/>
        </a:xfrm>
        <a:prstGeom prst="rect">
          <a:avLst/>
        </a:prstGeom>
        <a:solidFill>
          <a:srgbClr val="5B9BD5">
            <a:hueOff val="-5529717"/>
            <a:satOff val="-14252"/>
            <a:lumOff val="-962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Naloxone/Narcan Distribution</a:t>
          </a:r>
        </a:p>
      </dsp:txBody>
      <dsp:txXfrm>
        <a:off x="172512" y="4304512"/>
        <a:ext cx="2048589" cy="1229153"/>
      </dsp:txXfrm>
    </dsp:sp>
    <dsp:sp modelId="{AA1683CC-13AE-49CF-AA76-CFEFE46F26D2}">
      <dsp:nvSpPr>
        <dsp:cNvPr id="0" name=""/>
        <dsp:cNvSpPr/>
      </dsp:nvSpPr>
      <dsp:spPr>
        <a:xfrm>
          <a:off x="2425961" y="4304512"/>
          <a:ext cx="2048589" cy="1229153"/>
        </a:xfrm>
        <a:prstGeom prst="rect">
          <a:avLst/>
        </a:prstGeom>
        <a:solidFill>
          <a:srgbClr val="5B9BD5">
            <a:hueOff val="-6144130"/>
            <a:satOff val="-15835"/>
            <a:lumOff val="-1069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Peer Doula Services</a:t>
          </a:r>
        </a:p>
      </dsp:txBody>
      <dsp:txXfrm>
        <a:off x="2425961" y="4304512"/>
        <a:ext cx="2048589" cy="1229153"/>
      </dsp:txXfrm>
    </dsp:sp>
    <dsp:sp modelId="{2630603F-2FBE-4E9B-8AA9-242004C789FF}">
      <dsp:nvSpPr>
        <dsp:cNvPr id="0" name=""/>
        <dsp:cNvSpPr/>
      </dsp:nvSpPr>
      <dsp:spPr>
        <a:xfrm>
          <a:off x="4679409" y="4304512"/>
          <a:ext cx="2048589" cy="1229153"/>
        </a:xfrm>
        <a:prstGeom prst="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Calibri" panose="020F0502020204030204"/>
              <a:ea typeface="+mn-ea"/>
              <a:cs typeface="+mn-cs"/>
            </a:rPr>
            <a:t>Enhanced Recovery Homes</a:t>
          </a:r>
        </a:p>
      </dsp:txBody>
      <dsp:txXfrm>
        <a:off x="4679409" y="4304512"/>
        <a:ext cx="2048589" cy="1229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C457B-A4FD-4102-BFE0-DBC4F158BD17}">
      <dsp:nvSpPr>
        <dsp:cNvPr id="0" name=""/>
        <dsp:cNvSpPr/>
      </dsp:nvSpPr>
      <dsp:spPr>
        <a:xfrm>
          <a:off x="244826" y="2826"/>
          <a:ext cx="2749517" cy="16497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An early upstream strategy </a:t>
          </a:r>
        </a:p>
      </dsp:txBody>
      <dsp:txXfrm>
        <a:off x="244826" y="2826"/>
        <a:ext cx="2749517" cy="1649710"/>
      </dsp:txXfrm>
    </dsp:sp>
    <dsp:sp modelId="{A1E54AA7-0E02-4213-B659-6DB8FC16CD95}">
      <dsp:nvSpPr>
        <dsp:cNvPr id="0" name=""/>
        <dsp:cNvSpPr/>
      </dsp:nvSpPr>
      <dsp:spPr>
        <a:xfrm>
          <a:off x="3269295" y="2826"/>
          <a:ext cx="2749517" cy="16497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Prevention</a:t>
          </a:r>
        </a:p>
      </dsp:txBody>
      <dsp:txXfrm>
        <a:off x="3269295" y="2826"/>
        <a:ext cx="2749517" cy="1649710"/>
      </dsp:txXfrm>
    </dsp:sp>
    <dsp:sp modelId="{9EB65119-1EDD-4D9B-876D-FC7ED5DA67D3}">
      <dsp:nvSpPr>
        <dsp:cNvPr id="0" name=""/>
        <dsp:cNvSpPr/>
      </dsp:nvSpPr>
      <dsp:spPr>
        <a:xfrm>
          <a:off x="244826" y="1927488"/>
          <a:ext cx="2749517" cy="16497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Meeting people where they are </a:t>
          </a:r>
        </a:p>
      </dsp:txBody>
      <dsp:txXfrm>
        <a:off x="244826" y="1927488"/>
        <a:ext cx="2749517" cy="1649710"/>
      </dsp:txXfrm>
    </dsp:sp>
    <dsp:sp modelId="{FC8BACB5-D3E3-487D-8855-056F8605AA8D}">
      <dsp:nvSpPr>
        <dsp:cNvPr id="0" name=""/>
        <dsp:cNvSpPr/>
      </dsp:nvSpPr>
      <dsp:spPr>
        <a:xfrm>
          <a:off x="3269295" y="1927488"/>
          <a:ext cx="2749517" cy="164971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Centered in the community </a:t>
          </a:r>
        </a:p>
      </dsp:txBody>
      <dsp:txXfrm>
        <a:off x="3269295" y="1927488"/>
        <a:ext cx="2749517" cy="1649710"/>
      </dsp:txXfrm>
    </dsp:sp>
    <dsp:sp modelId="{68FB0B7A-C058-4929-BB5A-56647178FA32}">
      <dsp:nvSpPr>
        <dsp:cNvPr id="0" name=""/>
        <dsp:cNvSpPr/>
      </dsp:nvSpPr>
      <dsp:spPr>
        <a:xfrm>
          <a:off x="244826" y="3852151"/>
          <a:ext cx="2749517" cy="16497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Deflecting away from the criminal legal system </a:t>
          </a:r>
        </a:p>
      </dsp:txBody>
      <dsp:txXfrm>
        <a:off x="244826" y="3852151"/>
        <a:ext cx="2749517" cy="1649710"/>
      </dsp:txXfrm>
    </dsp:sp>
    <dsp:sp modelId="{4B9D48D7-90E8-4506-B708-77870309BB16}">
      <dsp:nvSpPr>
        <dsp:cNvPr id="0" name=""/>
        <dsp:cNvSpPr/>
      </dsp:nvSpPr>
      <dsp:spPr>
        <a:xfrm>
          <a:off x="3269295" y="3852151"/>
          <a:ext cx="2749517" cy="16497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Guided by behavioral health with criminal legal system partnerships </a:t>
          </a:r>
        </a:p>
      </dsp:txBody>
      <dsp:txXfrm>
        <a:off x="3269295" y="3852151"/>
        <a:ext cx="2749517" cy="1649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5FE29-199F-4627-ABDF-2553630F3D54}">
      <dsp:nvSpPr>
        <dsp:cNvPr id="0" name=""/>
        <dsp:cNvSpPr/>
      </dsp:nvSpPr>
      <dsp:spPr>
        <a:xfrm>
          <a:off x="6137" y="2231439"/>
          <a:ext cx="2534710" cy="1059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Working Groups</a:t>
          </a:r>
        </a:p>
        <a:p>
          <a:pPr marL="0" lvl="0" indent="0" algn="ctr" defTabSz="889000">
            <a:lnSpc>
              <a:spcPct val="90000"/>
            </a:lnSpc>
            <a:spcBef>
              <a:spcPct val="0"/>
            </a:spcBef>
            <a:spcAft>
              <a:spcPct val="35000"/>
            </a:spcAft>
            <a:buNone/>
          </a:pPr>
          <a:r>
            <a:rPr lang="en-US" sz="2000" kern="1200"/>
            <a:t>(consider requests)</a:t>
          </a:r>
        </a:p>
      </dsp:txBody>
      <dsp:txXfrm>
        <a:off x="6137" y="2231439"/>
        <a:ext cx="2534710" cy="1059486"/>
      </dsp:txXfrm>
    </dsp:sp>
    <dsp:sp modelId="{177A769D-3161-4065-A8E9-9E7FA8920B33}">
      <dsp:nvSpPr>
        <dsp:cNvPr id="0" name=""/>
        <dsp:cNvSpPr/>
      </dsp:nvSpPr>
      <dsp:spPr>
        <a:xfrm>
          <a:off x="224621" y="2206541"/>
          <a:ext cx="166487" cy="16648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D89577F-2F0C-4E61-90C0-D4D644D3687A}">
      <dsp:nvSpPr>
        <dsp:cNvPr id="0" name=""/>
        <dsp:cNvSpPr/>
      </dsp:nvSpPr>
      <dsp:spPr>
        <a:xfrm>
          <a:off x="341162" y="1973458"/>
          <a:ext cx="166487" cy="16648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374214F-90B3-494B-9379-0BCFCFEB30C4}">
      <dsp:nvSpPr>
        <dsp:cNvPr id="0" name=""/>
        <dsp:cNvSpPr/>
      </dsp:nvSpPr>
      <dsp:spPr>
        <a:xfrm>
          <a:off x="620861" y="2020075"/>
          <a:ext cx="261623" cy="26162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756D539-75BF-4BFE-9463-32E3E2754842}">
      <dsp:nvSpPr>
        <dsp:cNvPr id="0" name=""/>
        <dsp:cNvSpPr/>
      </dsp:nvSpPr>
      <dsp:spPr>
        <a:xfrm>
          <a:off x="853943" y="1763684"/>
          <a:ext cx="166487" cy="16648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4B71A0-D5FE-4250-9545-5B2CEBA55C56}">
      <dsp:nvSpPr>
        <dsp:cNvPr id="0" name=""/>
        <dsp:cNvSpPr/>
      </dsp:nvSpPr>
      <dsp:spPr>
        <a:xfrm>
          <a:off x="1156951" y="1670451"/>
          <a:ext cx="166487" cy="1664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21706B4-6D96-4555-974B-4259C9B80D8E}">
      <dsp:nvSpPr>
        <dsp:cNvPr id="0" name=""/>
        <dsp:cNvSpPr/>
      </dsp:nvSpPr>
      <dsp:spPr>
        <a:xfrm>
          <a:off x="1529883" y="1833609"/>
          <a:ext cx="166487" cy="16648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E0F646E-D583-42E2-AC3A-0942F99C3D9B}">
      <dsp:nvSpPr>
        <dsp:cNvPr id="0" name=""/>
        <dsp:cNvSpPr/>
      </dsp:nvSpPr>
      <dsp:spPr>
        <a:xfrm>
          <a:off x="1762965" y="1950150"/>
          <a:ext cx="261623" cy="26162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2412A3-EF3A-4CFA-9D55-464FB7718795}">
      <dsp:nvSpPr>
        <dsp:cNvPr id="0" name=""/>
        <dsp:cNvSpPr/>
      </dsp:nvSpPr>
      <dsp:spPr>
        <a:xfrm>
          <a:off x="2089281" y="2206541"/>
          <a:ext cx="166487" cy="16648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8BE724-02E4-41C9-8B92-3FB26901DB69}">
      <dsp:nvSpPr>
        <dsp:cNvPr id="0" name=""/>
        <dsp:cNvSpPr/>
      </dsp:nvSpPr>
      <dsp:spPr>
        <a:xfrm>
          <a:off x="2229130" y="2462932"/>
          <a:ext cx="166487" cy="16648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B649FDC-07D8-4514-9806-0AABE6F25F31}">
      <dsp:nvSpPr>
        <dsp:cNvPr id="0" name=""/>
        <dsp:cNvSpPr/>
      </dsp:nvSpPr>
      <dsp:spPr>
        <a:xfrm>
          <a:off x="1017101" y="1973458"/>
          <a:ext cx="428110" cy="42811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99516A4-4093-44B7-97C4-6FB8D2B124D8}">
      <dsp:nvSpPr>
        <dsp:cNvPr id="0" name=""/>
        <dsp:cNvSpPr/>
      </dsp:nvSpPr>
      <dsp:spPr>
        <a:xfrm>
          <a:off x="108079" y="2859172"/>
          <a:ext cx="166487" cy="16648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628C2AA-648C-426B-9595-0A59768040C7}">
      <dsp:nvSpPr>
        <dsp:cNvPr id="0" name=""/>
        <dsp:cNvSpPr/>
      </dsp:nvSpPr>
      <dsp:spPr>
        <a:xfrm>
          <a:off x="247929" y="3068946"/>
          <a:ext cx="261623" cy="26162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E3DC633-C31F-4E5D-A527-EF3D099CAA83}">
      <dsp:nvSpPr>
        <dsp:cNvPr id="0" name=""/>
        <dsp:cNvSpPr/>
      </dsp:nvSpPr>
      <dsp:spPr>
        <a:xfrm>
          <a:off x="597553" y="3255412"/>
          <a:ext cx="380542" cy="38054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3A6D36E-87EC-4ED5-9742-CD7AAE6D56D0}">
      <dsp:nvSpPr>
        <dsp:cNvPr id="0" name=""/>
        <dsp:cNvSpPr/>
      </dsp:nvSpPr>
      <dsp:spPr>
        <a:xfrm>
          <a:off x="1087026" y="3558419"/>
          <a:ext cx="166487" cy="16648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53CA58C-BA4C-48F2-9E99-C5C103279E2D}">
      <dsp:nvSpPr>
        <dsp:cNvPr id="0" name=""/>
        <dsp:cNvSpPr/>
      </dsp:nvSpPr>
      <dsp:spPr>
        <a:xfrm>
          <a:off x="1180259" y="3255412"/>
          <a:ext cx="261623" cy="26162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1B5F3E0-6F1E-4EBE-AD39-C13D04BE3748}">
      <dsp:nvSpPr>
        <dsp:cNvPr id="0" name=""/>
        <dsp:cNvSpPr/>
      </dsp:nvSpPr>
      <dsp:spPr>
        <a:xfrm>
          <a:off x="1413341" y="3581727"/>
          <a:ext cx="166487" cy="16648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EEA970-3FFC-48E6-B73A-3468073FA2EF}">
      <dsp:nvSpPr>
        <dsp:cNvPr id="0" name=""/>
        <dsp:cNvSpPr/>
      </dsp:nvSpPr>
      <dsp:spPr>
        <a:xfrm>
          <a:off x="1623116" y="3208795"/>
          <a:ext cx="380542" cy="38054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FE970CB-AD4B-4456-B3B2-8C8A9CE40DAC}">
      <dsp:nvSpPr>
        <dsp:cNvPr id="0" name=""/>
        <dsp:cNvSpPr/>
      </dsp:nvSpPr>
      <dsp:spPr>
        <a:xfrm>
          <a:off x="2135897" y="3115562"/>
          <a:ext cx="261623" cy="26162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E562B9B-553E-4578-A24C-535725FCD062}">
      <dsp:nvSpPr>
        <dsp:cNvPr id="0" name=""/>
        <dsp:cNvSpPr/>
      </dsp:nvSpPr>
      <dsp:spPr>
        <a:xfrm>
          <a:off x="2540847" y="2019687"/>
          <a:ext cx="768350" cy="1466864"/>
        </a:xfrm>
        <a:prstGeom prst="chevron">
          <a:avLst>
            <a:gd name="adj" fmla="val 6231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99ADAE5-DB2F-4FA8-9F37-439492D056A4}">
      <dsp:nvSpPr>
        <dsp:cNvPr id="0" name=""/>
        <dsp:cNvSpPr/>
      </dsp:nvSpPr>
      <dsp:spPr>
        <a:xfrm>
          <a:off x="3309197" y="2020400"/>
          <a:ext cx="2095500" cy="146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Advisory Board</a:t>
          </a:r>
        </a:p>
        <a:p>
          <a:pPr marL="0" lvl="0" indent="0" algn="ctr" defTabSz="889000">
            <a:lnSpc>
              <a:spcPct val="90000"/>
            </a:lnSpc>
            <a:spcBef>
              <a:spcPct val="0"/>
            </a:spcBef>
            <a:spcAft>
              <a:spcPct val="35000"/>
            </a:spcAft>
            <a:buNone/>
          </a:pPr>
          <a:r>
            <a:rPr lang="en-US" sz="2000" kern="1200"/>
            <a:t>(Make Recommendations)</a:t>
          </a:r>
        </a:p>
      </dsp:txBody>
      <dsp:txXfrm>
        <a:off x="3309197" y="2020400"/>
        <a:ext cx="2095500" cy="1466850"/>
      </dsp:txXfrm>
    </dsp:sp>
    <dsp:sp modelId="{FD39148B-E229-46BA-8EF1-9EE89A4B40C8}">
      <dsp:nvSpPr>
        <dsp:cNvPr id="0" name=""/>
        <dsp:cNvSpPr/>
      </dsp:nvSpPr>
      <dsp:spPr>
        <a:xfrm>
          <a:off x="5404697" y="2019687"/>
          <a:ext cx="768350" cy="1466864"/>
        </a:xfrm>
        <a:prstGeom prst="chevron">
          <a:avLst>
            <a:gd name="adj" fmla="val 623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6067EAD-7693-4268-8568-ABEC58C17F95}">
      <dsp:nvSpPr>
        <dsp:cNvPr id="0" name=""/>
        <dsp:cNvSpPr/>
      </dsp:nvSpPr>
      <dsp:spPr>
        <a:xfrm>
          <a:off x="6227674" y="1971419"/>
          <a:ext cx="1781175" cy="178117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t>Steering Committee</a:t>
          </a:r>
        </a:p>
        <a:p>
          <a:pPr marL="0" lvl="0" indent="0" algn="ctr" defTabSz="889000">
            <a:lnSpc>
              <a:spcPct val="90000"/>
            </a:lnSpc>
            <a:spcBef>
              <a:spcPct val="0"/>
            </a:spcBef>
            <a:spcAft>
              <a:spcPct val="35000"/>
            </a:spcAft>
            <a:buNone/>
          </a:pPr>
          <a:r>
            <a:rPr lang="en-US" sz="1900" kern="1200"/>
            <a:t>(approval)</a:t>
          </a:r>
        </a:p>
      </dsp:txBody>
      <dsp:txXfrm>
        <a:off x="6488521" y="2232266"/>
        <a:ext cx="1259481" cy="12594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DA5B8-EC6A-4DA5-AFF2-57011925AEC6}">
      <dsp:nvSpPr>
        <dsp:cNvPr id="0" name=""/>
        <dsp:cNvSpPr/>
      </dsp:nvSpPr>
      <dsp:spPr>
        <a:xfrm>
          <a:off x="23822" y="194138"/>
          <a:ext cx="3869531" cy="2321718"/>
        </a:xfrm>
        <a:prstGeom prst="rect">
          <a:avLst/>
        </a:prstGeom>
        <a:solidFill>
          <a:srgbClr val="FBB83A"/>
        </a:solidFill>
        <a:ln w="12700" cap="flat" cmpd="sng" algn="ctr">
          <a:noFill/>
          <a:prstDash val="solid"/>
          <a:miter lim="800000"/>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Community Interventions (Treatment)</a:t>
          </a:r>
        </a:p>
        <a:p>
          <a:pPr marL="0" lvl="0" indent="0" algn="ctr" defTabSz="1466850">
            <a:lnSpc>
              <a:spcPct val="90000"/>
            </a:lnSpc>
            <a:spcBef>
              <a:spcPct val="0"/>
            </a:spcBef>
            <a:spcAft>
              <a:spcPct val="35000"/>
            </a:spcAft>
            <a:buNone/>
          </a:pPr>
          <a:r>
            <a:rPr lang="en-US" sz="3300" kern="1200"/>
            <a:t>$3M</a:t>
          </a:r>
        </a:p>
      </dsp:txBody>
      <dsp:txXfrm>
        <a:off x="23822" y="194138"/>
        <a:ext cx="3869531" cy="2321718"/>
      </dsp:txXfrm>
    </dsp:sp>
    <dsp:sp modelId="{2B2FAB94-43F6-48D7-A416-876C106D95B8}">
      <dsp:nvSpPr>
        <dsp:cNvPr id="0" name=""/>
        <dsp:cNvSpPr/>
      </dsp:nvSpPr>
      <dsp:spPr>
        <a:xfrm>
          <a:off x="4257476" y="194138"/>
          <a:ext cx="3869531" cy="2321718"/>
        </a:xfrm>
        <a:prstGeom prst="rect">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Community Outreach &amp; Recovery Model </a:t>
          </a:r>
        </a:p>
        <a:p>
          <a:pPr marL="0" lvl="0" indent="0" algn="ctr" defTabSz="1466850">
            <a:lnSpc>
              <a:spcPct val="90000"/>
            </a:lnSpc>
            <a:spcBef>
              <a:spcPct val="0"/>
            </a:spcBef>
            <a:spcAft>
              <a:spcPct val="35000"/>
            </a:spcAft>
            <a:buNone/>
          </a:pPr>
          <a:r>
            <a:rPr lang="en-US" sz="3300" kern="1200"/>
            <a:t>$5M</a:t>
          </a:r>
        </a:p>
      </dsp:txBody>
      <dsp:txXfrm>
        <a:off x="4257476" y="194138"/>
        <a:ext cx="3869531" cy="2321718"/>
      </dsp:txXfrm>
    </dsp:sp>
    <dsp:sp modelId="{E759BC0F-B0EE-4DBD-816B-0A6236D832EE}">
      <dsp:nvSpPr>
        <dsp:cNvPr id="0" name=""/>
        <dsp:cNvSpPr/>
      </dsp:nvSpPr>
      <dsp:spPr>
        <a:xfrm>
          <a:off x="992" y="2902810"/>
          <a:ext cx="3869531" cy="2321718"/>
        </a:xfrm>
        <a:prstGeom prst="rect">
          <a:avLst/>
        </a:prstGeom>
        <a:solidFill>
          <a:schemeClr val="accent1">
            <a:hueOff val="0"/>
            <a:satOff val="0"/>
            <a:lumOff val="0"/>
            <a:alphaOff val="0"/>
          </a:schemeClr>
        </a:solidFill>
        <a:ln w="12700" cap="flat" cmpd="sng" algn="ctr">
          <a:noFill/>
          <a:prstDash val="solid"/>
          <a:miter lim="800000"/>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Access Narcan</a:t>
          </a:r>
        </a:p>
        <a:p>
          <a:pPr marL="0" lvl="0" indent="0" algn="ctr" defTabSz="1466850">
            <a:lnSpc>
              <a:spcPct val="90000"/>
            </a:lnSpc>
            <a:spcBef>
              <a:spcPct val="0"/>
            </a:spcBef>
            <a:spcAft>
              <a:spcPct val="35000"/>
            </a:spcAft>
            <a:buNone/>
          </a:pPr>
          <a:r>
            <a:rPr lang="en-US" sz="3300" kern="1200"/>
            <a:t>$4.5M</a:t>
          </a:r>
        </a:p>
      </dsp:txBody>
      <dsp:txXfrm>
        <a:off x="992" y="2902810"/>
        <a:ext cx="3869531" cy="2321718"/>
      </dsp:txXfrm>
    </dsp:sp>
    <dsp:sp modelId="{4A1FB85D-1277-4B5F-9B1B-396CBC076AF5}">
      <dsp:nvSpPr>
        <dsp:cNvPr id="0" name=""/>
        <dsp:cNvSpPr/>
      </dsp:nvSpPr>
      <dsp:spPr>
        <a:xfrm>
          <a:off x="4257476" y="2902810"/>
          <a:ext cx="3869531" cy="2321718"/>
        </a:xfrm>
        <a:prstGeom prst="rect">
          <a:avLst/>
        </a:prstGeom>
        <a:solidFill>
          <a:srgbClr val="44546A"/>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Prescription Monitoring Program</a:t>
          </a:r>
        </a:p>
        <a:p>
          <a:pPr marL="0" lvl="0" indent="0" algn="ctr" defTabSz="1466850">
            <a:lnSpc>
              <a:spcPct val="90000"/>
            </a:lnSpc>
            <a:spcBef>
              <a:spcPct val="0"/>
            </a:spcBef>
            <a:spcAft>
              <a:spcPct val="35000"/>
            </a:spcAft>
            <a:buNone/>
          </a:pPr>
          <a:r>
            <a:rPr lang="en-US" sz="3300" kern="1200"/>
            <a:t>$3.75M</a:t>
          </a:r>
        </a:p>
      </dsp:txBody>
      <dsp:txXfrm>
        <a:off x="4257476" y="2902810"/>
        <a:ext cx="3869531" cy="2321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39693-A864-4DB6-A4C1-C2B1BECA6F92}">
      <dsp:nvSpPr>
        <dsp:cNvPr id="0" name=""/>
        <dsp:cNvSpPr/>
      </dsp:nvSpPr>
      <dsp:spPr>
        <a:xfrm>
          <a:off x="0" y="666221"/>
          <a:ext cx="3143249" cy="1885949"/>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Provider Services</a:t>
          </a:r>
        </a:p>
        <a:p>
          <a:pPr marL="171450" lvl="1" indent="-171450" algn="l" defTabSz="844550">
            <a:lnSpc>
              <a:spcPct val="90000"/>
            </a:lnSpc>
            <a:spcBef>
              <a:spcPct val="0"/>
            </a:spcBef>
            <a:spcAft>
              <a:spcPct val="15000"/>
            </a:spcAft>
            <a:buChar char="•"/>
          </a:pPr>
          <a:r>
            <a:rPr lang="en-US" sz="1900" kern="1200"/>
            <a:t>Outreach/Screening</a:t>
          </a:r>
          <a:endParaRPr lang="en-US" sz="1900" b="1" i="1" u="sng" kern="1200"/>
        </a:p>
        <a:p>
          <a:pPr marL="171450" lvl="1" indent="-171450" algn="l" defTabSz="844550">
            <a:lnSpc>
              <a:spcPct val="90000"/>
            </a:lnSpc>
            <a:spcBef>
              <a:spcPct val="0"/>
            </a:spcBef>
            <a:spcAft>
              <a:spcPct val="15000"/>
            </a:spcAft>
            <a:buChar char="•"/>
          </a:pPr>
          <a:r>
            <a:rPr lang="en-US" sz="1900" kern="1200"/>
            <a:t>Treatment</a:t>
          </a:r>
        </a:p>
        <a:p>
          <a:pPr marL="171450" lvl="1" indent="-171450" algn="l" defTabSz="844550">
            <a:lnSpc>
              <a:spcPct val="90000"/>
            </a:lnSpc>
            <a:spcBef>
              <a:spcPct val="0"/>
            </a:spcBef>
            <a:spcAft>
              <a:spcPct val="15000"/>
            </a:spcAft>
            <a:buChar char="•"/>
          </a:pPr>
          <a:r>
            <a:rPr lang="en-US" sz="1900" kern="1200"/>
            <a:t>Recovery Support</a:t>
          </a:r>
        </a:p>
      </dsp:txBody>
      <dsp:txXfrm>
        <a:off x="0" y="666221"/>
        <a:ext cx="3143249" cy="1885949"/>
      </dsp:txXfrm>
    </dsp:sp>
    <dsp:sp modelId="{FFC210F2-635D-4A34-B01F-E19475950DBC}">
      <dsp:nvSpPr>
        <dsp:cNvPr id="0" name=""/>
        <dsp:cNvSpPr/>
      </dsp:nvSpPr>
      <dsp:spPr>
        <a:xfrm>
          <a:off x="3457574" y="666221"/>
          <a:ext cx="3143249" cy="18859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Technical Assistance</a:t>
          </a:r>
        </a:p>
      </dsp:txBody>
      <dsp:txXfrm>
        <a:off x="3457574" y="666221"/>
        <a:ext cx="3143249" cy="1885949"/>
      </dsp:txXfrm>
    </dsp:sp>
    <dsp:sp modelId="{F3D73889-3473-49B3-A7E6-A57FD1385580}">
      <dsp:nvSpPr>
        <dsp:cNvPr id="0" name=""/>
        <dsp:cNvSpPr/>
      </dsp:nvSpPr>
      <dsp:spPr>
        <a:xfrm>
          <a:off x="6915149" y="666221"/>
          <a:ext cx="3143249" cy="188594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Needs Assessment</a:t>
          </a:r>
        </a:p>
      </dsp:txBody>
      <dsp:txXfrm>
        <a:off x="6915149" y="666221"/>
        <a:ext cx="3143249" cy="1885949"/>
      </dsp:txXfrm>
    </dsp:sp>
    <dsp:sp modelId="{D3091034-B0FC-4E54-8610-4296D0442133}">
      <dsp:nvSpPr>
        <dsp:cNvPr id="0" name=""/>
        <dsp:cNvSpPr/>
      </dsp:nvSpPr>
      <dsp:spPr>
        <a:xfrm>
          <a:off x="0" y="2866495"/>
          <a:ext cx="3143249" cy="1885949"/>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Public Awareness Campaign </a:t>
          </a:r>
        </a:p>
        <a:p>
          <a:pPr marL="171450" lvl="1" indent="-171450" algn="l" defTabSz="844550">
            <a:lnSpc>
              <a:spcPct val="90000"/>
            </a:lnSpc>
            <a:spcBef>
              <a:spcPct val="0"/>
            </a:spcBef>
            <a:spcAft>
              <a:spcPct val="15000"/>
            </a:spcAft>
            <a:buChar char="•"/>
          </a:pPr>
          <a:r>
            <a:rPr lang="en-US" sz="1900" kern="1200"/>
            <a:t>Stigma </a:t>
          </a:r>
        </a:p>
        <a:p>
          <a:pPr marL="171450" lvl="1" indent="-171450" algn="l" defTabSz="844550">
            <a:lnSpc>
              <a:spcPct val="90000"/>
            </a:lnSpc>
            <a:spcBef>
              <a:spcPct val="0"/>
            </a:spcBef>
            <a:spcAft>
              <a:spcPct val="15000"/>
            </a:spcAft>
            <a:buChar char="•"/>
          </a:pPr>
          <a:r>
            <a:rPr lang="en-US" sz="1900" b="0" i="0" u="none" kern="1200"/>
            <a:t>Resource Attainment</a:t>
          </a:r>
        </a:p>
        <a:p>
          <a:pPr marL="171450" lvl="1" indent="-171450" algn="l" defTabSz="844550">
            <a:lnSpc>
              <a:spcPct val="90000"/>
            </a:lnSpc>
            <a:spcBef>
              <a:spcPct val="0"/>
            </a:spcBef>
            <a:spcAft>
              <a:spcPct val="15000"/>
            </a:spcAft>
            <a:buChar char="•"/>
          </a:pPr>
          <a:r>
            <a:rPr lang="en-US" sz="1900" kern="1200"/>
            <a:t> </a:t>
          </a:r>
        </a:p>
      </dsp:txBody>
      <dsp:txXfrm>
        <a:off x="0" y="2866495"/>
        <a:ext cx="3143249" cy="1885949"/>
      </dsp:txXfrm>
    </dsp:sp>
    <dsp:sp modelId="{010A30D6-7232-4F50-A3AE-9E3C0FC0D18D}">
      <dsp:nvSpPr>
        <dsp:cNvPr id="0" name=""/>
        <dsp:cNvSpPr/>
      </dsp:nvSpPr>
      <dsp:spPr>
        <a:xfrm>
          <a:off x="3457574" y="2866495"/>
          <a:ext cx="3143249" cy="188594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24/7 Helpline and Website </a:t>
          </a:r>
        </a:p>
        <a:p>
          <a:pPr marL="171450" lvl="1" indent="-171450" algn="l" defTabSz="844550">
            <a:lnSpc>
              <a:spcPct val="90000"/>
            </a:lnSpc>
            <a:spcBef>
              <a:spcPct val="0"/>
            </a:spcBef>
            <a:spcAft>
              <a:spcPct val="15000"/>
            </a:spcAft>
            <a:buChar char="•"/>
          </a:pPr>
          <a:r>
            <a:rPr lang="en-US" sz="1900" b="1" i="1" u="sng" kern="1200"/>
            <a:t>1-800-GAMBLER</a:t>
          </a:r>
        </a:p>
        <a:p>
          <a:pPr marL="171450" lvl="1" indent="-171450" algn="l" defTabSz="844550">
            <a:lnSpc>
              <a:spcPct val="90000"/>
            </a:lnSpc>
            <a:spcBef>
              <a:spcPct val="0"/>
            </a:spcBef>
            <a:spcAft>
              <a:spcPct val="15000"/>
            </a:spcAft>
            <a:buChar char="•"/>
          </a:pPr>
          <a:r>
            <a:rPr lang="en-US" sz="1900" b="1" i="1" u="sng" kern="1200">
              <a:solidFill>
                <a:schemeClr val="bg1"/>
              </a:solidFill>
              <a:hlinkClick xmlns:r="http://schemas.openxmlformats.org/officeDocument/2006/relationships" r:id="rId1" action="ppaction://hlinkfile">
                <a:extLst>
                  <a:ext uri="{A12FA001-AC4F-418D-AE19-62706E023703}">
                    <ahyp:hlinkClr xmlns:ahyp="http://schemas.microsoft.com/office/drawing/2018/hyperlinkcolor" val="tx"/>
                  </a:ext>
                </a:extLst>
              </a:hlinkClick>
            </a:rPr>
            <a:t>AreYouReallyWinning.org </a:t>
          </a:r>
          <a:endParaRPr lang="en-US" sz="1900" b="1" i="1" u="sng" kern="1200">
            <a:solidFill>
              <a:schemeClr val="bg1"/>
            </a:solidFill>
          </a:endParaRPr>
        </a:p>
      </dsp:txBody>
      <dsp:txXfrm>
        <a:off x="3457574" y="2866495"/>
        <a:ext cx="3143249" cy="1885949"/>
      </dsp:txXfrm>
    </dsp:sp>
    <dsp:sp modelId="{6333F857-EFF0-453D-9860-7A675EEB979F}">
      <dsp:nvSpPr>
        <dsp:cNvPr id="0" name=""/>
        <dsp:cNvSpPr/>
      </dsp:nvSpPr>
      <dsp:spPr>
        <a:xfrm>
          <a:off x="6915149" y="2866495"/>
          <a:ext cx="3143249" cy="188594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Provider Training/Education</a:t>
          </a:r>
        </a:p>
      </dsp:txBody>
      <dsp:txXfrm>
        <a:off x="6915149" y="2866495"/>
        <a:ext cx="3143249" cy="188594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0E669-6C50-4341-B8EC-6E2685160FEF}"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490C2-7C91-C143-8C99-540B81EFBE60}" type="slidenum">
              <a:rPr lang="en-US" smtClean="0"/>
              <a:t>‹#›</a:t>
            </a:fld>
            <a:endParaRPr lang="en-US"/>
          </a:p>
        </p:txBody>
      </p:sp>
    </p:spTree>
    <p:extLst>
      <p:ext uri="{BB962C8B-B14F-4D97-AF65-F5344CB8AC3E}">
        <p14:creationId xmlns:p14="http://schemas.microsoft.com/office/powerpoint/2010/main" val="3775970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0E266-F93F-41E2-B261-90309CAD4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654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1D8EA-8BDA-4710-A135-F04771F1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974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Needs Assessment URL:  https://e.helplineil.org/areyoureallywinning/statewide-gambling-assessment/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1D8EA-8BDA-4710-A135-F04771F1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926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1D8EA-8BDA-4710-A135-F04771F1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55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6B578-9435-4A61-9C27-AD3375A66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000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6B578-9435-4A61-9C27-AD3375A66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07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1D8EA-8BDA-4710-A135-F04771F1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446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1D8EA-8BDA-4710-A135-F04771F1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043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1D8EA-8BDA-4710-A135-F04771F1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69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6B578-9435-4A61-9C27-AD3375A66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530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A1D9E-F139-483A-9DBE-FA0377368B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62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a:t>
            </a:r>
            <a:r>
              <a:rPr lang="en-US" sz="1200">
                <a:effectLst/>
                <a:latin typeface="Arial" panose="020B0604020202020204" pitchFamily="34" charset="0"/>
                <a:ea typeface="Calibri" panose="020F0502020204030204" pitchFamily="34" charset="0"/>
              </a:rPr>
              <a:t> and its various subcommittees; all of which are comprised of  </a:t>
            </a:r>
          </a:p>
          <a:p>
            <a:pPr marL="342900" indent="-342900">
              <a:buFont typeface="Arial" panose="020B0604020202020204" pitchFamily="34" charset="0"/>
              <a:buChar char="•"/>
            </a:pPr>
            <a:r>
              <a:rPr lang="en-US" sz="1200">
                <a:effectLst/>
                <a:latin typeface="Arial" panose="020B0604020202020204" pitchFamily="34" charset="0"/>
                <a:ea typeface="Calibri" panose="020F0502020204030204" pitchFamily="34" charset="0"/>
              </a:rPr>
              <a:t>local and state partners from s</a:t>
            </a:r>
            <a:r>
              <a:rPr lang="en-US" sz="1200">
                <a:solidFill>
                  <a:srgbClr val="000000"/>
                </a:solidFill>
                <a:effectLst/>
                <a:latin typeface="Arial" panose="020B0604020202020204" pitchFamily="34" charset="0"/>
                <a:ea typeface="Calibri" panose="020F0502020204030204" pitchFamily="34" charset="0"/>
              </a:rPr>
              <a:t>tate agencies, </a:t>
            </a:r>
          </a:p>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members of the General Assembly, </a:t>
            </a:r>
          </a:p>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statewide provider organizations, </a:t>
            </a:r>
          </a:p>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professional/trade organizations, </a:t>
            </a:r>
          </a:p>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community-based providers in prevention, treatment, recovery and harm reduction, </a:t>
            </a:r>
          </a:p>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county health departments, </a:t>
            </a:r>
          </a:p>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county coroners, </a:t>
            </a:r>
          </a:p>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hospitals, </a:t>
            </a:r>
          </a:p>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local coalitions, and </a:t>
            </a:r>
          </a:p>
          <a:p>
            <a:pPr marL="342900" indent="-342900">
              <a:buFont typeface="Arial" panose="020B0604020202020204" pitchFamily="34" charset="0"/>
              <a:buChar char="•"/>
            </a:pPr>
            <a:r>
              <a:rPr lang="en-US" sz="1200">
                <a:solidFill>
                  <a:srgbClr val="000000"/>
                </a:solidFill>
                <a:effectLst/>
                <a:latin typeface="Arial" panose="020B0604020202020204" pitchFamily="34" charset="0"/>
                <a:ea typeface="Calibri" panose="020F0502020204030204" pitchFamily="34" charset="0"/>
              </a:rPr>
              <a:t>people with lived experience</a:t>
            </a:r>
            <a:r>
              <a:rPr lang="en-US" sz="1200">
                <a:effectLst/>
                <a:latin typeface="Arial" panose="020B0604020202020204" pitchFamily="34" charset="0"/>
                <a:ea typeface="Calibri" panose="020F0502020204030204" pitchFamily="34" charset="0"/>
              </a:rPr>
              <a:t>. </a:t>
            </a:r>
            <a:endParaRPr lang="en-US" sz="1200"/>
          </a:p>
          <a:p>
            <a:endParaRPr lang="en-US"/>
          </a:p>
        </p:txBody>
      </p:sp>
      <p:sp>
        <p:nvSpPr>
          <p:cNvPr id="4" name="Slide Number Placeholder 3"/>
          <p:cNvSpPr>
            <a:spLocks noGrp="1"/>
          </p:cNvSpPr>
          <p:nvPr>
            <p:ph type="sldNum" sz="quarter" idx="5"/>
          </p:nvPr>
        </p:nvSpPr>
        <p:spPr/>
        <p:txBody>
          <a:bodyPr/>
          <a:lstStyle/>
          <a:p>
            <a:fld id="{99BF90DD-8665-40F0-A87C-43E032D13870}" type="slidenum">
              <a:rPr lang="en-US" smtClean="0"/>
              <a:t>66</a:t>
            </a:fld>
            <a:endParaRPr lang="en-US"/>
          </a:p>
        </p:txBody>
      </p:sp>
    </p:spTree>
    <p:extLst>
      <p:ext uri="{BB962C8B-B14F-4D97-AF65-F5344CB8AC3E}">
        <p14:creationId xmlns:p14="http://schemas.microsoft.com/office/powerpoint/2010/main" val="2137948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97B8-19BF-4D10-BB02-1C40B7C6D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738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97B8-19BF-4D10-BB02-1C40B7C6D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031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97B8-19BF-4D10-BB02-1C40B7C6D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366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A1D9E-F139-483A-9DBE-FA0377368B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88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97B8-19BF-4D10-BB02-1C40B7C6D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735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97B8-19BF-4D10-BB02-1C40B7C6D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814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97B8-19BF-4D10-BB02-1C40B7C6D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388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A97B8-19BF-4D10-BB02-1C40B7C6D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211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6E218-BFD2-4130-98BB-5AD56264EA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673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90C2-7C91-C143-8C99-540B81EFB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026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E14"/>
                </a:solidFill>
                <a:effectLst/>
                <a:latin typeface="-apple-system"/>
                <a:ea typeface="Times New Roman" panose="02020603050405020304" pitchFamily="18" charset="0"/>
                <a:cs typeface="Times New Roman" panose="02020603050405020304" pitchFamily="18" charset="0"/>
              </a:rPr>
              <a:t>Of the initial appointments, four (4) State appointments and four (4) local appointments shall each serve a term of two years; four (4) State appointments and four (4) local appointments shall each serve a term of four years. </a:t>
            </a:r>
            <a:endParaRPr lang="en-US"/>
          </a:p>
        </p:txBody>
      </p:sp>
      <p:sp>
        <p:nvSpPr>
          <p:cNvPr id="4" name="Slide Number Placeholder 3"/>
          <p:cNvSpPr>
            <a:spLocks noGrp="1"/>
          </p:cNvSpPr>
          <p:nvPr>
            <p:ph type="sldNum" sz="quarter" idx="5"/>
          </p:nvPr>
        </p:nvSpPr>
        <p:spPr/>
        <p:txBody>
          <a:bodyPr/>
          <a:lstStyle/>
          <a:p>
            <a:fld id="{99BF90DD-8665-40F0-A87C-43E032D13870}" type="slidenum">
              <a:rPr lang="en-US" smtClean="0"/>
              <a:t>68</a:t>
            </a:fld>
            <a:endParaRPr lang="en-US"/>
          </a:p>
        </p:txBody>
      </p:sp>
    </p:spTree>
    <p:extLst>
      <p:ext uri="{BB962C8B-B14F-4D97-AF65-F5344CB8AC3E}">
        <p14:creationId xmlns:p14="http://schemas.microsoft.com/office/powerpoint/2010/main" val="2159464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90C2-7C91-C143-8C99-540B81EFB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46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90C2-7C91-C143-8C99-540B81EFB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632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All numbers reflect full-time equivalents (FTEs). Numbers may not sum to totals due to rounding.</a:t>
            </a:r>
          </a:p>
          <a:p>
            <a:r>
              <a:rPr lang="en-US" dirty="0"/>
              <a:t>a Includes retirements and mortality.</a:t>
            </a:r>
          </a:p>
          <a:p>
            <a:r>
              <a:rPr lang="en-US" dirty="0"/>
              <a:t>b For example, changes from full-time to part-time hours, or vice versa.</a:t>
            </a:r>
          </a:p>
          <a:p>
            <a:r>
              <a:rPr lang="en-US" dirty="0"/>
              <a:t>c Demand growth reflects changing demographics.</a:t>
            </a:r>
          </a:p>
          <a:p>
            <a:r>
              <a:rPr lang="en-US" dirty="0"/>
              <a:t>d The demand for addiction counselors may lag behind supply due to projection models’ use of current utilization patterns as the basis for future projections. This pattern of utilization may be due to lack of access to behavioral health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90C2-7C91-C143-8C99-540B81EFB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62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490C2-7C91-C143-8C99-540B81EFB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164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BF90DD-8665-40F0-A87C-43E032D13870}" type="slidenum">
              <a:rPr lang="en-US" smtClean="0"/>
              <a:t>70</a:t>
            </a:fld>
            <a:endParaRPr lang="en-US"/>
          </a:p>
        </p:txBody>
      </p:sp>
    </p:spTree>
    <p:extLst>
      <p:ext uri="{BB962C8B-B14F-4D97-AF65-F5344CB8AC3E}">
        <p14:creationId xmlns:p14="http://schemas.microsoft.com/office/powerpoint/2010/main" val="257319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*Calculated by taking the sum of the opioid use disorder rates for all counties in a region and dividing that sum by the number of counties in the region. OUD rates use data from 2007-2016. </a:t>
            </a:r>
            <a:endParaRPr lang="en-US"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**Calculated by taking the sum of adjusted overdose death rates for all counties in a region and dividing that sum by the number of counties in the region.  Overdose rates use data for deaths between 2005-2016. The term "adjusted" refers to a methodology used to adjust figures to account for data issues, including overdose deaths where a drug was not identified.</a:t>
            </a:r>
            <a:endParaRPr lang="en-US"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***Represents amounts of opioids, as measured in morphine milligram equivalents (MMEs); Includes MMEs shipped between 2006-2014</a:t>
            </a:r>
            <a:endParaRPr lang="en-US"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****Population reported in the 2019 Census estimates</a:t>
            </a:r>
            <a:endParaRPr lang="en-US" sz="1800" b="0"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9BF90DD-8665-40F0-A87C-43E032D13870}" type="slidenum">
              <a:rPr lang="en-US" smtClean="0"/>
              <a:t>71</a:t>
            </a:fld>
            <a:endParaRPr lang="en-US"/>
          </a:p>
        </p:txBody>
      </p:sp>
    </p:spTree>
    <p:extLst>
      <p:ext uri="{BB962C8B-B14F-4D97-AF65-F5344CB8AC3E}">
        <p14:creationId xmlns:p14="http://schemas.microsoft.com/office/powerpoint/2010/main" val="662221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1D8EA-8BDA-4710-A135-F04771F1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70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6B578-9435-4A61-9C27-AD3375A66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287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1D8EA-8BDA-4710-A135-F04771F1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17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6B578-9435-4A61-9C27-AD3375A66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731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a:t>Click to edit Master title style</a:t>
            </a:r>
          </a:p>
        </p:txBody>
      </p:sp>
      <p:pic>
        <p:nvPicPr>
          <p:cNvPr id="4" name="Picture 3">
            <a:extLst>
              <a:ext uri="{FF2B5EF4-FFF2-40B4-BE49-F238E27FC236}">
                <a16:creationId xmlns:a16="http://schemas.microsoft.com/office/drawing/2014/main" id="{65C0D60D-B75D-7B8F-C6AC-1B63C67EF6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3392271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2" name="Google Shape;55;p13">
            <a:extLst>
              <a:ext uri="{FF2B5EF4-FFF2-40B4-BE49-F238E27FC236}">
                <a16:creationId xmlns:a16="http://schemas.microsoft.com/office/drawing/2014/main" id="{9016284E-F24B-4F6C-240A-940074AB1DFA}"/>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700B3CBA-7DF0-1F49-FCA7-87BFD070EF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2739001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224E3C57-DE27-996D-37B9-1B5EFB8BF1E1}"/>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9" name="Picture 8">
            <a:extLst>
              <a:ext uri="{FF2B5EF4-FFF2-40B4-BE49-F238E27FC236}">
                <a16:creationId xmlns:a16="http://schemas.microsoft.com/office/drawing/2014/main" id="{BB925BB7-9773-7420-6CF6-29D925AF6C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711132" y="3669246"/>
            <a:ext cx="2268052" cy="2972185"/>
          </a:xfrm>
          <a:prstGeom prst="rect">
            <a:avLst/>
          </a:prstGeom>
        </p:spPr>
      </p:pic>
    </p:spTree>
    <p:extLst>
      <p:ext uri="{BB962C8B-B14F-4D97-AF65-F5344CB8AC3E}">
        <p14:creationId xmlns:p14="http://schemas.microsoft.com/office/powerpoint/2010/main" val="33842341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a:t>Click to edit Master title style</a:t>
            </a:r>
          </a:p>
        </p:txBody>
      </p:sp>
      <p:pic>
        <p:nvPicPr>
          <p:cNvPr id="8" name="Picture 7">
            <a:extLst>
              <a:ext uri="{FF2B5EF4-FFF2-40B4-BE49-F238E27FC236}">
                <a16:creationId xmlns:a16="http://schemas.microsoft.com/office/drawing/2014/main" id="{2857C58F-F9A8-AE16-777D-A45CFCC2B98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36125" y="3669246"/>
            <a:ext cx="2268052" cy="2972185"/>
          </a:xfrm>
          <a:prstGeom prst="rect">
            <a:avLst/>
          </a:prstGeom>
        </p:spPr>
      </p:pic>
    </p:spTree>
    <p:extLst>
      <p:ext uri="{BB962C8B-B14F-4D97-AF65-F5344CB8AC3E}">
        <p14:creationId xmlns:p14="http://schemas.microsoft.com/office/powerpoint/2010/main" val="22901253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94B813DD-8E3B-1B49-2460-59E6F05B28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9555511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DF8A3FB0-8807-6745-2025-8FA31F53522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6796942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77F60D9F-16B2-3A65-77EA-92B4114D1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732835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250E1FF2-859E-3CA9-5AAC-513A8B40AE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8847073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pic>
        <p:nvPicPr>
          <p:cNvPr id="9" name="Picture 8">
            <a:extLst>
              <a:ext uri="{FF2B5EF4-FFF2-40B4-BE49-F238E27FC236}">
                <a16:creationId xmlns:a16="http://schemas.microsoft.com/office/drawing/2014/main" id="{77349623-82E3-966A-E6BB-7F0F91A608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1514658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sp>
        <p:nvSpPr>
          <p:cNvPr id="10" name="Slide Number Placeholder 5">
            <a:extLst>
              <a:ext uri="{FF2B5EF4-FFF2-40B4-BE49-F238E27FC236}">
                <a16:creationId xmlns:a16="http://schemas.microsoft.com/office/drawing/2014/main" id="{1F46970C-75DF-BA71-BF98-FC9459D9D97D}"/>
              </a:ext>
            </a:extLst>
          </p:cNvPr>
          <p:cNvSpPr txBox="1">
            <a:spLocks/>
          </p:cNvSpPr>
          <p:nvPr userDrawn="1"/>
        </p:nvSpPr>
        <p:spPr>
          <a:xfrm>
            <a:off x="11445498" y="6365726"/>
            <a:ext cx="481614" cy="365125"/>
          </a:xfrm>
          <a:prstGeom prst="rect">
            <a:avLst/>
          </a:prstGeom>
          <a:solidFill>
            <a:srgbClr val="FBB83A"/>
          </a:solidFill>
        </p:spPr>
        <p:txBody>
          <a:bodyPr vert="horz" lIns="91440" tIns="45720" rIns="91440" bIns="45720" rtlCol="0" anchor="ctr"/>
          <a:lstStyle>
            <a:defPPr>
              <a:defRPr lang="en-US"/>
            </a:defPPr>
            <a:lvl1pPr marL="0" algn="r" defTabSz="914400" rtl="0" eaLnBrk="1" latinLnBrk="0" hangingPunct="1">
              <a:defRPr sz="1000" kern="1200">
                <a:solidFill>
                  <a:srgbClr val="020A78"/>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2" name="Picture 11">
            <a:extLst>
              <a:ext uri="{FF2B5EF4-FFF2-40B4-BE49-F238E27FC236}">
                <a16:creationId xmlns:a16="http://schemas.microsoft.com/office/drawing/2014/main" id="{F7371AB6-5B5B-2067-3ACC-216A19FEC2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57" y="68406"/>
            <a:ext cx="2378854" cy="942837"/>
          </a:xfrm>
          <a:prstGeom prst="rect">
            <a:avLst/>
          </a:prstGeom>
        </p:spPr>
      </p:pic>
    </p:spTree>
    <p:extLst>
      <p:ext uri="{BB962C8B-B14F-4D97-AF65-F5344CB8AC3E}">
        <p14:creationId xmlns:p14="http://schemas.microsoft.com/office/powerpoint/2010/main" val="4212401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A41D-3ED6-829B-BCF6-45064A1E3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33F7BC-FC38-98B8-73A9-8E20DC2D9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3D93D0D-6F55-4251-BE45-0C39C4F55EE8}"/>
              </a:ext>
            </a:extLst>
          </p:cNvPr>
          <p:cNvSpPr>
            <a:spLocks noGrp="1"/>
          </p:cNvSpPr>
          <p:nvPr>
            <p:ph type="ftr" sz="quarter" idx="11"/>
          </p:nvPr>
        </p:nvSpPr>
        <p:spPr>
          <a:xfrm>
            <a:off x="1523999" y="6356350"/>
            <a:ext cx="8405091" cy="365125"/>
          </a:xfrm>
        </p:spPr>
        <p:txBody>
          <a:bodyPr/>
          <a:lstStyle/>
          <a:p>
            <a:pPr algn="l"/>
            <a:r>
              <a:rPr lang="en-US"/>
              <a:t>Jane Addams College of Social Work  |  Center for Social Policy and Research  | Behavioral Health Crisis Hub</a:t>
            </a:r>
          </a:p>
        </p:txBody>
      </p:sp>
      <p:sp>
        <p:nvSpPr>
          <p:cNvPr id="6" name="Slide Number Placeholder 5">
            <a:extLst>
              <a:ext uri="{FF2B5EF4-FFF2-40B4-BE49-F238E27FC236}">
                <a16:creationId xmlns:a16="http://schemas.microsoft.com/office/drawing/2014/main" id="{D8DACAED-BEB3-940F-ABF2-3AFE3A9A7444}"/>
              </a:ext>
            </a:extLst>
          </p:cNvPr>
          <p:cNvSpPr>
            <a:spLocks noGrp="1"/>
          </p:cNvSpPr>
          <p:nvPr>
            <p:ph type="sldNum" sz="quarter" idx="12"/>
          </p:nvPr>
        </p:nvSpPr>
        <p:spPr>
          <a:xfrm>
            <a:off x="10566400" y="6356350"/>
            <a:ext cx="787400" cy="365125"/>
          </a:xfrm>
        </p:spPr>
        <p:txBody>
          <a:bodyPr/>
          <a:lstStyle/>
          <a:p>
            <a:fld id="{B9D9A38D-7F33-4DF9-BDA8-BC25B98D75D9}" type="slidenum">
              <a:rPr lang="en-US" smtClean="0"/>
              <a:t>‹#›</a:t>
            </a:fld>
            <a:endParaRPr lang="en-US"/>
          </a:p>
        </p:txBody>
      </p:sp>
      <p:pic>
        <p:nvPicPr>
          <p:cNvPr id="1026" name="Picture 2" descr="University of Illinois Chicago - Wikipedia">
            <a:extLst>
              <a:ext uri="{FF2B5EF4-FFF2-40B4-BE49-F238E27FC236}">
                <a16:creationId xmlns:a16="http://schemas.microsoft.com/office/drawing/2014/main" id="{449B9211-E005-75C8-CE20-FC99F29D7F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6237" y="5435167"/>
            <a:ext cx="1249218" cy="1249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0195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DF84-8C5E-9A12-7FC7-8932FE101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4A02AD-3023-AC76-3EC8-C7FEA18323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FAFA3CC5-A84C-4787-85FD-5A3B04DFFEA3}"/>
              </a:ext>
            </a:extLst>
          </p:cNvPr>
          <p:cNvSpPr>
            <a:spLocks noGrp="1"/>
          </p:cNvSpPr>
          <p:nvPr>
            <p:ph type="ftr" sz="quarter" idx="11"/>
          </p:nvPr>
        </p:nvSpPr>
        <p:spPr>
          <a:xfrm>
            <a:off x="1524000" y="6311900"/>
            <a:ext cx="7426036" cy="409575"/>
          </a:xfrm>
        </p:spPr>
        <p:txBody>
          <a:bodyPr/>
          <a:lstStyle/>
          <a:p>
            <a:pPr algn="l"/>
            <a:r>
              <a:rPr lang="en-US"/>
              <a:t>Jane Addams College of Social Work  |  Center for Social Policy and Research  | Behavioral Health Crisis Hub</a:t>
            </a:r>
          </a:p>
        </p:txBody>
      </p:sp>
      <p:sp>
        <p:nvSpPr>
          <p:cNvPr id="8" name="Slide Number Placeholder 5">
            <a:extLst>
              <a:ext uri="{FF2B5EF4-FFF2-40B4-BE49-F238E27FC236}">
                <a16:creationId xmlns:a16="http://schemas.microsoft.com/office/drawing/2014/main" id="{BDB99713-372D-6956-DE77-6683D2DED123}"/>
              </a:ext>
            </a:extLst>
          </p:cNvPr>
          <p:cNvSpPr>
            <a:spLocks noGrp="1"/>
          </p:cNvSpPr>
          <p:nvPr>
            <p:ph type="sldNum" sz="quarter" idx="12"/>
          </p:nvPr>
        </p:nvSpPr>
        <p:spPr>
          <a:xfrm>
            <a:off x="10566400" y="6311900"/>
            <a:ext cx="695681" cy="409575"/>
          </a:xfrm>
        </p:spPr>
        <p:txBody>
          <a:bodyPr/>
          <a:lstStyle/>
          <a:p>
            <a:fld id="{B9D9A38D-7F33-4DF9-BDA8-BC25B98D75D9}" type="slidenum">
              <a:rPr lang="en-US" smtClean="0"/>
              <a:t>‹#›</a:t>
            </a:fld>
            <a:endParaRPr lang="en-US"/>
          </a:p>
        </p:txBody>
      </p:sp>
      <p:pic>
        <p:nvPicPr>
          <p:cNvPr id="9" name="Picture 2" descr="University of Illinois Chicago - Wikipedia">
            <a:extLst>
              <a:ext uri="{FF2B5EF4-FFF2-40B4-BE49-F238E27FC236}">
                <a16:creationId xmlns:a16="http://schemas.microsoft.com/office/drawing/2014/main" id="{9F0969D3-5CB4-C191-F215-D8DA954664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6238" y="5730730"/>
            <a:ext cx="953654" cy="953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5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947608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7352-166E-7DAB-98B2-2085F87CFA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0A44C-6588-FE2F-C1EC-606EC13D61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F32CDA-EFDA-FE7B-C8B0-5BAC272570C7}"/>
              </a:ext>
            </a:extLst>
          </p:cNvPr>
          <p:cNvSpPr>
            <a:spLocks noGrp="1"/>
          </p:cNvSpPr>
          <p:nvPr>
            <p:ph type="dt" sz="half" idx="10"/>
          </p:nvPr>
        </p:nvSpPr>
        <p:spPr/>
        <p:txBody>
          <a:bodyPr/>
          <a:lstStyle/>
          <a:p>
            <a:fld id="{7E51B2E7-7738-4E45-90D0-059D086E10B6}" type="datetimeFigureOut">
              <a:rPr lang="en-US" smtClean="0"/>
              <a:t>3/27/2023</a:t>
            </a:fld>
            <a:endParaRPr lang="en-US"/>
          </a:p>
        </p:txBody>
      </p:sp>
      <p:sp>
        <p:nvSpPr>
          <p:cNvPr id="5" name="Footer Placeholder 4">
            <a:extLst>
              <a:ext uri="{FF2B5EF4-FFF2-40B4-BE49-F238E27FC236}">
                <a16:creationId xmlns:a16="http://schemas.microsoft.com/office/drawing/2014/main" id="{FB0B0CFA-A9A2-07F1-6FE1-C19DE2E6B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C4EBB-6113-7FC8-A0DF-336E6A4437B5}"/>
              </a:ext>
            </a:extLst>
          </p:cNvPr>
          <p:cNvSpPr>
            <a:spLocks noGrp="1"/>
          </p:cNvSpPr>
          <p:nvPr>
            <p:ph type="sldNum" sz="quarter" idx="12"/>
          </p:nvPr>
        </p:nvSpPr>
        <p:spPr/>
        <p:txBody>
          <a:bodyPr/>
          <a:lstStyle/>
          <a:p>
            <a:fld id="{B9D9A38D-7F33-4DF9-BDA8-BC25B98D75D9}" type="slidenum">
              <a:rPr lang="en-US" smtClean="0"/>
              <a:t>‹#›</a:t>
            </a:fld>
            <a:endParaRPr lang="en-US"/>
          </a:p>
        </p:txBody>
      </p:sp>
    </p:spTree>
    <p:extLst>
      <p:ext uri="{BB962C8B-B14F-4D97-AF65-F5344CB8AC3E}">
        <p14:creationId xmlns:p14="http://schemas.microsoft.com/office/powerpoint/2010/main" val="30862277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48E1-A5CE-2C69-53C7-D13615108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B66FA-2B1E-FA06-FE41-29DFB30122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C32D5-0E6E-2661-FCB1-6ACD9AB5EF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5124F0-1F1C-FDDF-1A24-D465641D0CA1}"/>
              </a:ext>
            </a:extLst>
          </p:cNvPr>
          <p:cNvSpPr>
            <a:spLocks noGrp="1"/>
          </p:cNvSpPr>
          <p:nvPr>
            <p:ph type="dt" sz="half" idx="10"/>
          </p:nvPr>
        </p:nvSpPr>
        <p:spPr/>
        <p:txBody>
          <a:bodyPr/>
          <a:lstStyle/>
          <a:p>
            <a:fld id="{7E51B2E7-7738-4E45-90D0-059D086E10B6}" type="datetimeFigureOut">
              <a:rPr lang="en-US" smtClean="0"/>
              <a:t>3/27/2023</a:t>
            </a:fld>
            <a:endParaRPr lang="en-US"/>
          </a:p>
        </p:txBody>
      </p:sp>
      <p:sp>
        <p:nvSpPr>
          <p:cNvPr id="6" name="Footer Placeholder 5">
            <a:extLst>
              <a:ext uri="{FF2B5EF4-FFF2-40B4-BE49-F238E27FC236}">
                <a16:creationId xmlns:a16="http://schemas.microsoft.com/office/drawing/2014/main" id="{A07F19CC-5944-A642-177E-F00ED6AAAC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D492B-DE72-1D66-A543-3C1022847D68}"/>
              </a:ext>
            </a:extLst>
          </p:cNvPr>
          <p:cNvSpPr>
            <a:spLocks noGrp="1"/>
          </p:cNvSpPr>
          <p:nvPr>
            <p:ph type="sldNum" sz="quarter" idx="12"/>
          </p:nvPr>
        </p:nvSpPr>
        <p:spPr/>
        <p:txBody>
          <a:bodyPr/>
          <a:lstStyle/>
          <a:p>
            <a:fld id="{B9D9A38D-7F33-4DF9-BDA8-BC25B98D75D9}" type="slidenum">
              <a:rPr lang="en-US" smtClean="0"/>
              <a:t>‹#›</a:t>
            </a:fld>
            <a:endParaRPr lang="en-US"/>
          </a:p>
        </p:txBody>
      </p:sp>
    </p:spTree>
    <p:extLst>
      <p:ext uri="{BB962C8B-B14F-4D97-AF65-F5344CB8AC3E}">
        <p14:creationId xmlns:p14="http://schemas.microsoft.com/office/powerpoint/2010/main" val="669102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96C2-73C9-19E3-0BD8-EF6F7091D5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5BA3C6-B9E4-DD73-F7AD-9FC5A7886A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62756-4FBA-50CA-163C-5DC101AFDA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F07AB8-73AA-C227-EF9B-48DB5F438F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7CEF7D-F80A-DFF1-A8A4-7DE95FB239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96C990-8BC1-5CF4-C81C-9CD423A9270B}"/>
              </a:ext>
            </a:extLst>
          </p:cNvPr>
          <p:cNvSpPr>
            <a:spLocks noGrp="1"/>
          </p:cNvSpPr>
          <p:nvPr>
            <p:ph type="dt" sz="half" idx="10"/>
          </p:nvPr>
        </p:nvSpPr>
        <p:spPr/>
        <p:txBody>
          <a:bodyPr/>
          <a:lstStyle/>
          <a:p>
            <a:fld id="{7E51B2E7-7738-4E45-90D0-059D086E10B6}" type="datetimeFigureOut">
              <a:rPr lang="en-US" smtClean="0"/>
              <a:t>3/27/2023</a:t>
            </a:fld>
            <a:endParaRPr lang="en-US"/>
          </a:p>
        </p:txBody>
      </p:sp>
      <p:sp>
        <p:nvSpPr>
          <p:cNvPr id="8" name="Footer Placeholder 7">
            <a:extLst>
              <a:ext uri="{FF2B5EF4-FFF2-40B4-BE49-F238E27FC236}">
                <a16:creationId xmlns:a16="http://schemas.microsoft.com/office/drawing/2014/main" id="{F1B99889-72D9-B3CD-F5C8-03FCEAC372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F5FDFE-D1C4-8CBF-964C-C8462EC78D9F}"/>
              </a:ext>
            </a:extLst>
          </p:cNvPr>
          <p:cNvSpPr>
            <a:spLocks noGrp="1"/>
          </p:cNvSpPr>
          <p:nvPr>
            <p:ph type="sldNum" sz="quarter" idx="12"/>
          </p:nvPr>
        </p:nvSpPr>
        <p:spPr/>
        <p:txBody>
          <a:bodyPr/>
          <a:lstStyle/>
          <a:p>
            <a:fld id="{B9D9A38D-7F33-4DF9-BDA8-BC25B98D75D9}" type="slidenum">
              <a:rPr lang="en-US" smtClean="0"/>
              <a:t>‹#›</a:t>
            </a:fld>
            <a:endParaRPr lang="en-US"/>
          </a:p>
        </p:txBody>
      </p:sp>
    </p:spTree>
    <p:extLst>
      <p:ext uri="{BB962C8B-B14F-4D97-AF65-F5344CB8AC3E}">
        <p14:creationId xmlns:p14="http://schemas.microsoft.com/office/powerpoint/2010/main" val="22154342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85C20-FF15-1E75-FF6D-18EDF6E25D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629D2B-ED40-325D-4863-8D03D8510C01}"/>
              </a:ext>
            </a:extLst>
          </p:cNvPr>
          <p:cNvSpPr>
            <a:spLocks noGrp="1"/>
          </p:cNvSpPr>
          <p:nvPr>
            <p:ph type="dt" sz="half" idx="10"/>
          </p:nvPr>
        </p:nvSpPr>
        <p:spPr/>
        <p:txBody>
          <a:bodyPr/>
          <a:lstStyle/>
          <a:p>
            <a:fld id="{7E51B2E7-7738-4E45-90D0-059D086E10B6}" type="datetimeFigureOut">
              <a:rPr lang="en-US" smtClean="0"/>
              <a:t>3/27/2023</a:t>
            </a:fld>
            <a:endParaRPr lang="en-US"/>
          </a:p>
        </p:txBody>
      </p:sp>
      <p:sp>
        <p:nvSpPr>
          <p:cNvPr id="4" name="Footer Placeholder 3">
            <a:extLst>
              <a:ext uri="{FF2B5EF4-FFF2-40B4-BE49-F238E27FC236}">
                <a16:creationId xmlns:a16="http://schemas.microsoft.com/office/drawing/2014/main" id="{87B74723-BD3B-FE4C-DA2C-D79328557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2DED16-A15C-8B2C-67CB-35C30870D304}"/>
              </a:ext>
            </a:extLst>
          </p:cNvPr>
          <p:cNvSpPr>
            <a:spLocks noGrp="1"/>
          </p:cNvSpPr>
          <p:nvPr>
            <p:ph type="sldNum" sz="quarter" idx="12"/>
          </p:nvPr>
        </p:nvSpPr>
        <p:spPr/>
        <p:txBody>
          <a:bodyPr/>
          <a:lstStyle/>
          <a:p>
            <a:fld id="{B9D9A38D-7F33-4DF9-BDA8-BC25B98D75D9}" type="slidenum">
              <a:rPr lang="en-US" smtClean="0"/>
              <a:t>‹#›</a:t>
            </a:fld>
            <a:endParaRPr lang="en-US"/>
          </a:p>
        </p:txBody>
      </p:sp>
    </p:spTree>
    <p:extLst>
      <p:ext uri="{BB962C8B-B14F-4D97-AF65-F5344CB8AC3E}">
        <p14:creationId xmlns:p14="http://schemas.microsoft.com/office/powerpoint/2010/main" val="16828711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C168F-00FB-C958-FE0A-26B2D9F5FCF9}"/>
              </a:ext>
            </a:extLst>
          </p:cNvPr>
          <p:cNvSpPr>
            <a:spLocks noGrp="1"/>
          </p:cNvSpPr>
          <p:nvPr>
            <p:ph type="dt" sz="half" idx="10"/>
          </p:nvPr>
        </p:nvSpPr>
        <p:spPr/>
        <p:txBody>
          <a:bodyPr/>
          <a:lstStyle/>
          <a:p>
            <a:fld id="{7E51B2E7-7738-4E45-90D0-059D086E10B6}" type="datetimeFigureOut">
              <a:rPr lang="en-US" smtClean="0"/>
              <a:t>3/27/2023</a:t>
            </a:fld>
            <a:endParaRPr lang="en-US"/>
          </a:p>
        </p:txBody>
      </p:sp>
      <p:sp>
        <p:nvSpPr>
          <p:cNvPr id="3" name="Footer Placeholder 2">
            <a:extLst>
              <a:ext uri="{FF2B5EF4-FFF2-40B4-BE49-F238E27FC236}">
                <a16:creationId xmlns:a16="http://schemas.microsoft.com/office/drawing/2014/main" id="{A4321A19-08E5-2B02-A528-118AFB4F5F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CDF1A3-12C3-4F35-ABE2-B45BBFAF1360}"/>
              </a:ext>
            </a:extLst>
          </p:cNvPr>
          <p:cNvSpPr>
            <a:spLocks noGrp="1"/>
          </p:cNvSpPr>
          <p:nvPr>
            <p:ph type="sldNum" sz="quarter" idx="12"/>
          </p:nvPr>
        </p:nvSpPr>
        <p:spPr/>
        <p:txBody>
          <a:bodyPr/>
          <a:lstStyle/>
          <a:p>
            <a:fld id="{B9D9A38D-7F33-4DF9-BDA8-BC25B98D75D9}" type="slidenum">
              <a:rPr lang="en-US" smtClean="0"/>
              <a:t>‹#›</a:t>
            </a:fld>
            <a:endParaRPr lang="en-US"/>
          </a:p>
        </p:txBody>
      </p:sp>
    </p:spTree>
    <p:extLst>
      <p:ext uri="{BB962C8B-B14F-4D97-AF65-F5344CB8AC3E}">
        <p14:creationId xmlns:p14="http://schemas.microsoft.com/office/powerpoint/2010/main" val="17663264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D9CC5-8713-2089-3347-E8D88892D3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2B07FA-EFBC-50D2-7212-592BBC08BA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25A847-2916-0F9E-6201-59A52923C5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38A82-0DA0-B7CC-32E2-0E172F9EEF66}"/>
              </a:ext>
            </a:extLst>
          </p:cNvPr>
          <p:cNvSpPr>
            <a:spLocks noGrp="1"/>
          </p:cNvSpPr>
          <p:nvPr>
            <p:ph type="dt" sz="half" idx="10"/>
          </p:nvPr>
        </p:nvSpPr>
        <p:spPr/>
        <p:txBody>
          <a:bodyPr/>
          <a:lstStyle/>
          <a:p>
            <a:fld id="{7E51B2E7-7738-4E45-90D0-059D086E10B6}" type="datetimeFigureOut">
              <a:rPr lang="en-US" smtClean="0"/>
              <a:t>3/27/2023</a:t>
            </a:fld>
            <a:endParaRPr lang="en-US"/>
          </a:p>
        </p:txBody>
      </p:sp>
      <p:sp>
        <p:nvSpPr>
          <p:cNvPr id="6" name="Footer Placeholder 5">
            <a:extLst>
              <a:ext uri="{FF2B5EF4-FFF2-40B4-BE49-F238E27FC236}">
                <a16:creationId xmlns:a16="http://schemas.microsoft.com/office/drawing/2014/main" id="{5AA379A7-79FC-B44A-CA6B-8612B34449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2EB39-4266-A6E5-E307-A1129CAB83AC}"/>
              </a:ext>
            </a:extLst>
          </p:cNvPr>
          <p:cNvSpPr>
            <a:spLocks noGrp="1"/>
          </p:cNvSpPr>
          <p:nvPr>
            <p:ph type="sldNum" sz="quarter" idx="12"/>
          </p:nvPr>
        </p:nvSpPr>
        <p:spPr/>
        <p:txBody>
          <a:bodyPr/>
          <a:lstStyle/>
          <a:p>
            <a:fld id="{B9D9A38D-7F33-4DF9-BDA8-BC25B98D75D9}" type="slidenum">
              <a:rPr lang="en-US" smtClean="0"/>
              <a:t>‹#›</a:t>
            </a:fld>
            <a:endParaRPr lang="en-US"/>
          </a:p>
        </p:txBody>
      </p:sp>
    </p:spTree>
    <p:extLst>
      <p:ext uri="{BB962C8B-B14F-4D97-AF65-F5344CB8AC3E}">
        <p14:creationId xmlns:p14="http://schemas.microsoft.com/office/powerpoint/2010/main" val="26310543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0276-F3F7-5FE8-B3CF-96AE75DDB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33A902-E3DD-1EB2-0C65-5A89E7B7A1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C3EA46-956A-29E4-4651-C7238B08E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596D11-71CC-72BB-A2DD-41765538DB14}"/>
              </a:ext>
            </a:extLst>
          </p:cNvPr>
          <p:cNvSpPr>
            <a:spLocks noGrp="1"/>
          </p:cNvSpPr>
          <p:nvPr>
            <p:ph type="dt" sz="half" idx="10"/>
          </p:nvPr>
        </p:nvSpPr>
        <p:spPr/>
        <p:txBody>
          <a:bodyPr/>
          <a:lstStyle/>
          <a:p>
            <a:fld id="{7E51B2E7-7738-4E45-90D0-059D086E10B6}" type="datetimeFigureOut">
              <a:rPr lang="en-US" smtClean="0"/>
              <a:t>3/27/2023</a:t>
            </a:fld>
            <a:endParaRPr lang="en-US"/>
          </a:p>
        </p:txBody>
      </p:sp>
      <p:sp>
        <p:nvSpPr>
          <p:cNvPr id="6" name="Footer Placeholder 5">
            <a:extLst>
              <a:ext uri="{FF2B5EF4-FFF2-40B4-BE49-F238E27FC236}">
                <a16:creationId xmlns:a16="http://schemas.microsoft.com/office/drawing/2014/main" id="{2E86E192-ED51-79E1-0415-32CD12754F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F5796-9142-ABEC-E9EC-1986F7C1728A}"/>
              </a:ext>
            </a:extLst>
          </p:cNvPr>
          <p:cNvSpPr>
            <a:spLocks noGrp="1"/>
          </p:cNvSpPr>
          <p:nvPr>
            <p:ph type="sldNum" sz="quarter" idx="12"/>
          </p:nvPr>
        </p:nvSpPr>
        <p:spPr/>
        <p:txBody>
          <a:bodyPr/>
          <a:lstStyle/>
          <a:p>
            <a:fld id="{B9D9A38D-7F33-4DF9-BDA8-BC25B98D75D9}" type="slidenum">
              <a:rPr lang="en-US" smtClean="0"/>
              <a:t>‹#›</a:t>
            </a:fld>
            <a:endParaRPr lang="en-US"/>
          </a:p>
        </p:txBody>
      </p:sp>
    </p:spTree>
    <p:extLst>
      <p:ext uri="{BB962C8B-B14F-4D97-AF65-F5344CB8AC3E}">
        <p14:creationId xmlns:p14="http://schemas.microsoft.com/office/powerpoint/2010/main" val="35574361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9F7A-5BB0-BE06-F71F-A53E4BD4B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4DA51A-BF9A-ABA6-C904-31F290139C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D5717-DB10-7C68-83B5-7A10DFB11F61}"/>
              </a:ext>
            </a:extLst>
          </p:cNvPr>
          <p:cNvSpPr>
            <a:spLocks noGrp="1"/>
          </p:cNvSpPr>
          <p:nvPr>
            <p:ph type="dt" sz="half" idx="10"/>
          </p:nvPr>
        </p:nvSpPr>
        <p:spPr/>
        <p:txBody>
          <a:bodyPr/>
          <a:lstStyle/>
          <a:p>
            <a:fld id="{7E51B2E7-7738-4E45-90D0-059D086E10B6}" type="datetimeFigureOut">
              <a:rPr lang="en-US" smtClean="0"/>
              <a:t>3/27/2023</a:t>
            </a:fld>
            <a:endParaRPr lang="en-US"/>
          </a:p>
        </p:txBody>
      </p:sp>
      <p:sp>
        <p:nvSpPr>
          <p:cNvPr id="5" name="Footer Placeholder 4">
            <a:extLst>
              <a:ext uri="{FF2B5EF4-FFF2-40B4-BE49-F238E27FC236}">
                <a16:creationId xmlns:a16="http://schemas.microsoft.com/office/drawing/2014/main" id="{DBE4C46D-E9A2-65E7-EA60-23EAEF9EB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E3E22-DFBF-D315-4C3E-A53BF12C15D4}"/>
              </a:ext>
            </a:extLst>
          </p:cNvPr>
          <p:cNvSpPr>
            <a:spLocks noGrp="1"/>
          </p:cNvSpPr>
          <p:nvPr>
            <p:ph type="sldNum" sz="quarter" idx="12"/>
          </p:nvPr>
        </p:nvSpPr>
        <p:spPr/>
        <p:txBody>
          <a:bodyPr/>
          <a:lstStyle/>
          <a:p>
            <a:fld id="{B9D9A38D-7F33-4DF9-BDA8-BC25B98D75D9}" type="slidenum">
              <a:rPr lang="en-US" smtClean="0"/>
              <a:t>‹#›</a:t>
            </a:fld>
            <a:endParaRPr lang="en-US"/>
          </a:p>
        </p:txBody>
      </p:sp>
    </p:spTree>
    <p:extLst>
      <p:ext uri="{BB962C8B-B14F-4D97-AF65-F5344CB8AC3E}">
        <p14:creationId xmlns:p14="http://schemas.microsoft.com/office/powerpoint/2010/main" val="37369742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F90208-A05A-E5CB-7FFE-E2A67ECE32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96DFC1-AB58-D21B-322F-A7172C18FF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61E57-3344-3C14-E43C-050B404B0F9A}"/>
              </a:ext>
            </a:extLst>
          </p:cNvPr>
          <p:cNvSpPr>
            <a:spLocks noGrp="1"/>
          </p:cNvSpPr>
          <p:nvPr>
            <p:ph type="dt" sz="half" idx="10"/>
          </p:nvPr>
        </p:nvSpPr>
        <p:spPr/>
        <p:txBody>
          <a:bodyPr/>
          <a:lstStyle/>
          <a:p>
            <a:fld id="{7E51B2E7-7738-4E45-90D0-059D086E10B6}" type="datetimeFigureOut">
              <a:rPr lang="en-US" smtClean="0"/>
              <a:t>3/27/2023</a:t>
            </a:fld>
            <a:endParaRPr lang="en-US"/>
          </a:p>
        </p:txBody>
      </p:sp>
      <p:sp>
        <p:nvSpPr>
          <p:cNvPr id="5" name="Footer Placeholder 4">
            <a:extLst>
              <a:ext uri="{FF2B5EF4-FFF2-40B4-BE49-F238E27FC236}">
                <a16:creationId xmlns:a16="http://schemas.microsoft.com/office/drawing/2014/main" id="{828D44B8-6023-5175-ED8E-3C281485C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08901-6E09-B3A4-1B44-81E4C10247D6}"/>
              </a:ext>
            </a:extLst>
          </p:cNvPr>
          <p:cNvSpPr>
            <a:spLocks noGrp="1"/>
          </p:cNvSpPr>
          <p:nvPr>
            <p:ph type="sldNum" sz="quarter" idx="12"/>
          </p:nvPr>
        </p:nvSpPr>
        <p:spPr/>
        <p:txBody>
          <a:bodyPr/>
          <a:lstStyle/>
          <a:p>
            <a:fld id="{B9D9A38D-7F33-4DF9-BDA8-BC25B98D75D9}" type="slidenum">
              <a:rPr lang="en-US" smtClean="0"/>
              <a:t>‹#›</a:t>
            </a:fld>
            <a:endParaRPr lang="en-US"/>
          </a:p>
        </p:txBody>
      </p:sp>
    </p:spTree>
    <p:extLst>
      <p:ext uri="{BB962C8B-B14F-4D97-AF65-F5344CB8AC3E}">
        <p14:creationId xmlns:p14="http://schemas.microsoft.com/office/powerpoint/2010/main" val="529686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2642218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DA06DEF9-15AC-2754-8B08-68F485C2A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0191096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D8162-A982-8879-87D9-B3CC9A1312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B7ABB7-57AD-4F79-2400-DDC8DE79E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6D240-BC99-3A2A-EB43-126926AC5040}"/>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5" name="Footer Placeholder 4">
            <a:extLst>
              <a:ext uri="{FF2B5EF4-FFF2-40B4-BE49-F238E27FC236}">
                <a16:creationId xmlns:a16="http://schemas.microsoft.com/office/drawing/2014/main" id="{A8AFBFC8-E070-7D2C-CFA1-9F3C08035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62C35-6922-BEE1-6C2E-DEACB92DDA04}"/>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6869553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62D1-5623-B3E2-91D1-4BA7C3020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42C2B0-3B12-F394-7E05-98DBC8516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0EC5B-5890-9B94-035C-A37546C8DD82}"/>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5" name="Footer Placeholder 4">
            <a:extLst>
              <a:ext uri="{FF2B5EF4-FFF2-40B4-BE49-F238E27FC236}">
                <a16:creationId xmlns:a16="http://schemas.microsoft.com/office/drawing/2014/main" id="{5E985F91-F7D0-7311-4228-43E2767BE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5C415-279D-375C-2B70-468EF8432DC1}"/>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207700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656A-0AB2-BAF6-0E34-6163723927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07D93B-2245-62C2-CC7F-ABB31248EA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4934B-D39E-EA72-0BA9-E39DC18E98E6}"/>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5" name="Footer Placeholder 4">
            <a:extLst>
              <a:ext uri="{FF2B5EF4-FFF2-40B4-BE49-F238E27FC236}">
                <a16:creationId xmlns:a16="http://schemas.microsoft.com/office/drawing/2014/main" id="{F7C09303-6225-E6BB-9BB1-69BD7239F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AFB60-AC28-70B9-4685-081C52B97954}"/>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8806700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3476-7662-08A9-7AC3-16F1E1640C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35CB52-10A0-4706-4B60-E68EED34A3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287724-1423-97EE-6D59-23CEB26B2D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1A4F1C-6297-1D72-478B-E0CF3EB106D4}"/>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6" name="Footer Placeholder 5">
            <a:extLst>
              <a:ext uri="{FF2B5EF4-FFF2-40B4-BE49-F238E27FC236}">
                <a16:creationId xmlns:a16="http://schemas.microsoft.com/office/drawing/2014/main" id="{4D879FC6-4BF1-8E60-1004-E1359E0E6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F0754-38B0-CBCD-8464-D6E3217B5D4E}"/>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25176444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B5A-0445-6A87-1A96-32A8D569E1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A1316A-AAE0-4F99-4A05-E8F8905C3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0702DE-DB56-BE27-E218-B6A98EEBB5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42A864-CDDE-A528-4C1F-2051F41B29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613F8-8F36-2C38-7FDB-EEE21AE087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111F0-B004-29AC-3C71-7DC462D68B99}"/>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8" name="Footer Placeholder 7">
            <a:extLst>
              <a:ext uri="{FF2B5EF4-FFF2-40B4-BE49-F238E27FC236}">
                <a16:creationId xmlns:a16="http://schemas.microsoft.com/office/drawing/2014/main" id="{50CD2D60-EC5D-8B3E-EE88-D781FE09C2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47213-1C8C-CDD8-F180-FA2BA3752032}"/>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41623227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578D-46A5-46FB-0C2F-DC3CC3C73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8897FB-67DD-BCC8-3895-71F3BF28911A}"/>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4" name="Footer Placeholder 3">
            <a:extLst>
              <a:ext uri="{FF2B5EF4-FFF2-40B4-BE49-F238E27FC236}">
                <a16:creationId xmlns:a16="http://schemas.microsoft.com/office/drawing/2014/main" id="{5C1EA709-F363-B10C-0E05-FD0197E551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582272-DF96-B683-71D5-AE05E1FC2CDE}"/>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38041569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4F445-B838-683A-DDE5-E6112613F542}"/>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3" name="Footer Placeholder 2">
            <a:extLst>
              <a:ext uri="{FF2B5EF4-FFF2-40B4-BE49-F238E27FC236}">
                <a16:creationId xmlns:a16="http://schemas.microsoft.com/office/drawing/2014/main" id="{5EC388BF-DBC2-8C8A-9CC1-98496EF405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EFF7ED-0CAF-1AAC-3E8C-C86D56D4016D}"/>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19686912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3CED7-7F1E-2D59-2386-B13AC0ECD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8428DB-3E37-33C4-0C82-0AB5E1AA7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8B8C1-DEA5-01BD-87CB-A3F847619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9C70C-9FAF-F025-81CF-B9B0DC5495BB}"/>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6" name="Footer Placeholder 5">
            <a:extLst>
              <a:ext uri="{FF2B5EF4-FFF2-40B4-BE49-F238E27FC236}">
                <a16:creationId xmlns:a16="http://schemas.microsoft.com/office/drawing/2014/main" id="{4C730F25-80C7-A9C6-07AF-FB4F28CFED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3C2DAE-986F-3DD9-8FE4-66C0C4A99985}"/>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24632592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6425-8E6A-2223-E4FB-CEF96DF1D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311211-E32E-9BC5-623E-EE8E3A0989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9078A-3F7C-ABBE-6042-E2C367AC1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E06CF-69A6-6018-D3AB-802B5EDCB1F3}"/>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6" name="Footer Placeholder 5">
            <a:extLst>
              <a:ext uri="{FF2B5EF4-FFF2-40B4-BE49-F238E27FC236}">
                <a16:creationId xmlns:a16="http://schemas.microsoft.com/office/drawing/2014/main" id="{CB262754-E314-FC1D-D809-E0B6975B8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8565A5-D2D8-CA56-86BC-400E570F05DE}"/>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33484497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D35E3-EF3A-1B4A-F043-A73AB6316E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9ABB34-5066-0108-DA21-248C20BA83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99D01-065F-34EF-0CD9-4798D1CDAB81}"/>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5" name="Footer Placeholder 4">
            <a:extLst>
              <a:ext uri="{FF2B5EF4-FFF2-40B4-BE49-F238E27FC236}">
                <a16:creationId xmlns:a16="http://schemas.microsoft.com/office/drawing/2014/main" id="{19DF5D1E-2525-ACAD-035C-026F9A589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E048F-CDBD-4A40-A976-A23D59C659A5}"/>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2295773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8" name="Picture 7">
            <a:extLst>
              <a:ext uri="{FF2B5EF4-FFF2-40B4-BE49-F238E27FC236}">
                <a16:creationId xmlns:a16="http://schemas.microsoft.com/office/drawing/2014/main" id="{6E921691-DC0A-4074-83D3-A6A8D5F4DD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9533703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D0145-FC81-FC50-D6A4-2E2D988E95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D22484-3046-610E-E7BA-C0630B010F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17DD3-E1E3-6076-89A4-735D6674897B}"/>
              </a:ext>
            </a:extLst>
          </p:cNvPr>
          <p:cNvSpPr>
            <a:spLocks noGrp="1"/>
          </p:cNvSpPr>
          <p:nvPr>
            <p:ph type="dt" sz="half" idx="10"/>
          </p:nvPr>
        </p:nvSpPr>
        <p:spPr/>
        <p:txBody>
          <a:bodyPr/>
          <a:lstStyle/>
          <a:p>
            <a:fld id="{930C5638-684B-4249-A820-32129DDA3E8E}" type="datetimeFigureOut">
              <a:rPr lang="en-US" smtClean="0"/>
              <a:t>3/27/2023</a:t>
            </a:fld>
            <a:endParaRPr lang="en-US"/>
          </a:p>
        </p:txBody>
      </p:sp>
      <p:sp>
        <p:nvSpPr>
          <p:cNvPr id="5" name="Footer Placeholder 4">
            <a:extLst>
              <a:ext uri="{FF2B5EF4-FFF2-40B4-BE49-F238E27FC236}">
                <a16:creationId xmlns:a16="http://schemas.microsoft.com/office/drawing/2014/main" id="{D5B26234-23A7-69B3-98DF-1E0054688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72EB4-51E7-AD78-3176-8F9A8D2D7F9B}"/>
              </a:ext>
            </a:extLst>
          </p:cNvPr>
          <p:cNvSpPr>
            <a:spLocks noGrp="1"/>
          </p:cNvSpPr>
          <p:nvPr>
            <p:ph type="sldNum" sz="quarter" idx="12"/>
          </p:nvPr>
        </p:nvSpPr>
        <p:spPr/>
        <p:txBody>
          <a:bodyPr/>
          <a:lstStyle/>
          <a:p>
            <a:fld id="{52BFB660-5F82-47A1-AA56-E52845B5ED92}" type="slidenum">
              <a:rPr lang="en-US" smtClean="0"/>
              <a:t>‹#›</a:t>
            </a:fld>
            <a:endParaRPr lang="en-US"/>
          </a:p>
        </p:txBody>
      </p:sp>
    </p:spTree>
    <p:extLst>
      <p:ext uri="{BB962C8B-B14F-4D97-AF65-F5344CB8AC3E}">
        <p14:creationId xmlns:p14="http://schemas.microsoft.com/office/powerpoint/2010/main" val="485324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97D76386-160C-679C-19D3-F5C464EDB7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5827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FEEFC862-62B9-6577-AC99-24F6034C14A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228526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71F6740E-1467-4AB2-3F6A-8785AD9C0E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80474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27E322E5-2DA2-4AB2-3752-83B98FA9DF61}"/>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E7E92912-68FA-2A15-954C-242CFB346F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1560765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0A78"/>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C4F4B7FB-97EB-9B3E-7B2F-CBC398F31D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3258021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9513CD48-E922-7B0B-65AF-1ECD6D1145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111724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5" name="Picture 4">
            <a:extLst>
              <a:ext uri="{FF2B5EF4-FFF2-40B4-BE49-F238E27FC236}">
                <a16:creationId xmlns:a16="http://schemas.microsoft.com/office/drawing/2014/main" id="{3CE64874-FB1C-3412-9A5B-C8DFCDCC9E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884387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pic>
        <p:nvPicPr>
          <p:cNvPr id="7" name="Picture 6">
            <a:extLst>
              <a:ext uri="{FF2B5EF4-FFF2-40B4-BE49-F238E27FC236}">
                <a16:creationId xmlns:a16="http://schemas.microsoft.com/office/drawing/2014/main" id="{8A116884-EAB5-8177-5021-DC33F7E7D3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4140063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lide Number Placeholder 5">
            <a:extLst>
              <a:ext uri="{FF2B5EF4-FFF2-40B4-BE49-F238E27FC236}">
                <a16:creationId xmlns:a16="http://schemas.microsoft.com/office/drawing/2014/main" id="{B450017A-1BE2-2C53-A077-720B8EF4CFAB}"/>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AACDC5F5-FD3E-D434-5284-E94C689A2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72407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9B7FA148-8284-4BC1-0189-6FA9C86B0B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10861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Slide Number Placeholder 5">
            <a:extLst>
              <a:ext uri="{FF2B5EF4-FFF2-40B4-BE49-F238E27FC236}">
                <a16:creationId xmlns:a16="http://schemas.microsoft.com/office/drawing/2014/main" id="{1FE4ABB1-AC5E-B436-0FC8-CF9FE7100FE0}"/>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12" name="Picture 11">
            <a:extLst>
              <a:ext uri="{FF2B5EF4-FFF2-40B4-BE49-F238E27FC236}">
                <a16:creationId xmlns:a16="http://schemas.microsoft.com/office/drawing/2014/main" id="{EF990604-648F-6BD7-8F67-A649603703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3808225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BFCA5AF-F1FF-C1D0-B3E0-71B036AFC1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264267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97F78827-31F5-7C51-6C0F-35CA5E228FD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595822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CA13B676-2018-84E3-2A7A-B5C984BEDE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740654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CE6A6775-F1ED-4B70-1AE3-6A358B39BE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186440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356F7830-C8BB-DE71-86FA-3B4E5A0328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001883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1B6B4CFC-B72D-5E91-EC28-451129A5913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183994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pic>
        <p:nvPicPr>
          <p:cNvPr id="6" name="Picture 5">
            <a:extLst>
              <a:ext uri="{FF2B5EF4-FFF2-40B4-BE49-F238E27FC236}">
                <a16:creationId xmlns:a16="http://schemas.microsoft.com/office/drawing/2014/main" id="{FDA3DAED-72A0-551C-52E3-A2E767F5FA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1968885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D506F5B2-08C9-11D9-B073-83E916CA57E2}"/>
              </a:ext>
            </a:extLst>
          </p:cNvPr>
          <p:cNvSpPr txBox="1">
            <a:spLocks/>
          </p:cNvSpPr>
          <p:nvPr userDrawn="1"/>
        </p:nvSpPr>
        <p:spPr>
          <a:xfrm>
            <a:off x="9183912" y="6373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0" name="Picture 9">
            <a:extLst>
              <a:ext uri="{FF2B5EF4-FFF2-40B4-BE49-F238E27FC236}">
                <a16:creationId xmlns:a16="http://schemas.microsoft.com/office/drawing/2014/main" id="{4EF7BFE2-38B6-FF42-647F-D05EF3F004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765729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BB83A"/>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a:extLst>
              <a:ext uri="{FF2B5EF4-FFF2-40B4-BE49-F238E27FC236}">
                <a16:creationId xmlns:a16="http://schemas.microsoft.com/office/drawing/2014/main" id="{B1CBA11F-44F8-B15B-645E-6E568456FA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03187" y="671528"/>
            <a:ext cx="4878753" cy="1933649"/>
          </a:xfrm>
          <a:prstGeom prst="rect">
            <a:avLst/>
          </a:prstGeom>
        </p:spPr>
      </p:pic>
    </p:spTree>
    <p:extLst>
      <p:ext uri="{BB962C8B-B14F-4D97-AF65-F5344CB8AC3E}">
        <p14:creationId xmlns:p14="http://schemas.microsoft.com/office/powerpoint/2010/main" val="1114873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224E3C57-DE27-996D-37B9-1B5EFB8BF1E1}"/>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9" name="Picture 8">
            <a:extLst>
              <a:ext uri="{FF2B5EF4-FFF2-40B4-BE49-F238E27FC236}">
                <a16:creationId xmlns:a16="http://schemas.microsoft.com/office/drawing/2014/main" id="{BB925BB7-9773-7420-6CF6-29D925AF6C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711132" y="3669246"/>
            <a:ext cx="2268052" cy="2972185"/>
          </a:xfrm>
          <a:prstGeom prst="rect">
            <a:avLst/>
          </a:prstGeom>
        </p:spPr>
      </p:pic>
    </p:spTree>
    <p:extLst>
      <p:ext uri="{BB962C8B-B14F-4D97-AF65-F5344CB8AC3E}">
        <p14:creationId xmlns:p14="http://schemas.microsoft.com/office/powerpoint/2010/main" val="3199783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a:t>Click to edit Master title style</a:t>
            </a:r>
          </a:p>
        </p:txBody>
      </p:sp>
      <p:pic>
        <p:nvPicPr>
          <p:cNvPr id="8" name="Picture 7">
            <a:extLst>
              <a:ext uri="{FF2B5EF4-FFF2-40B4-BE49-F238E27FC236}">
                <a16:creationId xmlns:a16="http://schemas.microsoft.com/office/drawing/2014/main" id="{2857C58F-F9A8-AE16-777D-A45CFCC2B98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36125" y="3669246"/>
            <a:ext cx="2268052" cy="2972185"/>
          </a:xfrm>
          <a:prstGeom prst="rect">
            <a:avLst/>
          </a:prstGeom>
        </p:spPr>
      </p:pic>
    </p:spTree>
    <p:extLst>
      <p:ext uri="{BB962C8B-B14F-4D97-AF65-F5344CB8AC3E}">
        <p14:creationId xmlns:p14="http://schemas.microsoft.com/office/powerpoint/2010/main" val="3900325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94B813DD-8E3B-1B49-2460-59E6F05B28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886501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DF8A3FB0-8807-6745-2025-8FA31F53522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96205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77F60D9F-16B2-3A65-77EA-92B4114D1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467803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250E1FF2-859E-3CA9-5AAC-513A8B40AE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028882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pic>
        <p:nvPicPr>
          <p:cNvPr id="9" name="Picture 8">
            <a:extLst>
              <a:ext uri="{FF2B5EF4-FFF2-40B4-BE49-F238E27FC236}">
                <a16:creationId xmlns:a16="http://schemas.microsoft.com/office/drawing/2014/main" id="{77349623-82E3-966A-E6BB-7F0F91A608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3890422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sp>
        <p:nvSpPr>
          <p:cNvPr id="10" name="Slide Number Placeholder 5">
            <a:extLst>
              <a:ext uri="{FF2B5EF4-FFF2-40B4-BE49-F238E27FC236}">
                <a16:creationId xmlns:a16="http://schemas.microsoft.com/office/drawing/2014/main" id="{1F46970C-75DF-BA71-BF98-FC9459D9D97D}"/>
              </a:ext>
            </a:extLst>
          </p:cNvPr>
          <p:cNvSpPr txBox="1">
            <a:spLocks/>
          </p:cNvSpPr>
          <p:nvPr userDrawn="1"/>
        </p:nvSpPr>
        <p:spPr>
          <a:xfrm>
            <a:off x="11445498" y="6365726"/>
            <a:ext cx="481614" cy="365125"/>
          </a:xfrm>
          <a:prstGeom prst="rect">
            <a:avLst/>
          </a:prstGeom>
          <a:solidFill>
            <a:srgbClr val="FBB83A"/>
          </a:solidFill>
        </p:spPr>
        <p:txBody>
          <a:bodyPr vert="horz" lIns="91440" tIns="45720" rIns="91440" bIns="45720" rtlCol="0" anchor="ctr"/>
          <a:lstStyle>
            <a:defPPr>
              <a:defRPr lang="en-US"/>
            </a:defPPr>
            <a:lvl1pPr marL="0" algn="r" defTabSz="914400" rtl="0" eaLnBrk="1" latinLnBrk="0" hangingPunct="1">
              <a:defRPr sz="1000" kern="1200">
                <a:solidFill>
                  <a:srgbClr val="020A78"/>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2" name="Picture 11">
            <a:extLst>
              <a:ext uri="{FF2B5EF4-FFF2-40B4-BE49-F238E27FC236}">
                <a16:creationId xmlns:a16="http://schemas.microsoft.com/office/drawing/2014/main" id="{F7371AB6-5B5B-2067-3ACC-216A19FEC2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57" y="68406"/>
            <a:ext cx="2378854" cy="942837"/>
          </a:xfrm>
          <a:prstGeom prst="rect">
            <a:avLst/>
          </a:prstGeom>
        </p:spPr>
      </p:pic>
    </p:spTree>
    <p:extLst>
      <p:ext uri="{BB962C8B-B14F-4D97-AF65-F5344CB8AC3E}">
        <p14:creationId xmlns:p14="http://schemas.microsoft.com/office/powerpoint/2010/main" val="428174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212816" y="6365726"/>
            <a:ext cx="481614" cy="365125"/>
          </a:xfrm>
          <a:solidFill>
            <a:srgbClr val="0C70C8"/>
          </a:solidFill>
        </p:spPr>
        <p:txBody>
          <a:bodyPr/>
          <a:lstStyle>
            <a:lvl1pPr algn="l">
              <a:defRPr sz="1000" b="0" i="0">
                <a:solidFill>
                  <a:schemeClr val="bg1"/>
                </a:solidFill>
                <a:latin typeface="Montserrat Medium" pitchFamily="2" charset="77"/>
              </a:defRPr>
            </a:lvl1pPr>
          </a:lstStyle>
          <a:p>
            <a:fld id="{1AF6F2DA-B01E-0F4A-9C3D-CC5E8B20FA62}" type="slidenum">
              <a:rPr lang="en-US" smtClean="0"/>
              <a:pPr/>
              <a:t>‹#›</a:t>
            </a:fld>
            <a:endParaRPr lang="en-US"/>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a:t>Click to edit Master title style</a:t>
            </a:r>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9C6FCD98-7BE2-B1EE-D157-B5DE2435B6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198850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4EE37A-2555-1249-B3CB-AE4644E11FF1}"/>
              </a:ext>
            </a:extLst>
          </p:cNvPr>
          <p:cNvGrpSpPr/>
          <p:nvPr userDrawn="1"/>
        </p:nvGrpSpPr>
        <p:grpSpPr>
          <a:xfrm>
            <a:off x="8566409" y="0"/>
            <a:ext cx="3625591" cy="6912977"/>
            <a:chOff x="-75" y="0"/>
            <a:chExt cx="2709775" cy="5166775"/>
          </a:xfrm>
        </p:grpSpPr>
        <p:pic>
          <p:nvPicPr>
            <p:cNvPr id="17" name="Google Shape;69;p10">
              <a:extLst>
                <a:ext uri="{FF2B5EF4-FFF2-40B4-BE49-F238E27FC236}">
                  <a16:creationId xmlns:a16="http://schemas.microsoft.com/office/drawing/2014/main" id="{207745ED-C318-6048-9F76-EAB3EAC941E9}"/>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25" y="0"/>
              <a:ext cx="1698499" cy="1202801"/>
            </a:xfrm>
            <a:prstGeom prst="rect">
              <a:avLst/>
            </a:prstGeom>
            <a:noFill/>
            <a:ln>
              <a:noFill/>
            </a:ln>
          </p:spPr>
        </p:pic>
        <p:pic>
          <p:nvPicPr>
            <p:cNvPr id="18" name="Google Shape;70;p10">
              <a:extLst>
                <a:ext uri="{FF2B5EF4-FFF2-40B4-BE49-F238E27FC236}">
                  <a16:creationId xmlns:a16="http://schemas.microsoft.com/office/drawing/2014/main" id="{739C0479-1135-BF4A-82F9-950F136273C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22" y="1202800"/>
              <a:ext cx="2709673" cy="2767124"/>
            </a:xfrm>
            <a:prstGeom prst="rect">
              <a:avLst/>
            </a:prstGeom>
            <a:noFill/>
            <a:ln>
              <a:noFill/>
            </a:ln>
          </p:spPr>
        </p:pic>
        <p:pic>
          <p:nvPicPr>
            <p:cNvPr id="19" name="Google Shape;71;p10">
              <a:extLst>
                <a:ext uri="{FF2B5EF4-FFF2-40B4-BE49-F238E27FC236}">
                  <a16:creationId xmlns:a16="http://schemas.microsoft.com/office/drawing/2014/main" id="{4944A3BC-9411-9642-9970-338FEA1ED4EA}"/>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849000" y="3969925"/>
              <a:ext cx="1860700" cy="1173575"/>
            </a:xfrm>
            <a:prstGeom prst="rect">
              <a:avLst/>
            </a:prstGeom>
            <a:noFill/>
            <a:ln>
              <a:noFill/>
            </a:ln>
          </p:spPr>
        </p:pic>
        <p:pic>
          <p:nvPicPr>
            <p:cNvPr id="20" name="Google Shape;72;p10">
              <a:extLst>
                <a:ext uri="{FF2B5EF4-FFF2-40B4-BE49-F238E27FC236}">
                  <a16:creationId xmlns:a16="http://schemas.microsoft.com/office/drawing/2014/main" id="{F52A8DBA-1858-B844-8447-E50FEE16F4E8}"/>
                </a:ext>
              </a:extLst>
            </p:cNvPr>
            <p:cNvPicPr preferRelativeResize="0"/>
            <p:nvPr userDrawn="1"/>
          </p:nvPicPr>
          <p:blipFill rotWithShape="1">
            <a:blip r:embed="rId5" cstate="email">
              <a:alphaModFix/>
              <a:extLst>
                <a:ext uri="{28A0092B-C50C-407E-A947-70E740481C1C}">
                  <a14:useLocalDpi xmlns:a14="http://schemas.microsoft.com/office/drawing/2010/main"/>
                </a:ext>
              </a:extLst>
            </a:blip>
            <a:srcRect/>
            <a:stretch/>
          </p:blipFill>
          <p:spPr>
            <a:xfrm>
              <a:off x="0" y="3969925"/>
              <a:ext cx="848998" cy="1173576"/>
            </a:xfrm>
            <a:prstGeom prst="rect">
              <a:avLst/>
            </a:prstGeom>
            <a:noFill/>
            <a:ln>
              <a:noFill/>
            </a:ln>
          </p:spPr>
        </p:pic>
        <p:pic>
          <p:nvPicPr>
            <p:cNvPr id="21" name="Google Shape;73;p10">
              <a:extLst>
                <a:ext uri="{FF2B5EF4-FFF2-40B4-BE49-F238E27FC236}">
                  <a16:creationId xmlns:a16="http://schemas.microsoft.com/office/drawing/2014/main" id="{63C28906-A7CB-6642-ACB4-376415546C5E}"/>
                </a:ext>
              </a:extLst>
            </p:cNvPr>
            <p:cNvPicPr preferRelativeResize="0"/>
            <p:nvPr userDrawn="1"/>
          </p:nvPicPr>
          <p:blipFill rotWithShape="1">
            <a:blip r:embed="rId6" cstate="email">
              <a:alphaModFix/>
              <a:extLst>
                <a:ext uri="{28A0092B-C50C-407E-A947-70E740481C1C}">
                  <a14:useLocalDpi xmlns:a14="http://schemas.microsoft.com/office/drawing/2010/main"/>
                </a:ext>
              </a:extLst>
            </a:blip>
            <a:srcRect/>
            <a:stretch/>
          </p:blipFill>
          <p:spPr>
            <a:xfrm>
              <a:off x="1698525" y="0"/>
              <a:ext cx="1011174" cy="1202801"/>
            </a:xfrm>
            <a:prstGeom prst="rect">
              <a:avLst/>
            </a:prstGeom>
            <a:noFill/>
            <a:ln>
              <a:noFill/>
            </a:ln>
          </p:spPr>
        </p:pic>
        <p:sp>
          <p:nvSpPr>
            <p:cNvPr id="22" name="Google Shape;74;p10">
              <a:extLst>
                <a:ext uri="{FF2B5EF4-FFF2-40B4-BE49-F238E27FC236}">
                  <a16:creationId xmlns:a16="http://schemas.microsoft.com/office/drawing/2014/main" id="{933D4D99-6F4C-F341-96B8-CDB112CCE4BB}"/>
                </a:ext>
              </a:extLst>
            </p:cNvPr>
            <p:cNvSpPr/>
            <p:nvPr userDrawn="1"/>
          </p:nvSpPr>
          <p:spPr>
            <a:xfrm>
              <a:off x="-25" y="1202800"/>
              <a:ext cx="2709600" cy="2761200"/>
            </a:xfrm>
            <a:prstGeom prst="rect">
              <a:avLst/>
            </a:prstGeom>
            <a:solidFill>
              <a:srgbClr val="020A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5;p10">
              <a:extLst>
                <a:ext uri="{FF2B5EF4-FFF2-40B4-BE49-F238E27FC236}">
                  <a16:creationId xmlns:a16="http://schemas.microsoft.com/office/drawing/2014/main" id="{D0EEA327-0216-514F-BF1D-9AE2A6A982B7}"/>
                </a:ext>
              </a:extLst>
            </p:cNvPr>
            <p:cNvSpPr/>
            <p:nvPr userDrawn="1"/>
          </p:nvSpPr>
          <p:spPr>
            <a:xfrm>
              <a:off x="849050" y="3964075"/>
              <a:ext cx="1860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p10">
              <a:extLst>
                <a:ext uri="{FF2B5EF4-FFF2-40B4-BE49-F238E27FC236}">
                  <a16:creationId xmlns:a16="http://schemas.microsoft.com/office/drawing/2014/main" id="{AAE66833-0D2C-D247-AE10-AFF3C18B16AD}"/>
                </a:ext>
              </a:extLst>
            </p:cNvPr>
            <p:cNvSpPr/>
            <p:nvPr userDrawn="1"/>
          </p:nvSpPr>
          <p:spPr>
            <a:xfrm>
              <a:off x="1698400" y="50"/>
              <a:ext cx="10113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p10">
              <a:extLst>
                <a:ext uri="{FF2B5EF4-FFF2-40B4-BE49-F238E27FC236}">
                  <a16:creationId xmlns:a16="http://schemas.microsoft.com/office/drawing/2014/main" id="{4F413BE6-9229-A147-8C20-95C18363829C}"/>
                </a:ext>
              </a:extLst>
            </p:cNvPr>
            <p:cNvSpPr/>
            <p:nvPr userDrawn="1"/>
          </p:nvSpPr>
          <p:spPr>
            <a:xfrm>
              <a:off x="-25" y="3955350"/>
              <a:ext cx="8490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p10">
              <a:extLst>
                <a:ext uri="{FF2B5EF4-FFF2-40B4-BE49-F238E27FC236}">
                  <a16:creationId xmlns:a16="http://schemas.microsoft.com/office/drawing/2014/main" id="{D880952E-B612-1146-B54E-85258236D501}"/>
                </a:ext>
              </a:extLst>
            </p:cNvPr>
            <p:cNvSpPr/>
            <p:nvPr userDrawn="1"/>
          </p:nvSpPr>
          <p:spPr>
            <a:xfrm>
              <a:off x="-75" y="50"/>
              <a:ext cx="1698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userDrawn="1">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566663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5688058" cy="365125"/>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5343346"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5343346"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a:p>
        </p:txBody>
      </p:sp>
      <p:pic>
        <p:nvPicPr>
          <p:cNvPr id="10" name="Google Shape;83;p11">
            <a:extLst>
              <a:ext uri="{FF2B5EF4-FFF2-40B4-BE49-F238E27FC236}">
                <a16:creationId xmlns:a16="http://schemas.microsoft.com/office/drawing/2014/main" id="{10A5E4FD-6470-3C4E-A01A-AD99871A5E9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239082" y="-21124"/>
            <a:ext cx="5952864" cy="6879124"/>
          </a:xfrm>
          <a:prstGeom prst="rect">
            <a:avLst/>
          </a:prstGeom>
          <a:noFill/>
          <a:ln>
            <a:noFill/>
          </a:ln>
        </p:spPr>
      </p:pic>
      <p:sp>
        <p:nvSpPr>
          <p:cNvPr id="12" name="Google Shape;87;p11">
            <a:extLst>
              <a:ext uri="{FF2B5EF4-FFF2-40B4-BE49-F238E27FC236}">
                <a16:creationId xmlns:a16="http://schemas.microsoft.com/office/drawing/2014/main" id="{358E8E1F-D63D-F84D-B789-4E8E0F101AFE}"/>
              </a:ext>
            </a:extLst>
          </p:cNvPr>
          <p:cNvSpPr/>
          <p:nvPr userDrawn="1"/>
        </p:nvSpPr>
        <p:spPr>
          <a:xfrm>
            <a:off x="6239055" y="-21125"/>
            <a:ext cx="5952945" cy="6879125"/>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883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8E7213-8D4D-BD41-B268-1DE14D4EF946}"/>
              </a:ext>
            </a:extLst>
          </p:cNvPr>
          <p:cNvGrpSpPr/>
          <p:nvPr userDrawn="1"/>
        </p:nvGrpSpPr>
        <p:grpSpPr>
          <a:xfrm>
            <a:off x="7711983" y="0"/>
            <a:ext cx="4480017" cy="6858000"/>
            <a:chOff x="9123600" y="0"/>
            <a:chExt cx="3068400" cy="4697100"/>
          </a:xfrm>
        </p:grpSpPr>
        <p:pic>
          <p:nvPicPr>
            <p:cNvPr id="13" name="Google Shape;99;p13">
              <a:extLst>
                <a:ext uri="{FF2B5EF4-FFF2-40B4-BE49-F238E27FC236}">
                  <a16:creationId xmlns:a16="http://schemas.microsoft.com/office/drawing/2014/main" id="{A6A3C6A9-FE58-834C-8363-78768A92793B}"/>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13950"/>
              <a:ext cx="3068298" cy="4669200"/>
            </a:xfrm>
            <a:prstGeom prst="rect">
              <a:avLst/>
            </a:prstGeom>
            <a:noFill/>
            <a:ln>
              <a:noFill/>
            </a:ln>
          </p:spPr>
        </p:pic>
        <p:sp>
          <p:nvSpPr>
            <p:cNvPr id="15" name="Google Shape;100;p13">
              <a:extLst>
                <a:ext uri="{FF2B5EF4-FFF2-40B4-BE49-F238E27FC236}">
                  <a16:creationId xmlns:a16="http://schemas.microsoft.com/office/drawing/2014/main" id="{58967A05-0D48-AA47-BC5B-6E1A61E604EA}"/>
                </a:ext>
              </a:extLst>
            </p:cNvPr>
            <p:cNvSpPr/>
            <p:nvPr userDrawn="1"/>
          </p:nvSpPr>
          <p:spPr>
            <a:xfrm>
              <a:off x="9123600" y="0"/>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355030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79EA75-11C1-2940-B491-FA57BF05E59B}"/>
              </a:ext>
            </a:extLst>
          </p:cNvPr>
          <p:cNvGrpSpPr/>
          <p:nvPr userDrawn="1"/>
        </p:nvGrpSpPr>
        <p:grpSpPr>
          <a:xfrm>
            <a:off x="7684168" y="-8073"/>
            <a:ext cx="4507833" cy="6900582"/>
            <a:chOff x="9123600" y="-8073"/>
            <a:chExt cx="3068401" cy="4697102"/>
          </a:xfrm>
        </p:grpSpPr>
        <p:pic>
          <p:nvPicPr>
            <p:cNvPr id="16" name="Google Shape;108;p14">
              <a:extLst>
                <a:ext uri="{FF2B5EF4-FFF2-40B4-BE49-F238E27FC236}">
                  <a16:creationId xmlns:a16="http://schemas.microsoft.com/office/drawing/2014/main" id="{7AFCC63F-C581-7748-82EA-A8FB814C5966}"/>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8073"/>
              <a:ext cx="3068401" cy="4697102"/>
            </a:xfrm>
            <a:prstGeom prst="rect">
              <a:avLst/>
            </a:prstGeom>
            <a:noFill/>
            <a:ln>
              <a:noFill/>
            </a:ln>
          </p:spPr>
        </p:pic>
        <p:sp>
          <p:nvSpPr>
            <p:cNvPr id="17" name="Google Shape;112;p14">
              <a:extLst>
                <a:ext uri="{FF2B5EF4-FFF2-40B4-BE49-F238E27FC236}">
                  <a16:creationId xmlns:a16="http://schemas.microsoft.com/office/drawing/2014/main" id="{28A915FD-5977-714D-AC30-8E86EDB67417}"/>
                </a:ext>
              </a:extLst>
            </p:cNvPr>
            <p:cNvSpPr/>
            <p:nvPr userDrawn="1"/>
          </p:nvSpPr>
          <p:spPr>
            <a:xfrm>
              <a:off x="9123600" y="-8073"/>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624349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373669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768617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3103030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384407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6801169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53442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a:p>
        </p:txBody>
      </p:sp>
      <p:pic>
        <p:nvPicPr>
          <p:cNvPr id="9" name="Picture 8">
            <a:extLst>
              <a:ext uri="{FF2B5EF4-FFF2-40B4-BE49-F238E27FC236}">
                <a16:creationId xmlns:a16="http://schemas.microsoft.com/office/drawing/2014/main" id="{2DCF438C-290B-7F9E-E0DB-6F9B858BD0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678376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83EEB3-1E60-4440-9618-0725A7A9D3DA}"/>
              </a:ext>
            </a:extLst>
          </p:cNvPr>
          <p:cNvGrpSpPr/>
          <p:nvPr userDrawn="1"/>
        </p:nvGrpSpPr>
        <p:grpSpPr>
          <a:xfrm>
            <a:off x="7583181" y="0"/>
            <a:ext cx="4608819" cy="6858000"/>
            <a:chOff x="6002100" y="0"/>
            <a:chExt cx="3141900" cy="4675200"/>
          </a:xfrm>
        </p:grpSpPr>
        <p:pic>
          <p:nvPicPr>
            <p:cNvPr id="9" name="Google Shape;153;p19">
              <a:extLst>
                <a:ext uri="{FF2B5EF4-FFF2-40B4-BE49-F238E27FC236}">
                  <a16:creationId xmlns:a16="http://schemas.microsoft.com/office/drawing/2014/main" id="{CC95C1FE-070B-EA43-9EEB-D5E21B48AE0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002100" y="0"/>
              <a:ext cx="3141898" cy="4675200"/>
            </a:xfrm>
            <a:prstGeom prst="rect">
              <a:avLst/>
            </a:prstGeom>
            <a:noFill/>
            <a:ln>
              <a:noFill/>
            </a:ln>
          </p:spPr>
        </p:pic>
        <p:sp>
          <p:nvSpPr>
            <p:cNvPr id="15" name="Google Shape;157;p19">
              <a:extLst>
                <a:ext uri="{FF2B5EF4-FFF2-40B4-BE49-F238E27FC236}">
                  <a16:creationId xmlns:a16="http://schemas.microsoft.com/office/drawing/2014/main" id="{3D22B0D3-3E22-B845-A7E1-686C2AE932CF}"/>
                </a:ext>
              </a:extLst>
            </p:cNvPr>
            <p:cNvSpPr/>
            <p:nvPr userDrawn="1"/>
          </p:nvSpPr>
          <p:spPr>
            <a:xfrm>
              <a:off x="6002100" y="0"/>
              <a:ext cx="3141900" cy="46752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878119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opic Area General" preserve="1">
  <p:cSld name="Topic Area General">
    <p:spTree>
      <p:nvGrpSpPr>
        <p:cNvPr id="1" name="Shape 21"/>
        <p:cNvGrpSpPr/>
        <p:nvPr/>
      </p:nvGrpSpPr>
      <p:grpSpPr>
        <a:xfrm>
          <a:off x="0" y="0"/>
          <a:ext cx="0" cy="0"/>
          <a:chOff x="0" y="0"/>
          <a:chExt cx="0" cy="0"/>
        </a:xfrm>
      </p:grpSpPr>
      <p:sp>
        <p:nvSpPr>
          <p:cNvPr id="22" name="Google Shape;22;p5"/>
          <p:cNvSpPr/>
          <p:nvPr/>
        </p:nvSpPr>
        <p:spPr>
          <a:xfrm>
            <a:off x="0" y="0"/>
            <a:ext cx="12192000" cy="1604000"/>
          </a:xfrm>
          <a:prstGeom prst="rect">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415600" y="420200"/>
            <a:ext cx="36372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Montserrat Medium"/>
              <a:buNone/>
              <a:defRPr>
                <a:solidFill>
                  <a:schemeClr val="lt1"/>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415600" y="17730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6" name="Google Shape;26;p5"/>
          <p:cNvSpPr txBox="1">
            <a:spLocks noGrp="1"/>
          </p:cNvSpPr>
          <p:nvPr>
            <p:ph type="title" idx="2"/>
          </p:nvPr>
        </p:nvSpPr>
        <p:spPr>
          <a:xfrm>
            <a:off x="3848600" y="420200"/>
            <a:ext cx="81796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2800"/>
              <a:buFont typeface="Montserrat Medium"/>
              <a:buNone/>
              <a:defRPr>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30443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verview" preserve="1">
  <p:cSld name="Overview">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4422731" y="2544151"/>
            <a:ext cx="7499200" cy="268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endParaRPr/>
          </a:p>
        </p:txBody>
      </p:sp>
      <p:sp>
        <p:nvSpPr>
          <p:cNvPr id="29" name="Google Shape;29;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0" name="Google Shape;30;p6"/>
          <p:cNvSpPr txBox="1">
            <a:spLocks noGrp="1"/>
          </p:cNvSpPr>
          <p:nvPr>
            <p:ph type="title"/>
          </p:nvPr>
        </p:nvSpPr>
        <p:spPr>
          <a:xfrm>
            <a:off x="4338331" y="1071917"/>
            <a:ext cx="76680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3600"/>
              <a:buFont typeface="Montserrat Medium"/>
              <a:buNone/>
              <a:defRPr sz="4800">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6"/>
          <p:cNvSpPr>
            <a:spLocks noGrp="1"/>
          </p:cNvSpPr>
          <p:nvPr>
            <p:ph type="pic" idx="2"/>
          </p:nvPr>
        </p:nvSpPr>
        <p:spPr>
          <a:xfrm>
            <a:off x="-16900" y="0"/>
            <a:ext cx="4069600" cy="6874800"/>
          </a:xfrm>
          <a:prstGeom prst="rect">
            <a:avLst/>
          </a:prstGeom>
          <a:noFill/>
          <a:ln>
            <a:noFill/>
          </a:ln>
        </p:spPr>
      </p:sp>
    </p:spTree>
    <p:extLst>
      <p:ext uri="{BB962C8B-B14F-4D97-AF65-F5344CB8AC3E}">
        <p14:creationId xmlns:p14="http://schemas.microsoft.com/office/powerpoint/2010/main" val="3102272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meline v2" type="blank" preserve="1">
  <p:cSld name="Timeline v2">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4" name="Google Shape;34;p7"/>
          <p:cNvSpPr/>
          <p:nvPr/>
        </p:nvSpPr>
        <p:spPr>
          <a:xfrm>
            <a:off x="7340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7"/>
          <p:cNvSpPr/>
          <p:nvPr/>
        </p:nvSpPr>
        <p:spPr>
          <a:xfrm>
            <a:off x="28788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7"/>
          <p:cNvSpPr/>
          <p:nvPr/>
        </p:nvSpPr>
        <p:spPr>
          <a:xfrm>
            <a:off x="5023600" y="2973000"/>
            <a:ext cx="2144800" cy="912000"/>
          </a:xfrm>
          <a:prstGeom prst="parallelogram">
            <a:avLst>
              <a:gd name="adj" fmla="val 2500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71684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93132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 name="Google Shape;39;p7"/>
          <p:cNvCxnSpPr/>
          <p:nvPr/>
        </p:nvCxnSpPr>
        <p:spPr>
          <a:xfrm rot="10800000" flipH="1">
            <a:off x="1806833"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0" name="Google Shape;40;p7"/>
          <p:cNvCxnSpPr/>
          <p:nvPr/>
        </p:nvCxnSpPr>
        <p:spPr>
          <a:xfrm rot="10800000" flipH="1">
            <a:off x="6087600"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1" name="Google Shape;41;p7"/>
          <p:cNvCxnSpPr/>
          <p:nvPr/>
        </p:nvCxnSpPr>
        <p:spPr>
          <a:xfrm rot="10800000" flipH="1">
            <a:off x="10368367" y="2348200"/>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2" name="Google Shape;42;p7"/>
          <p:cNvCxnSpPr/>
          <p:nvPr/>
        </p:nvCxnSpPr>
        <p:spPr>
          <a:xfrm flipH="1">
            <a:off x="3816400" y="3885000"/>
            <a:ext cx="6000" cy="674400"/>
          </a:xfrm>
          <a:prstGeom prst="straightConnector1">
            <a:avLst/>
          </a:prstGeom>
          <a:noFill/>
          <a:ln w="28575" cap="flat" cmpd="sng">
            <a:solidFill>
              <a:srgbClr val="FBB83A"/>
            </a:solidFill>
            <a:prstDash val="dash"/>
            <a:round/>
            <a:headEnd type="none" w="med" len="med"/>
            <a:tailEnd type="oval" w="med" len="med"/>
          </a:ln>
        </p:spPr>
      </p:cxnSp>
      <p:cxnSp>
        <p:nvCxnSpPr>
          <p:cNvPr id="43" name="Google Shape;43;p7"/>
          <p:cNvCxnSpPr/>
          <p:nvPr/>
        </p:nvCxnSpPr>
        <p:spPr>
          <a:xfrm flipH="1">
            <a:off x="8237800" y="3885000"/>
            <a:ext cx="6000" cy="674400"/>
          </a:xfrm>
          <a:prstGeom prst="straightConnector1">
            <a:avLst/>
          </a:prstGeom>
          <a:noFill/>
          <a:ln w="28575" cap="flat" cmpd="sng">
            <a:solidFill>
              <a:srgbClr val="FBB83A"/>
            </a:solidFill>
            <a:prstDash val="dash"/>
            <a:round/>
            <a:headEnd type="none" w="med" len="med"/>
            <a:tailEnd type="oval" w="med" len="med"/>
          </a:ln>
        </p:spPr>
      </p:cxnSp>
    </p:spTree>
    <p:extLst>
      <p:ext uri="{BB962C8B-B14F-4D97-AF65-F5344CB8AC3E}">
        <p14:creationId xmlns:p14="http://schemas.microsoft.com/office/powerpoint/2010/main" val="1621957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meline v1" preserve="1">
  <p:cSld name="Timeline v1">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6" name="Google Shape;46;p8"/>
          <p:cNvSpPr/>
          <p:nvPr/>
        </p:nvSpPr>
        <p:spPr>
          <a:xfrm>
            <a:off x="494600" y="2982800"/>
            <a:ext cx="2713200" cy="912000"/>
          </a:xfrm>
          <a:prstGeom prst="parallelogram">
            <a:avLst>
              <a:gd name="adj" fmla="val 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8"/>
          <p:cNvSpPr/>
          <p:nvPr/>
        </p:nvSpPr>
        <p:spPr>
          <a:xfrm>
            <a:off x="3324468" y="2982800"/>
            <a:ext cx="2713200" cy="912000"/>
          </a:xfrm>
          <a:prstGeom prst="parallelogram">
            <a:avLst>
              <a:gd name="adj" fmla="val 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8"/>
          <p:cNvSpPr/>
          <p:nvPr/>
        </p:nvSpPr>
        <p:spPr>
          <a:xfrm>
            <a:off x="6154336" y="2982800"/>
            <a:ext cx="2713200" cy="912000"/>
          </a:xfrm>
          <a:prstGeom prst="parallelogram">
            <a:avLst>
              <a:gd name="adj" fmla="val 0"/>
            </a:avLst>
          </a:prstGeom>
          <a:solidFill>
            <a:srgbClr val="FBB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8"/>
          <p:cNvSpPr/>
          <p:nvPr/>
        </p:nvSpPr>
        <p:spPr>
          <a:xfrm>
            <a:off x="8984204" y="2982800"/>
            <a:ext cx="2713200" cy="912000"/>
          </a:xfrm>
          <a:prstGeom prst="parallelogram">
            <a:avLst>
              <a:gd name="adj" fmla="val 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0" name="Google Shape;50;p8"/>
          <p:cNvCxnSpPr/>
          <p:nvPr/>
        </p:nvCxnSpPr>
        <p:spPr>
          <a:xfrm rot="10800000">
            <a:off x="514808" y="448800"/>
            <a:ext cx="0" cy="2534000"/>
          </a:xfrm>
          <a:prstGeom prst="straightConnector1">
            <a:avLst/>
          </a:prstGeom>
          <a:noFill/>
          <a:ln w="19050" cap="flat" cmpd="sng">
            <a:solidFill>
              <a:srgbClr val="0C70C8"/>
            </a:solidFill>
            <a:prstDash val="solid"/>
            <a:round/>
            <a:headEnd type="none" w="med" len="med"/>
            <a:tailEnd type="oval" w="med" len="med"/>
          </a:ln>
        </p:spPr>
      </p:cxnSp>
      <p:cxnSp>
        <p:nvCxnSpPr>
          <p:cNvPr id="51" name="Google Shape;51;p8"/>
          <p:cNvCxnSpPr/>
          <p:nvPr/>
        </p:nvCxnSpPr>
        <p:spPr>
          <a:xfrm rot="10800000">
            <a:off x="6174520" y="448800"/>
            <a:ext cx="0" cy="2534000"/>
          </a:xfrm>
          <a:prstGeom prst="straightConnector1">
            <a:avLst/>
          </a:prstGeom>
          <a:noFill/>
          <a:ln w="19050" cap="flat" cmpd="sng">
            <a:solidFill>
              <a:srgbClr val="FBB83A"/>
            </a:solidFill>
            <a:prstDash val="solid"/>
            <a:round/>
            <a:headEnd type="none" w="med" len="med"/>
            <a:tailEnd type="oval" w="med" len="med"/>
          </a:ln>
        </p:spPr>
      </p:cxnSp>
      <p:cxnSp>
        <p:nvCxnSpPr>
          <p:cNvPr id="52" name="Google Shape;52;p8"/>
          <p:cNvCxnSpPr/>
          <p:nvPr/>
        </p:nvCxnSpPr>
        <p:spPr>
          <a:xfrm>
            <a:off x="3334387" y="3894800"/>
            <a:ext cx="0" cy="2514400"/>
          </a:xfrm>
          <a:prstGeom prst="straightConnector1">
            <a:avLst/>
          </a:prstGeom>
          <a:noFill/>
          <a:ln w="19050" cap="flat" cmpd="sng">
            <a:solidFill>
              <a:srgbClr val="020A78"/>
            </a:solidFill>
            <a:prstDash val="solid"/>
            <a:round/>
            <a:headEnd type="none" w="med" len="med"/>
            <a:tailEnd type="oval" w="med" len="med"/>
          </a:ln>
        </p:spPr>
      </p:cxnSp>
      <p:cxnSp>
        <p:nvCxnSpPr>
          <p:cNvPr id="53" name="Google Shape;53;p8"/>
          <p:cNvCxnSpPr/>
          <p:nvPr/>
        </p:nvCxnSpPr>
        <p:spPr>
          <a:xfrm>
            <a:off x="8994136" y="3894800"/>
            <a:ext cx="0" cy="2514400"/>
          </a:xfrm>
          <a:prstGeom prst="straightConnector1">
            <a:avLst/>
          </a:prstGeom>
          <a:noFill/>
          <a:ln w="19050" cap="flat" cmpd="sng">
            <a:solidFill>
              <a:srgbClr val="44546A"/>
            </a:solidFill>
            <a:prstDash val="solid"/>
            <a:round/>
            <a:headEnd type="none" w="med" len="med"/>
            <a:tailEnd type="oval" w="med" len="med"/>
          </a:ln>
        </p:spPr>
      </p:cxnSp>
    </p:spTree>
    <p:extLst>
      <p:ext uri="{BB962C8B-B14F-4D97-AF65-F5344CB8AC3E}">
        <p14:creationId xmlns:p14="http://schemas.microsoft.com/office/powerpoint/2010/main" val="29570040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DE66-8334-2344-ADAB-8DEB614811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236CC09-985B-7D43-8BA6-70D8F54B5DAF}"/>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778984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0433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30852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85068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180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3074645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04861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79665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12284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74434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5419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36988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785359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673700"/>
            <a:ext cx="11360800" cy="252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1" name="Google Shape;51;p11"/>
          <p:cNvSpPr txBox="1">
            <a:spLocks noGrp="1"/>
          </p:cNvSpPr>
          <p:nvPr>
            <p:ph type="body" idx="1"/>
          </p:nvPr>
        </p:nvSpPr>
        <p:spPr>
          <a:xfrm>
            <a:off x="415600" y="43045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70614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4052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a:t>Click to edit Master title style</a:t>
            </a:r>
          </a:p>
        </p:txBody>
      </p:sp>
      <p:pic>
        <p:nvPicPr>
          <p:cNvPr id="4" name="Picture 3">
            <a:extLst>
              <a:ext uri="{FF2B5EF4-FFF2-40B4-BE49-F238E27FC236}">
                <a16:creationId xmlns:a16="http://schemas.microsoft.com/office/drawing/2014/main" id="{65C0D60D-B75D-7B8F-C6AC-1B63C67EF6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pic>
        <p:nvPicPr>
          <p:cNvPr id="2" name="Picture 1">
            <a:extLst>
              <a:ext uri="{FF2B5EF4-FFF2-40B4-BE49-F238E27FC236}">
                <a16:creationId xmlns:a16="http://schemas.microsoft.com/office/drawing/2014/main" id="{3039C94C-9BBD-42C8-80D6-F95DA8A46B93}"/>
              </a:ext>
            </a:extLst>
          </p:cNvPr>
          <p:cNvPicPr>
            <a:picLocks noChangeAspect="1"/>
          </p:cNvPicPr>
          <p:nvPr userDrawn="1"/>
        </p:nvPicPr>
        <p:blipFill>
          <a:blip r:embed="rId3"/>
          <a:stretch>
            <a:fillRect/>
          </a:stretch>
        </p:blipFill>
        <p:spPr>
          <a:xfrm>
            <a:off x="8124607" y="68406"/>
            <a:ext cx="1059305" cy="942837"/>
          </a:xfrm>
          <a:prstGeom prst="rect">
            <a:avLst/>
          </a:prstGeom>
        </p:spPr>
      </p:pic>
    </p:spTree>
    <p:extLst>
      <p:ext uri="{BB962C8B-B14F-4D97-AF65-F5344CB8AC3E}">
        <p14:creationId xmlns:p14="http://schemas.microsoft.com/office/powerpoint/2010/main" val="1266325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8" name="Google Shape;122;p18">
            <a:extLst>
              <a:ext uri="{FF2B5EF4-FFF2-40B4-BE49-F238E27FC236}">
                <a16:creationId xmlns:a16="http://schemas.microsoft.com/office/drawing/2014/main" id="{25048A7C-FDC2-FDD3-0F23-32D99873E1B6}"/>
              </a:ext>
            </a:extLst>
          </p:cNvPr>
          <p:cNvSpPr/>
          <p:nvPr userDrawn="1"/>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E8044A28-B060-7365-2669-25F25138BD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8194495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5" name="Picture 4">
            <a:extLst>
              <a:ext uri="{FF2B5EF4-FFF2-40B4-BE49-F238E27FC236}">
                <a16:creationId xmlns:a16="http://schemas.microsoft.com/office/drawing/2014/main" id="{3CE64874-FB1C-3412-9A5B-C8DFCDCC9E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pic>
        <p:nvPicPr>
          <p:cNvPr id="2" name="Picture 1">
            <a:extLst>
              <a:ext uri="{FF2B5EF4-FFF2-40B4-BE49-F238E27FC236}">
                <a16:creationId xmlns:a16="http://schemas.microsoft.com/office/drawing/2014/main" id="{7FDC80B7-FBBC-4741-B8E9-9C9E743A23D5}"/>
              </a:ext>
            </a:extLst>
          </p:cNvPr>
          <p:cNvPicPr>
            <a:picLocks noChangeAspect="1"/>
          </p:cNvPicPr>
          <p:nvPr userDrawn="1"/>
        </p:nvPicPr>
        <p:blipFill>
          <a:blip r:embed="rId3"/>
          <a:stretch>
            <a:fillRect/>
          </a:stretch>
        </p:blipFill>
        <p:spPr>
          <a:xfrm>
            <a:off x="8123116" y="68406"/>
            <a:ext cx="1060796" cy="944962"/>
          </a:xfrm>
          <a:prstGeom prst="rect">
            <a:avLst/>
          </a:prstGeom>
        </p:spPr>
      </p:pic>
    </p:spTree>
    <p:extLst>
      <p:ext uri="{BB962C8B-B14F-4D97-AF65-F5344CB8AC3E}">
        <p14:creationId xmlns:p14="http://schemas.microsoft.com/office/powerpoint/2010/main" val="246065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pic>
        <p:nvPicPr>
          <p:cNvPr id="6" name="Picture 5">
            <a:extLst>
              <a:ext uri="{FF2B5EF4-FFF2-40B4-BE49-F238E27FC236}">
                <a16:creationId xmlns:a16="http://schemas.microsoft.com/office/drawing/2014/main" id="{FDA3DAED-72A0-551C-52E3-A2E767F5FA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pic>
        <p:nvPicPr>
          <p:cNvPr id="2" name="Picture 1">
            <a:extLst>
              <a:ext uri="{FF2B5EF4-FFF2-40B4-BE49-F238E27FC236}">
                <a16:creationId xmlns:a16="http://schemas.microsoft.com/office/drawing/2014/main" id="{2ACE046F-9014-42F8-B3D5-29E7A20B08C6}"/>
              </a:ext>
            </a:extLst>
          </p:cNvPr>
          <p:cNvPicPr>
            <a:picLocks noChangeAspect="1"/>
          </p:cNvPicPr>
          <p:nvPr userDrawn="1"/>
        </p:nvPicPr>
        <p:blipFill>
          <a:blip r:embed="rId3"/>
          <a:stretch>
            <a:fillRect/>
          </a:stretch>
        </p:blipFill>
        <p:spPr>
          <a:xfrm>
            <a:off x="6235761" y="671528"/>
            <a:ext cx="2267909" cy="2024047"/>
          </a:xfrm>
          <a:prstGeom prst="rect">
            <a:avLst/>
          </a:prstGeom>
        </p:spPr>
      </p:pic>
    </p:spTree>
    <p:extLst>
      <p:ext uri="{BB962C8B-B14F-4D97-AF65-F5344CB8AC3E}">
        <p14:creationId xmlns:p14="http://schemas.microsoft.com/office/powerpoint/2010/main" val="15102361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212816" y="6365726"/>
            <a:ext cx="481614" cy="365125"/>
          </a:xfrm>
          <a:solidFill>
            <a:srgbClr val="0C70C8"/>
          </a:solidFill>
        </p:spPr>
        <p:txBody>
          <a:bodyPr/>
          <a:lstStyle>
            <a:lvl1pPr algn="l">
              <a:defRPr sz="1000" b="0" i="0">
                <a:solidFill>
                  <a:schemeClr val="bg1"/>
                </a:solidFill>
                <a:latin typeface="Montserrat Medium" pitchFamily="2" charset="77"/>
              </a:defRPr>
            </a:lvl1pPr>
          </a:lstStyle>
          <a:p>
            <a:fld id="{1AF6F2DA-B01E-0F4A-9C3D-CC5E8B20FA62}" type="slidenum">
              <a:rPr lang="en-US" smtClean="0"/>
              <a:pPr/>
              <a:t>‹#›</a:t>
            </a:fld>
            <a:endParaRPr lang="en-US"/>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a:t>Click to edit Master title style</a:t>
            </a:r>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9C6FCD98-7BE2-B1EE-D157-B5DE2435B6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pic>
        <p:nvPicPr>
          <p:cNvPr id="4" name="Picture 3">
            <a:extLst>
              <a:ext uri="{FF2B5EF4-FFF2-40B4-BE49-F238E27FC236}">
                <a16:creationId xmlns:a16="http://schemas.microsoft.com/office/drawing/2014/main" id="{7B109837-6C24-46CF-A882-3FCB1F555AB1}"/>
              </a:ext>
            </a:extLst>
          </p:cNvPr>
          <p:cNvPicPr>
            <a:picLocks noChangeAspect="1"/>
          </p:cNvPicPr>
          <p:nvPr userDrawn="1"/>
        </p:nvPicPr>
        <p:blipFill>
          <a:blip r:embed="rId4"/>
          <a:stretch>
            <a:fillRect/>
          </a:stretch>
        </p:blipFill>
        <p:spPr>
          <a:xfrm>
            <a:off x="9711132" y="224548"/>
            <a:ext cx="2267909" cy="2024047"/>
          </a:xfrm>
          <a:prstGeom prst="rect">
            <a:avLst/>
          </a:prstGeom>
        </p:spPr>
      </p:pic>
    </p:spTree>
    <p:extLst>
      <p:ext uri="{BB962C8B-B14F-4D97-AF65-F5344CB8AC3E}">
        <p14:creationId xmlns:p14="http://schemas.microsoft.com/office/powerpoint/2010/main" val="319179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a:p>
        </p:txBody>
      </p:sp>
      <p:pic>
        <p:nvPicPr>
          <p:cNvPr id="9" name="Picture 8">
            <a:extLst>
              <a:ext uri="{FF2B5EF4-FFF2-40B4-BE49-F238E27FC236}">
                <a16:creationId xmlns:a16="http://schemas.microsoft.com/office/drawing/2014/main" id="{2DCF438C-290B-7F9E-E0DB-6F9B858BD0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7414516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pic>
        <p:nvPicPr>
          <p:cNvPr id="6" name="Picture 5">
            <a:extLst>
              <a:ext uri="{FF2B5EF4-FFF2-40B4-BE49-F238E27FC236}">
                <a16:creationId xmlns:a16="http://schemas.microsoft.com/office/drawing/2014/main" id="{3104AEEA-08ED-454D-9DCE-5CC33F33D070}"/>
              </a:ext>
            </a:extLst>
          </p:cNvPr>
          <p:cNvPicPr>
            <a:picLocks noChangeAspect="1"/>
          </p:cNvPicPr>
          <p:nvPr userDrawn="1"/>
        </p:nvPicPr>
        <p:blipFill>
          <a:blip r:embed="rId4"/>
          <a:stretch>
            <a:fillRect/>
          </a:stretch>
        </p:blipFill>
        <p:spPr>
          <a:xfrm>
            <a:off x="9659203" y="150075"/>
            <a:ext cx="2267909" cy="2024047"/>
          </a:xfrm>
          <a:prstGeom prst="rect">
            <a:avLst/>
          </a:prstGeom>
        </p:spPr>
      </p:pic>
    </p:spTree>
    <p:extLst>
      <p:ext uri="{BB962C8B-B14F-4D97-AF65-F5344CB8AC3E}">
        <p14:creationId xmlns:p14="http://schemas.microsoft.com/office/powerpoint/2010/main" val="1978787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8" name="Google Shape;122;p18">
            <a:extLst>
              <a:ext uri="{FF2B5EF4-FFF2-40B4-BE49-F238E27FC236}">
                <a16:creationId xmlns:a16="http://schemas.microsoft.com/office/drawing/2014/main" id="{25048A7C-FDC2-FDD3-0F23-32D99873E1B6}"/>
              </a:ext>
            </a:extLst>
          </p:cNvPr>
          <p:cNvSpPr/>
          <p:nvPr userDrawn="1"/>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E8044A28-B060-7365-2669-25F25138BD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926134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5E143203-395C-84E1-586A-80047C8F96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pic>
        <p:nvPicPr>
          <p:cNvPr id="3" name="Picture 2">
            <a:extLst>
              <a:ext uri="{FF2B5EF4-FFF2-40B4-BE49-F238E27FC236}">
                <a16:creationId xmlns:a16="http://schemas.microsoft.com/office/drawing/2014/main" id="{FF21FCD3-B622-4AB4-8C28-AF9294BA3AFB}"/>
              </a:ext>
            </a:extLst>
          </p:cNvPr>
          <p:cNvPicPr>
            <a:picLocks noChangeAspect="1"/>
          </p:cNvPicPr>
          <p:nvPr userDrawn="1"/>
        </p:nvPicPr>
        <p:blipFill>
          <a:blip r:embed="rId4"/>
          <a:stretch>
            <a:fillRect/>
          </a:stretch>
        </p:blipFill>
        <p:spPr>
          <a:xfrm>
            <a:off x="336268" y="216568"/>
            <a:ext cx="2267909" cy="2024047"/>
          </a:xfrm>
          <a:prstGeom prst="rect">
            <a:avLst/>
          </a:prstGeom>
        </p:spPr>
      </p:pic>
    </p:spTree>
    <p:extLst>
      <p:ext uri="{BB962C8B-B14F-4D97-AF65-F5344CB8AC3E}">
        <p14:creationId xmlns:p14="http://schemas.microsoft.com/office/powerpoint/2010/main" val="197127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13" name="Group 12">
            <a:extLst>
              <a:ext uri="{FF2B5EF4-FFF2-40B4-BE49-F238E27FC236}">
                <a16:creationId xmlns:a16="http://schemas.microsoft.com/office/drawing/2014/main" id="{2D8BA504-6F85-1486-1275-75C693D8FEEE}"/>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pic>
        <p:nvPicPr>
          <p:cNvPr id="2" name="Picture 1">
            <a:extLst>
              <a:ext uri="{FF2B5EF4-FFF2-40B4-BE49-F238E27FC236}">
                <a16:creationId xmlns:a16="http://schemas.microsoft.com/office/drawing/2014/main" id="{27E131A1-3C68-4762-A8E3-AA64EF95B65A}"/>
              </a:ext>
            </a:extLst>
          </p:cNvPr>
          <p:cNvPicPr>
            <a:picLocks noChangeAspect="1"/>
          </p:cNvPicPr>
          <p:nvPr userDrawn="1"/>
        </p:nvPicPr>
        <p:blipFill>
          <a:blip r:embed="rId4"/>
          <a:stretch>
            <a:fillRect/>
          </a:stretch>
        </p:blipFill>
        <p:spPr>
          <a:xfrm>
            <a:off x="9711275" y="150075"/>
            <a:ext cx="2267909" cy="2024047"/>
          </a:xfrm>
          <a:prstGeom prst="rect">
            <a:avLst/>
          </a:prstGeom>
        </p:spPr>
      </p:pic>
    </p:spTree>
    <p:extLst>
      <p:ext uri="{BB962C8B-B14F-4D97-AF65-F5344CB8AC3E}">
        <p14:creationId xmlns:p14="http://schemas.microsoft.com/office/powerpoint/2010/main" val="10845558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2" name="Google Shape;55;p13">
            <a:extLst>
              <a:ext uri="{FF2B5EF4-FFF2-40B4-BE49-F238E27FC236}">
                <a16:creationId xmlns:a16="http://schemas.microsoft.com/office/drawing/2014/main" id="{9016284E-F24B-4F6C-240A-940074AB1DFA}"/>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700B3CBA-7DF0-1F49-FCA7-87BFD070EF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959384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pic>
        <p:nvPicPr>
          <p:cNvPr id="3" name="Picture 2">
            <a:extLst>
              <a:ext uri="{FF2B5EF4-FFF2-40B4-BE49-F238E27FC236}">
                <a16:creationId xmlns:a16="http://schemas.microsoft.com/office/drawing/2014/main" id="{F3C95CF1-2C38-4BB9-B68F-BE00E17E7547}"/>
              </a:ext>
            </a:extLst>
          </p:cNvPr>
          <p:cNvPicPr>
            <a:picLocks noChangeAspect="1"/>
          </p:cNvPicPr>
          <p:nvPr userDrawn="1"/>
        </p:nvPicPr>
        <p:blipFill>
          <a:blip r:embed="rId4"/>
          <a:stretch>
            <a:fillRect/>
          </a:stretch>
        </p:blipFill>
        <p:spPr>
          <a:xfrm>
            <a:off x="2109568" y="82221"/>
            <a:ext cx="2268051" cy="2020390"/>
          </a:xfrm>
          <a:prstGeom prst="rect">
            <a:avLst/>
          </a:prstGeom>
        </p:spPr>
      </p:pic>
    </p:spTree>
    <p:extLst>
      <p:ext uri="{BB962C8B-B14F-4D97-AF65-F5344CB8AC3E}">
        <p14:creationId xmlns:p14="http://schemas.microsoft.com/office/powerpoint/2010/main" val="164352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5E143203-395C-84E1-586A-80047C8F96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816909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DA06DEF9-15AC-2754-8B08-68F485C2A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pic>
        <p:nvPicPr>
          <p:cNvPr id="2" name="Picture 1">
            <a:extLst>
              <a:ext uri="{FF2B5EF4-FFF2-40B4-BE49-F238E27FC236}">
                <a16:creationId xmlns:a16="http://schemas.microsoft.com/office/drawing/2014/main" id="{20AC2F22-006F-4B2B-81FD-459E72F40BB6}"/>
              </a:ext>
            </a:extLst>
          </p:cNvPr>
          <p:cNvPicPr>
            <a:picLocks noChangeAspect="1"/>
          </p:cNvPicPr>
          <p:nvPr userDrawn="1"/>
        </p:nvPicPr>
        <p:blipFill>
          <a:blip r:embed="rId3"/>
          <a:stretch>
            <a:fillRect/>
          </a:stretch>
        </p:blipFill>
        <p:spPr>
          <a:xfrm>
            <a:off x="2950739" y="5788014"/>
            <a:ext cx="1060796" cy="944962"/>
          </a:xfrm>
          <a:prstGeom prst="rect">
            <a:avLst/>
          </a:prstGeom>
        </p:spPr>
      </p:pic>
    </p:spTree>
    <p:extLst>
      <p:ext uri="{BB962C8B-B14F-4D97-AF65-F5344CB8AC3E}">
        <p14:creationId xmlns:p14="http://schemas.microsoft.com/office/powerpoint/2010/main" val="305928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3064"/>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8" name="Picture 7">
            <a:extLst>
              <a:ext uri="{FF2B5EF4-FFF2-40B4-BE49-F238E27FC236}">
                <a16:creationId xmlns:a16="http://schemas.microsoft.com/office/drawing/2014/main" id="{6E921691-DC0A-4074-83D3-A6A8D5F4DD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pic>
        <p:nvPicPr>
          <p:cNvPr id="2" name="Picture 1">
            <a:extLst>
              <a:ext uri="{FF2B5EF4-FFF2-40B4-BE49-F238E27FC236}">
                <a16:creationId xmlns:a16="http://schemas.microsoft.com/office/drawing/2014/main" id="{7C1D2D56-0A15-477E-B284-C5B124DC01B6}"/>
              </a:ext>
            </a:extLst>
          </p:cNvPr>
          <p:cNvPicPr>
            <a:picLocks noChangeAspect="1"/>
          </p:cNvPicPr>
          <p:nvPr userDrawn="1"/>
        </p:nvPicPr>
        <p:blipFill>
          <a:blip r:embed="rId3"/>
          <a:stretch>
            <a:fillRect/>
          </a:stretch>
        </p:blipFill>
        <p:spPr>
          <a:xfrm>
            <a:off x="2902613" y="5788014"/>
            <a:ext cx="1060796" cy="944962"/>
          </a:xfrm>
          <a:prstGeom prst="rect">
            <a:avLst/>
          </a:prstGeom>
        </p:spPr>
      </p:pic>
    </p:spTree>
    <p:extLst>
      <p:ext uri="{BB962C8B-B14F-4D97-AF65-F5344CB8AC3E}">
        <p14:creationId xmlns:p14="http://schemas.microsoft.com/office/powerpoint/2010/main" val="8292972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97D76386-160C-679C-19D3-F5C464EDB7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pic>
        <p:nvPicPr>
          <p:cNvPr id="2" name="Picture 1">
            <a:extLst>
              <a:ext uri="{FF2B5EF4-FFF2-40B4-BE49-F238E27FC236}">
                <a16:creationId xmlns:a16="http://schemas.microsoft.com/office/drawing/2014/main" id="{013C7E35-8A52-4E47-8AFE-5AAD88E79B1F}"/>
              </a:ext>
            </a:extLst>
          </p:cNvPr>
          <p:cNvPicPr>
            <a:picLocks noChangeAspect="1"/>
          </p:cNvPicPr>
          <p:nvPr userDrawn="1"/>
        </p:nvPicPr>
        <p:blipFill>
          <a:blip r:embed="rId3"/>
          <a:stretch>
            <a:fillRect/>
          </a:stretch>
        </p:blipFill>
        <p:spPr>
          <a:xfrm>
            <a:off x="2959951" y="5788014"/>
            <a:ext cx="1060796" cy="944962"/>
          </a:xfrm>
          <a:prstGeom prst="rect">
            <a:avLst/>
          </a:prstGeom>
        </p:spPr>
      </p:pic>
    </p:spTree>
    <p:extLst>
      <p:ext uri="{BB962C8B-B14F-4D97-AF65-F5344CB8AC3E}">
        <p14:creationId xmlns:p14="http://schemas.microsoft.com/office/powerpoint/2010/main" val="18918291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FEEFC862-62B9-6577-AC99-24F6034C14A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pic>
        <p:nvPicPr>
          <p:cNvPr id="2" name="Picture 1">
            <a:extLst>
              <a:ext uri="{FF2B5EF4-FFF2-40B4-BE49-F238E27FC236}">
                <a16:creationId xmlns:a16="http://schemas.microsoft.com/office/drawing/2014/main" id="{98DF7A19-D1F0-4591-9A6A-77F907437DE2}"/>
              </a:ext>
            </a:extLst>
          </p:cNvPr>
          <p:cNvPicPr>
            <a:picLocks noChangeAspect="1"/>
          </p:cNvPicPr>
          <p:nvPr userDrawn="1"/>
        </p:nvPicPr>
        <p:blipFill>
          <a:blip r:embed="rId3"/>
          <a:stretch>
            <a:fillRect/>
          </a:stretch>
        </p:blipFill>
        <p:spPr>
          <a:xfrm>
            <a:off x="2850489" y="5788014"/>
            <a:ext cx="1060796" cy="944962"/>
          </a:xfrm>
          <a:prstGeom prst="rect">
            <a:avLst/>
          </a:prstGeom>
        </p:spPr>
      </p:pic>
    </p:spTree>
    <p:extLst>
      <p:ext uri="{BB962C8B-B14F-4D97-AF65-F5344CB8AC3E}">
        <p14:creationId xmlns:p14="http://schemas.microsoft.com/office/powerpoint/2010/main" val="8358636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71F6740E-1467-4AB2-3F6A-8785AD9C0E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1207600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27E322E5-2DA2-4AB2-3752-83B98FA9DF61}"/>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E7E92912-68FA-2A15-954C-242CFB346F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9582851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0A78"/>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C4F4B7FB-97EB-9B3E-7B2F-CBC398F31D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1262789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9513CD48-E922-7B0B-65AF-1ECD6D1145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16052024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pic>
        <p:nvPicPr>
          <p:cNvPr id="7" name="Picture 6">
            <a:extLst>
              <a:ext uri="{FF2B5EF4-FFF2-40B4-BE49-F238E27FC236}">
                <a16:creationId xmlns:a16="http://schemas.microsoft.com/office/drawing/2014/main" id="{8A116884-EAB5-8177-5021-DC33F7E7D3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13887221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lide Number Placeholder 5">
            <a:extLst>
              <a:ext uri="{FF2B5EF4-FFF2-40B4-BE49-F238E27FC236}">
                <a16:creationId xmlns:a16="http://schemas.microsoft.com/office/drawing/2014/main" id="{B450017A-1BE2-2C53-A077-720B8EF4CFAB}"/>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AACDC5F5-FD3E-D434-5284-E94C689A2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85611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13" name="Group 12">
            <a:extLst>
              <a:ext uri="{FF2B5EF4-FFF2-40B4-BE49-F238E27FC236}">
                <a16:creationId xmlns:a16="http://schemas.microsoft.com/office/drawing/2014/main" id="{2D8BA504-6F85-1486-1275-75C693D8FEEE}"/>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8143488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9B7FA148-8284-4BC1-0189-6FA9C86B0B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7781384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Slide Number Placeholder 5">
            <a:extLst>
              <a:ext uri="{FF2B5EF4-FFF2-40B4-BE49-F238E27FC236}">
                <a16:creationId xmlns:a16="http://schemas.microsoft.com/office/drawing/2014/main" id="{1FE4ABB1-AC5E-B436-0FC8-CF9FE7100FE0}"/>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a:p>
        </p:txBody>
      </p:sp>
      <p:pic>
        <p:nvPicPr>
          <p:cNvPr id="12" name="Picture 11">
            <a:extLst>
              <a:ext uri="{FF2B5EF4-FFF2-40B4-BE49-F238E27FC236}">
                <a16:creationId xmlns:a16="http://schemas.microsoft.com/office/drawing/2014/main" id="{EF990604-648F-6BD7-8F67-A649603703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516918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BFCA5AF-F1FF-C1D0-B3E0-71B036AFC1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6975557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97F78827-31F5-7C51-6C0F-35CA5E228FD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550596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CA13B676-2018-84E3-2A7A-B5C984BEDE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9120285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CE6A6775-F1ED-4B70-1AE3-6A358B39BE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9911625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356F7830-C8BB-DE71-86FA-3B4E5A0328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6282386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1B6B4CFC-B72D-5E91-EC28-451129A5913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2379518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D506F5B2-08C9-11D9-B073-83E916CA57E2}"/>
              </a:ext>
            </a:extLst>
          </p:cNvPr>
          <p:cNvSpPr txBox="1">
            <a:spLocks/>
          </p:cNvSpPr>
          <p:nvPr userDrawn="1"/>
        </p:nvSpPr>
        <p:spPr>
          <a:xfrm>
            <a:off x="9183912" y="6373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0" name="Picture 9">
            <a:extLst>
              <a:ext uri="{FF2B5EF4-FFF2-40B4-BE49-F238E27FC236}">
                <a16:creationId xmlns:a16="http://schemas.microsoft.com/office/drawing/2014/main" id="{4EF7BFE2-38B6-FF42-647F-D05EF3F004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147194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BB83A"/>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a:extLst>
              <a:ext uri="{FF2B5EF4-FFF2-40B4-BE49-F238E27FC236}">
                <a16:creationId xmlns:a16="http://schemas.microsoft.com/office/drawing/2014/main" id="{B1CBA11F-44F8-B15B-645E-6E568456FA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03187" y="671528"/>
            <a:ext cx="4878753" cy="1933649"/>
          </a:xfrm>
          <a:prstGeom prst="rect">
            <a:avLst/>
          </a:prstGeom>
        </p:spPr>
      </p:pic>
    </p:spTree>
    <p:extLst>
      <p:ext uri="{BB962C8B-B14F-4D97-AF65-F5344CB8AC3E}">
        <p14:creationId xmlns:p14="http://schemas.microsoft.com/office/powerpoint/2010/main" val="4196940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theme" Target="../theme/theme4.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4B450-8DD6-B29C-48C3-A095A3926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9F71E-D683-32C5-5A84-E85FA2464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73BE7-D3D4-8CA5-E45E-8A0C3D7EE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4AD44459-A52E-B64E-8F9A-135B0853DF33}" type="datetimeFigureOut">
              <a:rPr lang="en-US" smtClean="0"/>
              <a:pPr/>
              <a:t>3/27/2023</a:t>
            </a:fld>
            <a:endParaRPr lang="en-US"/>
          </a:p>
        </p:txBody>
      </p:sp>
      <p:sp>
        <p:nvSpPr>
          <p:cNvPr id="5" name="Footer Placeholder 4">
            <a:extLst>
              <a:ext uri="{FF2B5EF4-FFF2-40B4-BE49-F238E27FC236}">
                <a16:creationId xmlns:a16="http://schemas.microsoft.com/office/drawing/2014/main" id="{53323707-2B11-520C-9DE3-930941892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EFCC0CFC-3605-BEE6-6876-F865E8120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89205917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64" r:id="rId3"/>
    <p:sldLayoutId id="2147483689" r:id="rId4"/>
    <p:sldLayoutId id="2147483680" r:id="rId5"/>
    <p:sldLayoutId id="2147483673" r:id="rId6"/>
    <p:sldLayoutId id="2147483674" r:id="rId7"/>
    <p:sldLayoutId id="2147483688" r:id="rId8"/>
    <p:sldLayoutId id="2147483681" r:id="rId9"/>
    <p:sldLayoutId id="2147483682" r:id="rId10"/>
    <p:sldLayoutId id="2147483687" r:id="rId11"/>
    <p:sldLayoutId id="2147483649" r:id="rId12"/>
    <p:sldLayoutId id="2147483650" r:id="rId13"/>
    <p:sldLayoutId id="2147483651" r:id="rId14"/>
    <p:sldLayoutId id="2147483652" r:id="rId15"/>
    <p:sldLayoutId id="2147483653" r:id="rId16"/>
    <p:sldLayoutId id="2147483654" r:id="rId17"/>
    <p:sldLayoutId id="2147483657" r:id="rId18"/>
    <p:sldLayoutId id="2147483683" r:id="rId19"/>
    <p:sldLayoutId id="2147483684" r:id="rId20"/>
    <p:sldLayoutId id="2147483685" r:id="rId21"/>
    <p:sldLayoutId id="2147483686" r:id="rId22"/>
    <p:sldLayoutId id="2147483677" r:id="rId23"/>
    <p:sldLayoutId id="2147483678" r:id="rId24"/>
    <p:sldLayoutId id="2147483663" r:id="rId25"/>
    <p:sldLayoutId id="2147483658" r:id="rId26"/>
    <p:sldLayoutId id="2147483659" r:id="rId27"/>
    <p:sldLayoutId id="2147483660" r:id="rId28"/>
    <p:sldLayoutId id="2147483661" r:id="rId29"/>
    <p:sldLayoutId id="2147483662" r:id="rId30"/>
    <p:sldLayoutId id="2147483665" r:id="rId31"/>
    <p:sldLayoutId id="2147483675" r:id="rId32"/>
    <p:sldLayoutId id="2147483676" r:id="rId33"/>
    <p:sldLayoutId id="2147483666" r:id="rId34"/>
    <p:sldLayoutId id="2147483667" r:id="rId35"/>
    <p:sldLayoutId id="2147483668" r:id="rId36"/>
    <p:sldLayoutId id="2147483669" r:id="rId37"/>
    <p:sldLayoutId id="2147483670" r:id="rId38"/>
    <p:sldLayoutId id="2147483671" r:id="rId39"/>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6784860"/>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8" r:id="rId6"/>
    <p:sldLayoutId id="2147483704" r:id="rId7"/>
    <p:sldLayoutId id="2147483707" r:id="rId8"/>
    <p:sldLayoutId id="2147483705" r:id="rId9"/>
    <p:sldLayoutId id="2147483706" r:id="rId10"/>
    <p:sldLayoutId id="2147483709" r:id="rId11"/>
    <p:sldLayoutId id="2147483694" r:id="rId12"/>
    <p:sldLayoutId id="2147483695" r:id="rId13"/>
    <p:sldLayoutId id="2147483696" r:id="rId14"/>
    <p:sldLayoutId id="2147483697" r:id="rId15"/>
    <p:sldLayoutId id="21474836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08354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4B450-8DD6-B29C-48C3-A095A3926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9F71E-D683-32C5-5A84-E85FA2464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73BE7-D3D4-8CA5-E45E-8A0C3D7EE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4AD44459-A52E-B64E-8F9A-135B0853DF33}" type="datetimeFigureOut">
              <a:rPr lang="en-US" smtClean="0"/>
              <a:pPr/>
              <a:t>3/27/2023</a:t>
            </a:fld>
            <a:endParaRPr lang="en-US"/>
          </a:p>
        </p:txBody>
      </p:sp>
      <p:sp>
        <p:nvSpPr>
          <p:cNvPr id="5" name="Footer Placeholder 4">
            <a:extLst>
              <a:ext uri="{FF2B5EF4-FFF2-40B4-BE49-F238E27FC236}">
                <a16:creationId xmlns:a16="http://schemas.microsoft.com/office/drawing/2014/main" id="{53323707-2B11-520C-9DE3-930941892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EFCC0CFC-3605-BEE6-6876-F865E8120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00121031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8AD859-86D6-CAA5-0153-137FB90EE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2447E8-86E5-B8A1-3BC5-9E0D0BD762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7CF9B-A02E-5EC6-8A60-BF3239738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1B2E7-7738-4E45-90D0-059D086E10B6}" type="datetimeFigureOut">
              <a:rPr lang="en-US" smtClean="0"/>
              <a:t>3/27/2023</a:t>
            </a:fld>
            <a:endParaRPr lang="en-US"/>
          </a:p>
        </p:txBody>
      </p:sp>
      <p:sp>
        <p:nvSpPr>
          <p:cNvPr id="5" name="Footer Placeholder 4">
            <a:extLst>
              <a:ext uri="{FF2B5EF4-FFF2-40B4-BE49-F238E27FC236}">
                <a16:creationId xmlns:a16="http://schemas.microsoft.com/office/drawing/2014/main" id="{14B390B5-69C7-167D-8DA9-78EAC1D7A3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76419D-8353-A03D-FB65-76EF88CF5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9A38D-7F33-4DF9-BDA8-BC25B98D75D9}" type="slidenum">
              <a:rPr lang="en-US" smtClean="0"/>
              <a:t>‹#›</a:t>
            </a:fld>
            <a:endParaRPr lang="en-US"/>
          </a:p>
        </p:txBody>
      </p:sp>
    </p:spTree>
    <p:extLst>
      <p:ext uri="{BB962C8B-B14F-4D97-AF65-F5344CB8AC3E}">
        <p14:creationId xmlns:p14="http://schemas.microsoft.com/office/powerpoint/2010/main" val="81388922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1C054-DD1A-809C-D641-7E735EAB6F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277F98-38C9-057B-20B1-A309D9AAC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9036-B5D8-6137-9DDC-5C9477B233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C5638-684B-4249-A820-32129DDA3E8E}" type="datetimeFigureOut">
              <a:rPr lang="en-US" smtClean="0"/>
              <a:t>3/27/2023</a:t>
            </a:fld>
            <a:endParaRPr lang="en-US"/>
          </a:p>
        </p:txBody>
      </p:sp>
      <p:sp>
        <p:nvSpPr>
          <p:cNvPr id="5" name="Footer Placeholder 4">
            <a:extLst>
              <a:ext uri="{FF2B5EF4-FFF2-40B4-BE49-F238E27FC236}">
                <a16:creationId xmlns:a16="http://schemas.microsoft.com/office/drawing/2014/main" id="{D23AB9E6-E029-91A7-BAB3-DCA8CA0E2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C63E09-F202-80D2-7728-69DEA0776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FB660-5F82-47A1-AA56-E52845B5ED92}" type="slidenum">
              <a:rPr lang="en-US" smtClean="0"/>
              <a:t>‹#›</a:t>
            </a:fld>
            <a:endParaRPr lang="en-US"/>
          </a:p>
        </p:txBody>
      </p:sp>
    </p:spTree>
    <p:extLst>
      <p:ext uri="{BB962C8B-B14F-4D97-AF65-F5344CB8AC3E}">
        <p14:creationId xmlns:p14="http://schemas.microsoft.com/office/powerpoint/2010/main" val="382457657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4.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14.xml"/></Relationships>
</file>

<file path=ppt/slides/_rels/slide10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114.xml"/><Relationship Id="rId4" Type="http://schemas.openxmlformats.org/officeDocument/2006/relationships/hyperlink" Target="https://www.flickr.com/photos/atoach/8543315720"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114.xml"/></Relationships>
</file>

<file path=ppt/slides/_rels/slide105.xml.rels><?xml version="1.0" encoding="UTF-8" standalone="yes"?>
<Relationships xmlns="http://schemas.openxmlformats.org/package/2006/relationships"><Relationship Id="rId3" Type="http://schemas.openxmlformats.org/officeDocument/2006/relationships/hyperlink" Target="http://www.988hotline.illinois.gov/" TargetMode="External"/><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14.xml"/><Relationship Id="rId6" Type="http://schemas.openxmlformats.org/officeDocument/2006/relationships/hyperlink" Target="https://www.samhsa.gov/find-help/988/partner-toolkit" TargetMode="External"/><Relationship Id="rId5" Type="http://schemas.openxmlformats.org/officeDocument/2006/relationships/hyperlink" Target="https://www.samhsa.gov/find-help/988" TargetMode="External"/><Relationship Id="rId4" Type="http://schemas.openxmlformats.org/officeDocument/2006/relationships/hyperlink" Target="https://www.dhs.state.il.us/page.aspx?item=135439"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110.xml.rels><?xml version="1.0" encoding="UTF-8" standalone="yes"?>
<Relationships xmlns="http://schemas.openxmlformats.org/package/2006/relationships"><Relationship Id="rId8" Type="http://schemas.openxmlformats.org/officeDocument/2006/relationships/hyperlink" Target="file:///P:\Scope%20of%20Crisis%20Services%20for%20Substance%20Use%20Disorders2.docx#_ednref2" TargetMode="External"/><Relationship Id="rId13" Type="http://schemas.openxmlformats.org/officeDocument/2006/relationships/hyperlink" Target="https://store.samhsa.gov/sites/default/files/d7/priv/sma16-4935.pdf" TargetMode="External"/><Relationship Id="rId3" Type="http://schemas.openxmlformats.org/officeDocument/2006/relationships/hyperlink" Target="file:///P:\Scope%20of%20Crisis%20Services%20for%20Substance%20Use%20Disorders2.docx#_edn2" TargetMode="External"/><Relationship Id="rId7" Type="http://schemas.openxmlformats.org/officeDocument/2006/relationships/hyperlink" Target="https://www.cdc.gov/nchs/products/databriefs/db457.htm" TargetMode="External"/><Relationship Id="rId12" Type="http://schemas.openxmlformats.org/officeDocument/2006/relationships/hyperlink" Target="file:///P:\Scope%20of%20Crisis%20Services%20for%20Substance%20Use%20Disorders2.docx#_ednref4" TargetMode="External"/><Relationship Id="rId2" Type="http://schemas.openxmlformats.org/officeDocument/2006/relationships/hyperlink" Target="file:///P:\Scope%20of%20Crisis%20Services%20for%20Substance%20Use%20Disorders2.docx#_edn1" TargetMode="External"/><Relationship Id="rId1" Type="http://schemas.openxmlformats.org/officeDocument/2006/relationships/slideLayout" Target="../slideLayouts/slideLayout13.xml"/><Relationship Id="rId6" Type="http://schemas.openxmlformats.org/officeDocument/2006/relationships/hyperlink" Target="file:///P:\Scope%20of%20Crisis%20Services%20for%20Substance%20Use%20Disorders2.docx#_ednref1" TargetMode="External"/><Relationship Id="rId11" Type="http://schemas.openxmlformats.org/officeDocument/2006/relationships/hyperlink" Target="https://www.rit.edu/liberalarts/sites/rit.edu.liberalarts/files/documents/our-work/2002-01.pdf" TargetMode="External"/><Relationship Id="rId5" Type="http://schemas.openxmlformats.org/officeDocument/2006/relationships/hyperlink" Target="file:///P:\Scope%20of%20Crisis%20Services%20for%20Substance%20Use%20Disorders2.docx#_edn4" TargetMode="External"/><Relationship Id="rId10" Type="http://schemas.openxmlformats.org/officeDocument/2006/relationships/hyperlink" Target="file:///P:\Scope%20of%20Crisis%20Services%20for%20Substance%20Use%20Disorders2.docx#_ednref3" TargetMode="External"/><Relationship Id="rId4" Type="http://schemas.openxmlformats.org/officeDocument/2006/relationships/hyperlink" Target="file:///P:\Scope%20of%20Crisis%20Services%20for%20Substance%20Use%20Disorders2.docx#_edn3" TargetMode="External"/><Relationship Id="rId9" Type="http://schemas.openxmlformats.org/officeDocument/2006/relationships/hyperlink" Target="https://www.cdc.gov/mmwr/volumes/71/ss/ss7106a1.htm?s_cid=ss7106a1_w"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hyperlink" Target="https://www.isac.org/students/after-college/forgiveness-programs/community-behavioral-health-care-professional-loan-repayment-program.html" TargetMode="Externa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hyperlink" Target="https://www.dhs.state.il.us/page.aspx?item=143289" TargetMode="Externa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hyperlink" Target="https://illinoisbhwc.org/" TargetMode="External"/><Relationship Id="rId2" Type="http://schemas.openxmlformats.org/officeDocument/2006/relationships/hyperlink" Target="https://www.illinois.gov/news/press-release.26148.html" TargetMode="Externa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40.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mailto:jcyran@hria.org" TargetMode="External"/><Relationship Id="rId2" Type="http://schemas.openxmlformats.org/officeDocument/2006/relationships/hyperlink" Target="about:blank" TargetMode="External"/><Relationship Id="rId1" Type="http://schemas.openxmlformats.org/officeDocument/2006/relationships/slideLayout" Target="../slideLayouts/slideLayout12.xml"/><Relationship Id="rId4" Type="http://schemas.openxmlformats.org/officeDocument/2006/relationships/hyperlink" Target="mailto:mbruni@fgcinc.or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helplineil.org/app/home" TargetMode="External"/><Relationship Id="rId7" Type="http://schemas.openxmlformats.org/officeDocument/2006/relationships/image" Target="../media/image68.png"/><Relationship Id="rId2" Type="http://schemas.openxmlformats.org/officeDocument/2006/relationships/hyperlink" Target="https://pcssnow.org/" TargetMode="Externa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rethinkrecoveryil.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www2.illinois.gov/IISNews/21086-Executive_Order_2020-02.pdf"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hyperlink" Target="https://www.illinois.gov/government/executive-orders/executive-order.executive-order-number-19.2022.html"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nationalopioidsettlement.com/wp-content/uploads/2022/01/Illinois-Opioid-Allocation-Agreement-Fully-Executed.pdf" TargetMode="External"/><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3" Type="http://schemas.openxmlformats.org/officeDocument/2006/relationships/hyperlink" Target="https://www.dhs.state.il.us/page.aspx?item=146327" TargetMode="External"/><Relationship Id="rId2" Type="http://schemas.openxmlformats.org/officeDocument/2006/relationships/hyperlink" Target="mailto:sherrine.peyton@illinois.gov" TargetMode="Externa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hyperlink" Target="https://weknowthefeeling.org/" TargetMode="External"/><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81.xml"/><Relationship Id="rId5" Type="http://schemas.openxmlformats.org/officeDocument/2006/relationships/hyperlink" Target="https://creativecommons.org/licenses/by/3.0/" TargetMode="External"/><Relationship Id="rId4" Type="http://schemas.openxmlformats.org/officeDocument/2006/relationships/hyperlink" Target="https://12step.org/references/12-step-versions/ga/" TargetMode="External"/></Relationships>
</file>

<file path=ppt/slides/_rels/slide7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25.png"/></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81.xml"/><Relationship Id="rId5" Type="http://schemas.openxmlformats.org/officeDocument/2006/relationships/image" Target="../media/image25.pn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hyperlink" Target="https://weknowthefeeling.or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3.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8.jpeg"/><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eknowthefeeling.org/" TargetMode="Externa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14.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114.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14.xml"/><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5F76FC-1F0F-1E42-973B-E09D1F5CFFF4}"/>
              </a:ext>
            </a:extLst>
          </p:cNvPr>
          <p:cNvSpPr>
            <a:spLocks noGrp="1"/>
          </p:cNvSpPr>
          <p:nvPr>
            <p:ph type="title"/>
          </p:nvPr>
        </p:nvSpPr>
        <p:spPr>
          <a:xfrm>
            <a:off x="983662" y="865598"/>
            <a:ext cx="8254315" cy="3519882"/>
          </a:xfrm>
        </p:spPr>
        <p:txBody>
          <a:bodyPr/>
          <a:lstStyle/>
          <a:p>
            <a:r>
              <a:rPr lang="en-US"/>
              <a:t>Innovative Treatment and Recovery Services</a:t>
            </a:r>
          </a:p>
        </p:txBody>
      </p:sp>
      <p:sp>
        <p:nvSpPr>
          <p:cNvPr id="7" name="Text Placeholder 6">
            <a:extLst>
              <a:ext uri="{FF2B5EF4-FFF2-40B4-BE49-F238E27FC236}">
                <a16:creationId xmlns:a16="http://schemas.microsoft.com/office/drawing/2014/main" id="{D13283EC-7FA2-2D4A-8282-CB720AB4B70A}"/>
              </a:ext>
            </a:extLst>
          </p:cNvPr>
          <p:cNvSpPr>
            <a:spLocks noGrp="1"/>
          </p:cNvSpPr>
          <p:nvPr>
            <p:ph type="body" sz="quarter" idx="13"/>
          </p:nvPr>
        </p:nvSpPr>
        <p:spPr>
          <a:xfrm>
            <a:off x="1968886" y="4693977"/>
            <a:ext cx="8254228" cy="1353469"/>
          </a:xfrm>
        </p:spPr>
        <p:txBody>
          <a:bodyPr vert="horz" lIns="91440" tIns="45720" rIns="91440" bIns="45720" rtlCol="0" anchor="t">
            <a:normAutofit fontScale="70000" lnSpcReduction="20000"/>
          </a:bodyPr>
          <a:lstStyle/>
          <a:p>
            <a:pPr algn="ctr"/>
            <a:r>
              <a:rPr lang="en-US">
                <a:latin typeface="Montserrat"/>
              </a:rPr>
              <a:t>Illinois Department of Human Services,   </a:t>
            </a:r>
            <a:endParaRPr lang="en-US"/>
          </a:p>
          <a:p>
            <a:pPr algn="ctr"/>
            <a:r>
              <a:rPr lang="en-US">
                <a:latin typeface="Montserrat"/>
              </a:rPr>
              <a:t>Division of Substance Use Prevention and Recovery </a:t>
            </a:r>
            <a:endParaRPr lang="en-US"/>
          </a:p>
          <a:p>
            <a:pPr algn="ctr"/>
            <a:r>
              <a:rPr lang="en-US">
                <a:latin typeface="Montserrat"/>
              </a:rPr>
              <a:t>And Division of Mental Health</a:t>
            </a:r>
          </a:p>
          <a:p>
            <a:pPr algn="ctr"/>
            <a:r>
              <a:rPr lang="en-US">
                <a:latin typeface="Montserrat"/>
              </a:rPr>
              <a:t>Programs and Initiatives</a:t>
            </a:r>
          </a:p>
        </p:txBody>
      </p:sp>
    </p:spTree>
    <p:extLst>
      <p:ext uri="{BB962C8B-B14F-4D97-AF65-F5344CB8AC3E}">
        <p14:creationId xmlns:p14="http://schemas.microsoft.com/office/powerpoint/2010/main" val="413416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463B25-51EF-421D-A64B-5A83BD559C26}"/>
              </a:ext>
            </a:extLst>
          </p:cNvPr>
          <p:cNvSpPr>
            <a:spLocks noGrp="1"/>
          </p:cNvSpPr>
          <p:nvPr>
            <p:ph type="title"/>
          </p:nvPr>
        </p:nvSpPr>
        <p:spPr>
          <a:xfrm>
            <a:off x="643467" y="640080"/>
            <a:ext cx="3096427" cy="5613236"/>
          </a:xfrm>
        </p:spPr>
        <p:txBody>
          <a:bodyPr anchor="ctr">
            <a:normAutofit/>
          </a:bodyPr>
          <a:lstStyle/>
          <a:p>
            <a:r>
              <a:rPr lang="en-US">
                <a:solidFill>
                  <a:srgbClr val="FFFFFF"/>
                </a:solidFill>
              </a:rPr>
              <a:t>The Six Pathways to Deflection </a:t>
            </a:r>
            <a:br>
              <a:rPr lang="en-US">
                <a:solidFill>
                  <a:srgbClr val="FFFFFF"/>
                </a:solidFill>
              </a:rPr>
            </a:br>
            <a:endParaRPr lang="en-US">
              <a:solidFill>
                <a:srgbClr val="FFFFFF"/>
              </a:solidFill>
            </a:endParaRPr>
          </a:p>
        </p:txBody>
      </p:sp>
      <p:sp>
        <p:nvSpPr>
          <p:cNvPr id="3" name="Content Placeholder 2">
            <a:extLst>
              <a:ext uri="{FF2B5EF4-FFF2-40B4-BE49-F238E27FC236}">
                <a16:creationId xmlns:a16="http://schemas.microsoft.com/office/drawing/2014/main" id="{5A3D32AA-2503-FBA7-98EC-84E8A3A24E44}"/>
              </a:ext>
            </a:extLst>
          </p:cNvPr>
          <p:cNvSpPr>
            <a:spLocks noGrp="1"/>
          </p:cNvSpPr>
          <p:nvPr>
            <p:ph idx="1"/>
          </p:nvPr>
        </p:nvSpPr>
        <p:spPr>
          <a:xfrm>
            <a:off x="4524499" y="2041369"/>
            <a:ext cx="7037619" cy="3991295"/>
          </a:xfrm>
        </p:spPr>
        <p:txBody>
          <a:bodyPr anchor="ctr">
            <a:normAutofit lnSpcReduction="10000"/>
          </a:bodyPr>
          <a:lstStyle/>
          <a:p>
            <a:pPr marL="342900" lvl="0" indent="-342900" rtl="0">
              <a:spcBef>
                <a:spcPts val="0"/>
              </a:spcBef>
              <a:spcAft>
                <a:spcPts val="0"/>
              </a:spcAft>
              <a:buClr>
                <a:srgbClr val="7F7F7F"/>
              </a:buClr>
              <a:buSzPts val="1800"/>
              <a:buFont typeface="Arial"/>
              <a:buChar char="•"/>
            </a:pPr>
            <a:r>
              <a:rPr lang="en-US" sz="1600" b="1">
                <a:latin typeface="Arial" panose="020B0604020202020204" pitchFamily="34" charset="0"/>
                <a:cs typeface="Arial" panose="020B0604020202020204" pitchFamily="34" charset="0"/>
              </a:rPr>
              <a:t>Self-Referral:</a:t>
            </a:r>
            <a:r>
              <a:rPr lang="en-US" sz="1600">
                <a:latin typeface="Arial" panose="020B0604020202020204" pitchFamily="34" charset="0"/>
                <a:cs typeface="Arial" panose="020B0604020202020204" pitchFamily="34" charset="0"/>
              </a:rPr>
              <a:t> </a:t>
            </a:r>
            <a:r>
              <a:rPr lang="en-US" sz="1600" i="1" u="sng">
                <a:latin typeface="Arial" panose="020B0604020202020204" pitchFamily="34" charset="0"/>
                <a:cs typeface="Arial" panose="020B0604020202020204" pitchFamily="34" charset="0"/>
              </a:rPr>
              <a:t>Individual initiates contact </a:t>
            </a:r>
            <a:r>
              <a:rPr lang="en-US" sz="1600">
                <a:latin typeface="Arial" panose="020B0604020202020204" pitchFamily="34" charset="0"/>
                <a:cs typeface="Arial" panose="020B0604020202020204" pitchFamily="34" charset="0"/>
              </a:rPr>
              <a:t>with law enforcement for a treatment referral (without fear of arrest); preferably a warm handoff to treatment</a:t>
            </a:r>
          </a:p>
          <a:p>
            <a:pPr marL="342900" lvl="0" indent="-342900" rtl="0">
              <a:spcBef>
                <a:spcPts val="1200"/>
              </a:spcBef>
              <a:spcAft>
                <a:spcPts val="0"/>
              </a:spcAft>
              <a:buClr>
                <a:srgbClr val="7F7F7F"/>
              </a:buClr>
              <a:buSzPts val="1800"/>
              <a:buFont typeface="Arial"/>
              <a:buChar char="•"/>
            </a:pPr>
            <a:r>
              <a:rPr lang="en-US" sz="1600" b="1">
                <a:latin typeface="Arial" panose="020B0604020202020204" pitchFamily="34" charset="0"/>
                <a:cs typeface="Arial" panose="020B0604020202020204" pitchFamily="34" charset="0"/>
              </a:rPr>
              <a:t>Active Outreach:</a:t>
            </a:r>
            <a:r>
              <a:rPr lang="en-US" sz="1600">
                <a:latin typeface="Arial" panose="020B0604020202020204" pitchFamily="34" charset="0"/>
                <a:cs typeface="Arial" panose="020B0604020202020204" pitchFamily="34" charset="0"/>
              </a:rPr>
              <a:t> </a:t>
            </a:r>
            <a:r>
              <a:rPr lang="en-US" sz="1600" i="1" u="sng">
                <a:latin typeface="Arial" panose="020B0604020202020204" pitchFamily="34" charset="0"/>
                <a:cs typeface="Arial" panose="020B0604020202020204" pitchFamily="34" charset="0"/>
              </a:rPr>
              <a:t>Deflection Team intentionally IDs or seeks individuals</a:t>
            </a:r>
            <a:r>
              <a:rPr lang="en-US" sz="1600">
                <a:latin typeface="Arial" panose="020B0604020202020204" pitchFamily="34" charset="0"/>
                <a:cs typeface="Arial" panose="020B0604020202020204" pitchFamily="34" charset="0"/>
              </a:rPr>
              <a:t>; a warm handoff is made to treatment, which engages individuals in treatment</a:t>
            </a:r>
          </a:p>
          <a:p>
            <a:pPr marL="342900" lvl="0" indent="-342900" rtl="0">
              <a:spcBef>
                <a:spcPts val="1200"/>
              </a:spcBef>
              <a:spcAft>
                <a:spcPts val="0"/>
              </a:spcAft>
              <a:buClr>
                <a:srgbClr val="7F7F7F"/>
              </a:buClr>
              <a:buSzPts val="1800"/>
              <a:buFont typeface="Arial"/>
              <a:buChar char="•"/>
            </a:pPr>
            <a:r>
              <a:rPr lang="en-US" sz="1600" b="1">
                <a:latin typeface="Arial" panose="020B0604020202020204" pitchFamily="34" charset="0"/>
                <a:cs typeface="Arial" panose="020B0604020202020204" pitchFamily="34" charset="0"/>
              </a:rPr>
              <a:t>Naloxone Plus: </a:t>
            </a:r>
            <a:r>
              <a:rPr lang="en-US" sz="1600" i="1" u="sng">
                <a:latin typeface="Arial" panose="020B0604020202020204" pitchFamily="34" charset="0"/>
                <a:cs typeface="Arial" panose="020B0604020202020204" pitchFamily="34" charset="0"/>
              </a:rPr>
              <a:t>Engagement with treatment as part of an overdose response</a:t>
            </a:r>
            <a:r>
              <a:rPr lang="en-US" sz="1600">
                <a:latin typeface="Arial" panose="020B0604020202020204" pitchFamily="34" charset="0"/>
                <a:cs typeface="Arial" panose="020B0604020202020204" pitchFamily="34" charset="0"/>
              </a:rPr>
              <a:t> or DSM-V severe for opiates; tight integration with treatment, naloxone (individual too)</a:t>
            </a:r>
          </a:p>
          <a:p>
            <a:pPr marL="342900" lvl="0" indent="-342900" rtl="0">
              <a:spcBef>
                <a:spcPts val="1200"/>
              </a:spcBef>
              <a:spcAft>
                <a:spcPts val="0"/>
              </a:spcAft>
              <a:buClr>
                <a:srgbClr val="7F7F7F"/>
              </a:buClr>
              <a:buSzPts val="1800"/>
              <a:buFont typeface="Arial"/>
              <a:buChar char="•"/>
            </a:pPr>
            <a:r>
              <a:rPr lang="en-US" sz="1600" b="1">
                <a:latin typeface="Arial" panose="020B0604020202020204" pitchFamily="34" charset="0"/>
                <a:cs typeface="Arial" panose="020B0604020202020204" pitchFamily="34" charset="0"/>
              </a:rPr>
              <a:t>Officer/First Responder Referral:</a:t>
            </a:r>
            <a:r>
              <a:rPr lang="en-US" sz="1600">
                <a:latin typeface="Arial" panose="020B0604020202020204" pitchFamily="34" charset="0"/>
                <a:cs typeface="Arial" panose="020B0604020202020204" pitchFamily="34" charset="0"/>
              </a:rPr>
              <a:t>  </a:t>
            </a:r>
            <a:r>
              <a:rPr lang="en-US" sz="1600" i="1" u="sng">
                <a:latin typeface="Arial" panose="020B0604020202020204" pitchFamily="34" charset="0"/>
                <a:cs typeface="Arial" panose="020B0604020202020204" pitchFamily="34" charset="0"/>
              </a:rPr>
              <a:t>Law enforcement/FR initiates</a:t>
            </a:r>
            <a:r>
              <a:rPr lang="en-US" sz="1600" u="sng">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treatment engagement from </a:t>
            </a:r>
            <a:r>
              <a:rPr lang="en-US" sz="1600" i="1">
                <a:latin typeface="Arial" panose="020B0604020202020204" pitchFamily="34" charset="0"/>
                <a:cs typeface="Arial" panose="020B0604020202020204" pitchFamily="34" charset="0"/>
              </a:rPr>
              <a:t>a call for service or “on view”; </a:t>
            </a:r>
            <a:r>
              <a:rPr lang="en-US" sz="1600" i="1" u="sng">
                <a:latin typeface="Arial" panose="020B0604020202020204" pitchFamily="34" charset="0"/>
                <a:cs typeface="Arial" panose="020B0604020202020204" pitchFamily="34" charset="0"/>
              </a:rPr>
              <a:t>no charges are filed</a:t>
            </a:r>
            <a:endParaRPr lang="en-US" sz="1600">
              <a:latin typeface="Arial" panose="020B0604020202020204" pitchFamily="34" charset="0"/>
              <a:cs typeface="Arial" panose="020B0604020202020204" pitchFamily="34" charset="0"/>
            </a:endParaRPr>
          </a:p>
          <a:p>
            <a:pPr marL="342900" lvl="0" indent="-342900" rtl="0">
              <a:spcBef>
                <a:spcPts val="1200"/>
              </a:spcBef>
              <a:spcAft>
                <a:spcPts val="0"/>
              </a:spcAft>
              <a:buClr>
                <a:srgbClr val="7F7F7F"/>
              </a:buClr>
              <a:buSzPts val="1800"/>
              <a:buFont typeface="Arial"/>
              <a:buChar char="•"/>
            </a:pPr>
            <a:r>
              <a:rPr lang="en-US" sz="1600" b="1">
                <a:latin typeface="Arial" panose="020B0604020202020204" pitchFamily="34" charset="0"/>
                <a:cs typeface="Arial" panose="020B0604020202020204" pitchFamily="34" charset="0"/>
              </a:rPr>
              <a:t>Officer Intervention Referral:</a:t>
            </a:r>
            <a:r>
              <a:rPr lang="en-US" sz="1600">
                <a:latin typeface="Arial" panose="020B0604020202020204" pitchFamily="34" charset="0"/>
                <a:cs typeface="Arial" panose="020B0604020202020204" pitchFamily="34" charset="0"/>
              </a:rPr>
              <a:t> </a:t>
            </a:r>
            <a:r>
              <a:rPr lang="en-US" sz="1600" i="1" u="sng">
                <a:latin typeface="Arial" panose="020B0604020202020204" pitchFamily="34" charset="0"/>
                <a:cs typeface="Arial" panose="020B0604020202020204" pitchFamily="34" charset="0"/>
              </a:rPr>
              <a:t>Law enforcement (only) initiates </a:t>
            </a:r>
            <a:r>
              <a:rPr lang="en-US" sz="1600">
                <a:latin typeface="Arial" panose="020B0604020202020204" pitchFamily="34" charset="0"/>
                <a:cs typeface="Arial" panose="020B0604020202020204" pitchFamily="34" charset="0"/>
              </a:rPr>
              <a:t>treatment engagement </a:t>
            </a:r>
            <a:r>
              <a:rPr lang="en-US" sz="1600" i="1">
                <a:latin typeface="Arial" panose="020B0604020202020204" pitchFamily="34" charset="0"/>
                <a:cs typeface="Arial" panose="020B0604020202020204" pitchFamily="34" charset="0"/>
              </a:rPr>
              <a:t>from a call for service or “on view”; </a:t>
            </a:r>
            <a:r>
              <a:rPr lang="en-US" sz="1600" i="1" u="sng">
                <a:latin typeface="Arial" panose="020B0604020202020204" pitchFamily="34" charset="0"/>
                <a:cs typeface="Arial" panose="020B0604020202020204" pitchFamily="34" charset="0"/>
              </a:rPr>
              <a:t>charges are held in abeyance or citations issued</a:t>
            </a:r>
            <a:r>
              <a:rPr lang="en-US" sz="1600" u="sng">
                <a:latin typeface="Arial" panose="020B0604020202020204" pitchFamily="34" charset="0"/>
                <a:cs typeface="Arial" panose="020B0604020202020204" pitchFamily="34" charset="0"/>
              </a:rPr>
              <a:t>, with requirement for completion of treatment</a:t>
            </a:r>
          </a:p>
          <a:p>
            <a:endParaRPr lang="en-US" sz="1100"/>
          </a:p>
        </p:txBody>
      </p:sp>
      <p:pic>
        <p:nvPicPr>
          <p:cNvPr id="4" name="Google Shape;386;p15">
            <a:extLst>
              <a:ext uri="{FF2B5EF4-FFF2-40B4-BE49-F238E27FC236}">
                <a16:creationId xmlns:a16="http://schemas.microsoft.com/office/drawing/2014/main" id="{031F0A11-F0EC-1D99-1502-2325DFD21521}"/>
              </a:ext>
            </a:extLst>
          </p:cNvPr>
          <p:cNvPicPr preferRelativeResize="0"/>
          <p:nvPr/>
        </p:nvPicPr>
        <p:blipFill rotWithShape="1">
          <a:blip r:embed="rId2"/>
          <a:stretch/>
        </p:blipFill>
        <p:spPr>
          <a:xfrm>
            <a:off x="4684949" y="406843"/>
            <a:ext cx="6894236" cy="1068605"/>
          </a:xfrm>
          <a:prstGeom prst="rect">
            <a:avLst/>
          </a:prstGeom>
          <a:noFill/>
        </p:spPr>
      </p:pic>
    </p:spTree>
    <p:extLst>
      <p:ext uri="{BB962C8B-B14F-4D97-AF65-F5344CB8AC3E}">
        <p14:creationId xmlns:p14="http://schemas.microsoft.com/office/powerpoint/2010/main" val="17993303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p:txBody>
          <a:bodyPr>
            <a:normAutofit fontScale="90000"/>
          </a:bodyPr>
          <a:lstStyle/>
          <a:p>
            <a:endParaRPr lang="en-US"/>
          </a:p>
        </p:txBody>
      </p:sp>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p:txBody>
          <a:bodyPr>
            <a:normAutofit/>
          </a:bodyPr>
          <a:lstStyle/>
          <a:p>
            <a:r>
              <a:rPr lang="en-US" sz="2800"/>
              <a:t>SAMHSA’s model includes crisis clinicians and engagement specialists</a:t>
            </a:r>
          </a:p>
          <a:p>
            <a:r>
              <a:rPr lang="en-US" sz="2800"/>
              <a:t>CESSA’s goal is reduced reliance on law enforcement</a:t>
            </a:r>
          </a:p>
          <a:p>
            <a:r>
              <a:rPr lang="en-US" sz="2800"/>
              <a:t>Interim guidance developed for use by 590 and 988 teams</a:t>
            </a:r>
          </a:p>
          <a:p>
            <a:r>
              <a:rPr lang="en-US" sz="2800"/>
              <a:t>590 Programs participate in evaluation by UIC</a:t>
            </a:r>
          </a:p>
          <a:p>
            <a:r>
              <a:rPr lang="en-US" sz="2800"/>
              <a:t>UIC Crisis Hub provides training and technical assistance</a:t>
            </a:r>
          </a:p>
          <a:p>
            <a:r>
              <a:rPr lang="en-US" sz="2800"/>
              <a:t>Learning Collaborative including statewide and regional groupings</a:t>
            </a:r>
          </a:p>
        </p:txBody>
      </p:sp>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p:txBody>
          <a:bodyPr>
            <a:normAutofit/>
          </a:bodyPr>
          <a:lstStyle/>
          <a:p>
            <a:r>
              <a:rPr lang="en-US"/>
              <a:t>Program 590 – Crisis Care Continuum</a:t>
            </a:r>
          </a:p>
        </p:txBody>
      </p:sp>
    </p:spTree>
    <p:extLst>
      <p:ext uri="{BB962C8B-B14F-4D97-AF65-F5344CB8AC3E}">
        <p14:creationId xmlns:p14="http://schemas.microsoft.com/office/powerpoint/2010/main" val="40644654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D61CD-8429-43F5-9C45-7E7E9B6A5D0A}"/>
              </a:ext>
            </a:extLst>
          </p:cNvPr>
          <p:cNvSpPr>
            <a:spLocks noGrp="1"/>
          </p:cNvSpPr>
          <p:nvPr>
            <p:ph idx="4294967295"/>
          </p:nvPr>
        </p:nvSpPr>
        <p:spPr>
          <a:xfrm>
            <a:off x="1085850" y="1882775"/>
            <a:ext cx="10355263" cy="4278313"/>
          </a:xfrm>
        </p:spPr>
        <p:txBody>
          <a:bodyPr lIns="91440" tIns="45720" rIns="91440" bIns="45720" anchor="t">
            <a:noAutofit/>
          </a:bodyPr>
          <a:lstStyle/>
          <a:p>
            <a:pPr marL="342900" indent="-342900">
              <a:buFont typeface="Arial" panose="020B0604020202020204" pitchFamily="34" charset="0"/>
              <a:buChar char="•"/>
            </a:pPr>
            <a:r>
              <a:rPr lang="en-US" sz="2400">
                <a:latin typeface="+mn-lt"/>
              </a:rPr>
              <a:t>Also known as the Stephon Edward Watts Act</a:t>
            </a:r>
          </a:p>
          <a:p>
            <a:pPr marL="342900" indent="-342900">
              <a:buFont typeface="Arial" panose="020B0604020202020204" pitchFamily="34" charset="0"/>
              <a:buChar char="•"/>
            </a:pPr>
            <a:r>
              <a:rPr lang="en-US" sz="2400">
                <a:latin typeface="+mn-lt"/>
              </a:rPr>
              <a:t>DHS is mandated to lead this work</a:t>
            </a:r>
          </a:p>
          <a:p>
            <a:pPr marL="342900" indent="-342900">
              <a:buFont typeface="Arial" panose="020B0604020202020204" pitchFamily="34" charset="0"/>
              <a:buChar char="•"/>
            </a:pPr>
            <a:r>
              <a:rPr lang="en-US" sz="2400">
                <a:latin typeface="+mn-lt"/>
              </a:rPr>
              <a:t>Requires Statewide Advisory Committee and Regional Committees within each of the 11 EMS Regions</a:t>
            </a:r>
          </a:p>
          <a:p>
            <a:pPr marL="342900" indent="-342900">
              <a:buFont typeface="Arial" panose="020B0604020202020204" pitchFamily="34" charset="0"/>
              <a:buChar char="•"/>
            </a:pPr>
            <a:r>
              <a:rPr lang="en-US" sz="2400">
                <a:latin typeface="+mn-lt"/>
              </a:rPr>
              <a:t>Committees are charged with coordination of emergency responses of the 911 and PSAPs with plans for 988 addressing</a:t>
            </a:r>
          </a:p>
          <a:p>
            <a:pPr marL="971550" lvl="1" indent="-285750"/>
            <a:r>
              <a:rPr lang="en-US" sz="2400">
                <a:latin typeface="+mn-lt"/>
              </a:rPr>
              <a:t>Protocols</a:t>
            </a:r>
          </a:p>
          <a:p>
            <a:pPr marL="971550" lvl="1" indent="-285750"/>
            <a:r>
              <a:rPr lang="en-US" sz="2400">
                <a:latin typeface="+mn-lt"/>
              </a:rPr>
              <a:t>Training</a:t>
            </a:r>
          </a:p>
          <a:p>
            <a:pPr marL="971550" lvl="1" indent="-285750"/>
            <a:r>
              <a:rPr lang="en-US" sz="2400">
                <a:latin typeface="+mn-lt"/>
              </a:rPr>
              <a:t>Standards </a:t>
            </a:r>
          </a:p>
          <a:p>
            <a:pPr marL="971550" lvl="1" indent="-285750"/>
            <a:r>
              <a:rPr lang="en-US" sz="2400">
                <a:latin typeface="+mn-lt"/>
              </a:rPr>
              <a:t>Mobile Crisis Response</a:t>
            </a:r>
            <a:endParaRPr lang="en-US" sz="1800">
              <a:latin typeface="+mn-lt"/>
            </a:endParaRPr>
          </a:p>
        </p:txBody>
      </p:sp>
      <p:sp>
        <p:nvSpPr>
          <p:cNvPr id="4" name="Title 1">
            <a:extLst>
              <a:ext uri="{FF2B5EF4-FFF2-40B4-BE49-F238E27FC236}">
                <a16:creationId xmlns:a16="http://schemas.microsoft.com/office/drawing/2014/main" id="{C11F70A7-1CFD-48F9-B62C-92DD3BF2E171}"/>
              </a:ext>
            </a:extLst>
          </p:cNvPr>
          <p:cNvSpPr txBox="1">
            <a:spLocks/>
          </p:cNvSpPr>
          <p:nvPr/>
        </p:nvSpPr>
        <p:spPr>
          <a:xfrm>
            <a:off x="849086" y="371063"/>
            <a:ext cx="4014487" cy="20368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a:ln>
                  <a:noFill/>
                </a:ln>
                <a:solidFill>
                  <a:srgbClr val="7030A0"/>
                </a:solidFill>
                <a:effectLst/>
                <a:uLnTx/>
                <a:uFillTx/>
                <a:latin typeface="Century Gothic"/>
                <a:ea typeface="+mj-ea"/>
                <a:cs typeface="+mj-cs"/>
              </a:rPr>
              <a:t>CESSA</a:t>
            </a:r>
            <a:endParaRPr kumimoji="0" lang="en-US" sz="9600" b="1" i="0" u="none" strike="noStrike" kern="1200" cap="none" spc="0" normalizeH="0" baseline="0" noProof="0">
              <a:ln>
                <a:noFill/>
              </a:ln>
              <a:solidFill>
                <a:srgbClr val="7030A0"/>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8634569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C659B9-4E29-4046-A05F-456406C2CA89}"/>
              </a:ext>
            </a:extLst>
          </p:cNvPr>
          <p:cNvSpPr txBox="1">
            <a:spLocks/>
          </p:cNvSpPr>
          <p:nvPr/>
        </p:nvSpPr>
        <p:spPr>
          <a:xfrm>
            <a:off x="849086" y="371063"/>
            <a:ext cx="4014487" cy="20368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a:ln>
                  <a:noFill/>
                </a:ln>
                <a:solidFill>
                  <a:srgbClr val="7030A0"/>
                </a:solidFill>
                <a:effectLst/>
                <a:uLnTx/>
                <a:uFillTx/>
                <a:latin typeface="Century Gothic"/>
                <a:ea typeface="+mj-ea"/>
                <a:cs typeface="+mj-cs"/>
              </a:rPr>
              <a:t>CESSA</a:t>
            </a:r>
            <a:endParaRPr kumimoji="0" lang="en-US" sz="9600" b="1" i="0" u="none" strike="noStrike" kern="1200" cap="none" spc="0" normalizeH="0" baseline="0" noProof="0">
              <a:ln>
                <a:noFill/>
              </a:ln>
              <a:solidFill>
                <a:srgbClr val="7030A0"/>
              </a:solidFill>
              <a:effectLst/>
              <a:uLnTx/>
              <a:uFillTx/>
              <a:latin typeface="Century Gothic" panose="020B0502020202020204" pitchFamily="34" charset="0"/>
              <a:ea typeface="+mj-ea"/>
              <a:cs typeface="+mj-cs"/>
            </a:endParaRPr>
          </a:p>
        </p:txBody>
      </p:sp>
      <p:pic>
        <p:nvPicPr>
          <p:cNvPr id="4" name="Picture 3" descr="Logo&#10;&#10;Description automatically generated">
            <a:extLst>
              <a:ext uri="{FF2B5EF4-FFF2-40B4-BE49-F238E27FC236}">
                <a16:creationId xmlns:a16="http://schemas.microsoft.com/office/drawing/2014/main" id="{A5E00F8F-31AF-4CC2-9CF7-58CE1BC5A9C8}"/>
              </a:ext>
            </a:extLst>
          </p:cNvPr>
          <p:cNvPicPr>
            <a:picLocks noChangeAspect="1"/>
          </p:cNvPicPr>
          <p:nvPr/>
        </p:nvPicPr>
        <p:blipFill rotWithShape="1">
          <a:blip r:embed="rId3">
            <a:alphaModFix/>
          </a:blip>
          <a:stretch/>
        </p:blipFill>
        <p:spPr>
          <a:xfrm>
            <a:off x="7534656" y="2313432"/>
            <a:ext cx="4411762" cy="196001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11" name="TextBox 10">
            <a:extLst>
              <a:ext uri="{FF2B5EF4-FFF2-40B4-BE49-F238E27FC236}">
                <a16:creationId xmlns:a16="http://schemas.microsoft.com/office/drawing/2014/main" id="{EE1FFC0C-8795-4260-8016-86E55E7445A8}"/>
              </a:ext>
            </a:extLst>
          </p:cNvPr>
          <p:cNvSpPr txBox="1"/>
          <p:nvPr/>
        </p:nvSpPr>
        <p:spPr>
          <a:xfrm>
            <a:off x="676656" y="1946994"/>
            <a:ext cx="6858000"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Public Safety Access Points (PSAPs) must coordinate with Mobile Crisis Response (MCR) teams DMH has developed through its Program 590 to provide a “community-based” response to low-level and low-risk behavioral health crises.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Law enforcement must be integrated into processes so that individuals involved in low-level non-violent misdemeanors can be diverted to the mental health system. </a:t>
            </a:r>
          </a:p>
        </p:txBody>
      </p:sp>
      <p:sp>
        <p:nvSpPr>
          <p:cNvPr id="14" name="Title 1">
            <a:extLst>
              <a:ext uri="{FF2B5EF4-FFF2-40B4-BE49-F238E27FC236}">
                <a16:creationId xmlns:a16="http://schemas.microsoft.com/office/drawing/2014/main" id="{3A220F43-F09A-4985-B983-473B9655BE4D}"/>
              </a:ext>
            </a:extLst>
          </p:cNvPr>
          <p:cNvSpPr>
            <a:spLocks noGrp="1"/>
          </p:cNvSpPr>
          <p:nvPr>
            <p:ph type="title" idx="4294967295"/>
          </p:nvPr>
        </p:nvSpPr>
        <p:spPr>
          <a:xfrm>
            <a:off x="5691188" y="523875"/>
            <a:ext cx="6500812" cy="1090613"/>
          </a:xfrm>
        </p:spPr>
        <p:txBody>
          <a:bodyPr>
            <a:normAutofit fontScale="90000"/>
          </a:bodyPr>
          <a:lstStyle/>
          <a:p>
            <a:pPr algn="r"/>
            <a:r>
              <a:rPr lang="en-US"/>
              <a:t>Coordinating with Traditional First Responders</a:t>
            </a:r>
            <a:endParaRPr lang="en-US">
              <a:solidFill>
                <a:schemeClr val="accent2">
                  <a:lumMod val="75000"/>
                </a:schemeClr>
              </a:solidFill>
            </a:endParaRPr>
          </a:p>
        </p:txBody>
      </p:sp>
    </p:spTree>
    <p:extLst>
      <p:ext uri="{BB962C8B-B14F-4D97-AF65-F5344CB8AC3E}">
        <p14:creationId xmlns:p14="http://schemas.microsoft.com/office/powerpoint/2010/main" val="564750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D61CD-8429-43F5-9C45-7E7E9B6A5D0A}"/>
              </a:ext>
            </a:extLst>
          </p:cNvPr>
          <p:cNvSpPr>
            <a:spLocks noGrp="1"/>
          </p:cNvSpPr>
          <p:nvPr>
            <p:ph idx="4294967295"/>
          </p:nvPr>
        </p:nvSpPr>
        <p:spPr>
          <a:xfrm>
            <a:off x="561975" y="2407892"/>
            <a:ext cx="6691313" cy="3459162"/>
          </a:xfrm>
        </p:spPr>
        <p:txBody>
          <a:bodyPr lIns="91440" tIns="45720" rIns="91440" bIns="45720">
            <a:normAutofit/>
          </a:bodyPr>
          <a:lstStyle/>
          <a:p>
            <a:pPr lvl="0"/>
            <a:r>
              <a:rPr lang="en-US" sz="2400" b="1">
                <a:solidFill>
                  <a:schemeClr val="accent1"/>
                </a:solidFill>
                <a:latin typeface="+mn-lt"/>
              </a:rPr>
              <a:t>180</a:t>
            </a:r>
            <a:r>
              <a:rPr lang="en-US" sz="2400">
                <a:latin typeface="+mn-lt"/>
              </a:rPr>
              <a:t> 911/ PSAPs and dispatched emergency service providers</a:t>
            </a:r>
          </a:p>
          <a:p>
            <a:pPr lvl="0"/>
            <a:r>
              <a:rPr lang="en-US" sz="2400" b="1">
                <a:solidFill>
                  <a:schemeClr val="accent1"/>
                </a:solidFill>
                <a:latin typeface="+mn-lt"/>
              </a:rPr>
              <a:t>66 </a:t>
            </a:r>
            <a:r>
              <a:rPr lang="en-US" sz="2400">
                <a:latin typeface="+mn-lt"/>
              </a:rPr>
              <a:t>Mobile Crisis Team program grantees </a:t>
            </a:r>
          </a:p>
          <a:p>
            <a:pPr lvl="0"/>
            <a:r>
              <a:rPr lang="en-US" sz="2400">
                <a:latin typeface="+mn-lt"/>
              </a:rPr>
              <a:t>so mobile crisis response can be dispatched whether 988 or 911 is called.</a:t>
            </a:r>
          </a:p>
          <a:p>
            <a:pPr lvl="0"/>
            <a:endParaRPr lang="en-US" sz="2400">
              <a:latin typeface="+mn-lt"/>
            </a:endParaRPr>
          </a:p>
          <a:p>
            <a:r>
              <a:rPr lang="en-US" sz="2400">
                <a:latin typeface="+mn-lt"/>
              </a:rPr>
              <a:t>Specified training will be required for all DMH responders and 911 dispatchers.</a:t>
            </a:r>
          </a:p>
        </p:txBody>
      </p:sp>
      <p:pic>
        <p:nvPicPr>
          <p:cNvPr id="11" name="Picture 10" descr="A picture containing building, outdoor, door, red&#10;&#10;Description automatically generated">
            <a:extLst>
              <a:ext uri="{FF2B5EF4-FFF2-40B4-BE49-F238E27FC236}">
                <a16:creationId xmlns:a16="http://schemas.microsoft.com/office/drawing/2014/main" id="{90D2F253-C923-438E-917F-3F04CA19705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079" r="7101"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0" name="Title 1">
            <a:extLst>
              <a:ext uri="{FF2B5EF4-FFF2-40B4-BE49-F238E27FC236}">
                <a16:creationId xmlns:a16="http://schemas.microsoft.com/office/drawing/2014/main" id="{FD8FCB3B-3CB9-4F49-8133-7FCC10DCC161}"/>
              </a:ext>
            </a:extLst>
          </p:cNvPr>
          <p:cNvSpPr txBox="1">
            <a:spLocks/>
          </p:cNvSpPr>
          <p:nvPr/>
        </p:nvSpPr>
        <p:spPr>
          <a:xfrm>
            <a:off x="4863572" y="371063"/>
            <a:ext cx="6501113" cy="1090478"/>
          </a:xfrm>
          <a:prstGeom prst="rect">
            <a:avLst/>
          </a:prstGeom>
        </p:spPr>
        <p:txBody>
          <a:bodyPr anchor="t">
            <a:normAutofit fontScale="97500"/>
          </a:bodyPr>
          <a:lstStyle>
            <a:lvl1pPr algn="l" defTabSz="914400" rtl="0" eaLnBrk="1" latinLnBrk="0" hangingPunct="1">
              <a:lnSpc>
                <a:spcPct val="90000"/>
              </a:lnSpc>
              <a:spcBef>
                <a:spcPct val="0"/>
              </a:spcBef>
              <a:buNone/>
              <a:defRPr sz="2800" b="1" kern="1200">
                <a:solidFill>
                  <a:schemeClr val="accent1"/>
                </a:solidFill>
                <a:latin typeface="Century Gothic" panose="020B050202020202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4472C4"/>
                </a:solidFill>
                <a:effectLst/>
                <a:uLnTx/>
                <a:uFillTx/>
                <a:latin typeface="Century Gothic" panose="020B0502020202020204" pitchFamily="34" charset="0"/>
                <a:ea typeface="+mj-ea"/>
                <a:cs typeface="+mj-cs"/>
              </a:rPr>
              <a:t>Coordination and Training Requirements</a:t>
            </a:r>
          </a:p>
        </p:txBody>
      </p:sp>
      <p:sp>
        <p:nvSpPr>
          <p:cNvPr id="13" name="Title 1">
            <a:extLst>
              <a:ext uri="{FF2B5EF4-FFF2-40B4-BE49-F238E27FC236}">
                <a16:creationId xmlns:a16="http://schemas.microsoft.com/office/drawing/2014/main" id="{127908A1-C2ED-40A3-A5F2-A989FCC937E4}"/>
              </a:ext>
            </a:extLst>
          </p:cNvPr>
          <p:cNvSpPr txBox="1">
            <a:spLocks/>
          </p:cNvSpPr>
          <p:nvPr/>
        </p:nvSpPr>
        <p:spPr>
          <a:xfrm>
            <a:off x="849086" y="371063"/>
            <a:ext cx="4014487" cy="20368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a:ln>
                  <a:noFill/>
                </a:ln>
                <a:solidFill>
                  <a:srgbClr val="7030A0"/>
                </a:solidFill>
                <a:effectLst/>
                <a:uLnTx/>
                <a:uFillTx/>
                <a:latin typeface="Century Gothic"/>
                <a:ea typeface="+mj-ea"/>
                <a:cs typeface="+mj-cs"/>
              </a:rPr>
              <a:t>CESSA</a:t>
            </a:r>
            <a:endParaRPr kumimoji="0" lang="en-US" sz="9600" b="1" i="0" u="none" strike="noStrike" kern="1200" cap="none" spc="0" normalizeH="0" baseline="0" noProof="0">
              <a:ln>
                <a:noFill/>
              </a:ln>
              <a:solidFill>
                <a:srgbClr val="7030A0"/>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4072857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DBDFF7FE-549C-4FBE-AE35-7AEF49D4B577}"/>
              </a:ext>
            </a:extLst>
          </p:cNvPr>
          <p:cNvPicPr>
            <a:picLocks noChangeAspect="1"/>
          </p:cNvPicPr>
          <p:nvPr/>
        </p:nvPicPr>
        <p:blipFill>
          <a:blip r:embed="rId3">
            <a:alphaModFix/>
          </a:blip>
          <a:stretch>
            <a:fillRect/>
          </a:stretch>
        </p:blipFill>
        <p:spPr>
          <a:xfrm>
            <a:off x="6468404" y="-1"/>
            <a:ext cx="5211531" cy="6638925"/>
          </a:xfrm>
          <a:prstGeom prst="rect">
            <a:avLst/>
          </a:prstGeom>
        </p:spPr>
      </p:pic>
      <p:sp>
        <p:nvSpPr>
          <p:cNvPr id="7" name="Title 1">
            <a:extLst>
              <a:ext uri="{FF2B5EF4-FFF2-40B4-BE49-F238E27FC236}">
                <a16:creationId xmlns:a16="http://schemas.microsoft.com/office/drawing/2014/main" id="{60A62A77-6AF8-4012-85C7-D1945C48C2D0}"/>
              </a:ext>
            </a:extLst>
          </p:cNvPr>
          <p:cNvSpPr txBox="1">
            <a:spLocks/>
          </p:cNvSpPr>
          <p:nvPr/>
        </p:nvSpPr>
        <p:spPr>
          <a:xfrm>
            <a:off x="849086" y="371063"/>
            <a:ext cx="4014487" cy="20368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a:ln>
                  <a:noFill/>
                </a:ln>
                <a:solidFill>
                  <a:srgbClr val="7030A0"/>
                </a:solidFill>
                <a:effectLst/>
                <a:uLnTx/>
                <a:uFillTx/>
                <a:latin typeface="Century Gothic"/>
                <a:ea typeface="+mj-ea"/>
                <a:cs typeface="+mj-cs"/>
              </a:rPr>
              <a:t>CESSA</a:t>
            </a:r>
            <a:endParaRPr kumimoji="0" lang="en-US" sz="9600" b="1" i="0" u="none" strike="noStrike" kern="1200" cap="none" spc="0" normalizeH="0" baseline="0" noProof="0">
              <a:ln>
                <a:noFill/>
              </a:ln>
              <a:solidFill>
                <a:srgbClr val="7030A0"/>
              </a:solidFill>
              <a:effectLst/>
              <a:uLnTx/>
              <a:uFillTx/>
              <a:latin typeface="Century Gothic" panose="020B0502020202020204" pitchFamily="34" charset="0"/>
              <a:ea typeface="+mj-ea"/>
              <a:cs typeface="+mj-cs"/>
            </a:endParaRPr>
          </a:p>
        </p:txBody>
      </p:sp>
      <p:sp>
        <p:nvSpPr>
          <p:cNvPr id="3" name="Content Placeholder 2">
            <a:extLst>
              <a:ext uri="{FF2B5EF4-FFF2-40B4-BE49-F238E27FC236}">
                <a16:creationId xmlns:a16="http://schemas.microsoft.com/office/drawing/2014/main" id="{376D61CD-8429-43F5-9C45-7E7E9B6A5D0A}"/>
              </a:ext>
            </a:extLst>
          </p:cNvPr>
          <p:cNvSpPr>
            <a:spLocks noGrp="1"/>
          </p:cNvSpPr>
          <p:nvPr>
            <p:ph idx="4294967295"/>
          </p:nvPr>
        </p:nvSpPr>
        <p:spPr>
          <a:xfrm>
            <a:off x="600075" y="2351434"/>
            <a:ext cx="6848475" cy="3287366"/>
          </a:xfrm>
        </p:spPr>
        <p:txBody>
          <a:bodyPr lIns="91440" tIns="45720" rIns="91440" bIns="45720" anchor="t">
            <a:normAutofit/>
          </a:bodyPr>
          <a:lstStyle/>
          <a:p>
            <a:r>
              <a:rPr lang="en-US" sz="2400">
                <a:latin typeface="+mn-lt"/>
              </a:rPr>
              <a:t>Advisory Committees established by the DHS Secretary</a:t>
            </a:r>
          </a:p>
          <a:p>
            <a:pPr marL="342900" indent="-342900">
              <a:buFont typeface="Arial" panose="020B0604020202020204" pitchFamily="34" charset="0"/>
              <a:buChar char="•"/>
            </a:pPr>
            <a:r>
              <a:rPr lang="en-US" sz="2400" b="1">
                <a:solidFill>
                  <a:schemeClr val="accent1"/>
                </a:solidFill>
                <a:latin typeface="+mn-lt"/>
              </a:rPr>
              <a:t>1 </a:t>
            </a:r>
            <a:r>
              <a:rPr lang="en-US" sz="2400">
                <a:latin typeface="+mn-lt"/>
              </a:rPr>
              <a:t>Statewide Advisory Committee</a:t>
            </a:r>
          </a:p>
          <a:p>
            <a:pPr marL="342900" indent="-342900">
              <a:buFont typeface="Arial" panose="020B0604020202020204" pitchFamily="34" charset="0"/>
              <a:buChar char="•"/>
            </a:pPr>
            <a:r>
              <a:rPr lang="en-US" sz="2400" b="1">
                <a:solidFill>
                  <a:schemeClr val="accent1"/>
                </a:solidFill>
                <a:latin typeface="+mn-lt"/>
              </a:rPr>
              <a:t>11</a:t>
            </a:r>
            <a:r>
              <a:rPr lang="en-US" sz="2400">
                <a:latin typeface="+mn-lt"/>
              </a:rPr>
              <a:t>  Regional Advisory Committees to assist with the execution of this legislation. </a:t>
            </a:r>
          </a:p>
          <a:p>
            <a:pPr lvl="0"/>
            <a:r>
              <a:rPr lang="en-US" sz="2400">
                <a:latin typeface="+mn-lt"/>
              </a:rPr>
              <a:t>Regional best practices will be developed by the Regional Advisory Committees consistent with the physical realities of various locations.</a:t>
            </a:r>
          </a:p>
        </p:txBody>
      </p:sp>
    </p:spTree>
    <p:extLst>
      <p:ext uri="{BB962C8B-B14F-4D97-AF65-F5344CB8AC3E}">
        <p14:creationId xmlns:p14="http://schemas.microsoft.com/office/powerpoint/2010/main" val="21933972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B3C4-2329-BC69-075D-AE70F987F248}"/>
              </a:ext>
            </a:extLst>
          </p:cNvPr>
          <p:cNvSpPr>
            <a:spLocks noGrp="1"/>
          </p:cNvSpPr>
          <p:nvPr>
            <p:ph type="title" idx="4294967295"/>
          </p:nvPr>
        </p:nvSpPr>
        <p:spPr>
          <a:xfrm>
            <a:off x="838200" y="393700"/>
            <a:ext cx="10515600" cy="1325563"/>
          </a:xfrm>
        </p:spPr>
        <p:txBody>
          <a:bodyPr/>
          <a:lstStyle/>
          <a:p>
            <a:pPr algn="ctr"/>
            <a:r>
              <a:rPr lang="en-US" b="1">
                <a:solidFill>
                  <a:schemeClr val="accent1"/>
                </a:solidFill>
              </a:rPr>
              <a:t>Additional Resources</a:t>
            </a:r>
          </a:p>
        </p:txBody>
      </p:sp>
      <p:sp>
        <p:nvSpPr>
          <p:cNvPr id="3" name="Content Placeholder 2">
            <a:extLst>
              <a:ext uri="{FF2B5EF4-FFF2-40B4-BE49-F238E27FC236}">
                <a16:creationId xmlns:a16="http://schemas.microsoft.com/office/drawing/2014/main" id="{CF7D1C79-7266-75F1-15B5-832C2CFBADCA}"/>
              </a:ext>
            </a:extLst>
          </p:cNvPr>
          <p:cNvSpPr>
            <a:spLocks noGrp="1"/>
          </p:cNvSpPr>
          <p:nvPr>
            <p:ph idx="4294967295"/>
          </p:nvPr>
        </p:nvSpPr>
        <p:spPr>
          <a:xfrm>
            <a:off x="914400" y="1540278"/>
            <a:ext cx="10515600" cy="4721225"/>
          </a:xfrm>
        </p:spPr>
        <p:txBody>
          <a:bodyPr>
            <a:normAutofit/>
          </a:bodyPr>
          <a:lstStyle/>
          <a:p>
            <a:endParaRPr lang="en-US" sz="2400">
              <a:hlinkClick r:id="rId3"/>
            </a:endParaRPr>
          </a:p>
          <a:p>
            <a:r>
              <a:rPr lang="en-US" sz="3200"/>
              <a:t>IDHS 988 landing page: </a:t>
            </a:r>
            <a:r>
              <a:rPr lang="en-US" sz="3200">
                <a:hlinkClick r:id="rId3"/>
              </a:rPr>
              <a:t>www.988hotline.illinois.gov</a:t>
            </a:r>
            <a:r>
              <a:rPr lang="en-US" sz="3200"/>
              <a:t> </a:t>
            </a:r>
          </a:p>
          <a:p>
            <a:r>
              <a:rPr lang="en-US" sz="3200">
                <a:hlinkClick r:id="rId4"/>
              </a:rPr>
              <a:t>IDHS: 988 Suicide &amp; Crisis Lifeline Planning Page (state.il.us)</a:t>
            </a:r>
            <a:endParaRPr lang="en-US" sz="3200"/>
          </a:p>
          <a:p>
            <a:r>
              <a:rPr lang="en-US" sz="3200"/>
              <a:t>Substance Abuse and Mental Health Services Administration  </a:t>
            </a:r>
            <a:r>
              <a:rPr lang="en-US" sz="3200">
                <a:hlinkClick r:id="rId5"/>
              </a:rPr>
              <a:t>https://www.samhsa.gov/find-help/988</a:t>
            </a:r>
            <a:endParaRPr lang="en-US" sz="3200"/>
          </a:p>
          <a:p>
            <a:r>
              <a:rPr lang="en-US" sz="3200"/>
              <a:t>SAMHSA Store </a:t>
            </a:r>
            <a:r>
              <a:rPr lang="en-US" sz="3200">
                <a:hlinkClick r:id="rId6"/>
              </a:rPr>
              <a:t>988 Partner Toolkit | SAMHSA</a:t>
            </a:r>
            <a:endParaRPr lang="en-US" sz="3200"/>
          </a:p>
          <a:p>
            <a:r>
              <a:rPr lang="en-US" sz="3200">
                <a:solidFill>
                  <a:schemeClr val="accent1"/>
                </a:solidFill>
              </a:rPr>
              <a:t>DHS.DMH.CESSA@illinois.gov</a:t>
            </a:r>
          </a:p>
          <a:p>
            <a:pPr marL="0" indent="0">
              <a:buNone/>
            </a:pPr>
            <a:endParaRPr lang="en-US"/>
          </a:p>
          <a:p>
            <a:pPr lvl="1"/>
            <a:endParaRPr lang="en-US"/>
          </a:p>
        </p:txBody>
      </p:sp>
      <p:pic>
        <p:nvPicPr>
          <p:cNvPr id="4" name="Picture 3">
            <a:extLst>
              <a:ext uri="{FF2B5EF4-FFF2-40B4-BE49-F238E27FC236}">
                <a16:creationId xmlns:a16="http://schemas.microsoft.com/office/drawing/2014/main" id="{99DB9147-AFE3-2F38-DA21-E4A9B72D7B7C}"/>
              </a:ext>
            </a:extLst>
          </p:cNvPr>
          <p:cNvPicPr>
            <a:picLocks noChangeAspect="1"/>
          </p:cNvPicPr>
          <p:nvPr/>
        </p:nvPicPr>
        <p:blipFill>
          <a:blip r:embed="rId7"/>
          <a:stretch>
            <a:fillRect/>
          </a:stretch>
        </p:blipFill>
        <p:spPr>
          <a:xfrm>
            <a:off x="8855919" y="5888313"/>
            <a:ext cx="2497881" cy="755629"/>
          </a:xfrm>
          <a:prstGeom prst="rect">
            <a:avLst/>
          </a:prstGeom>
        </p:spPr>
      </p:pic>
    </p:spTree>
    <p:extLst>
      <p:ext uri="{BB962C8B-B14F-4D97-AF65-F5344CB8AC3E}">
        <p14:creationId xmlns:p14="http://schemas.microsoft.com/office/powerpoint/2010/main" val="8835716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5F76FC-1F0F-1E42-973B-E09D1F5CFFF4}"/>
              </a:ext>
            </a:extLst>
          </p:cNvPr>
          <p:cNvSpPr>
            <a:spLocks noGrp="1"/>
          </p:cNvSpPr>
          <p:nvPr>
            <p:ph type="title"/>
          </p:nvPr>
        </p:nvSpPr>
        <p:spPr>
          <a:xfrm>
            <a:off x="3111842" y="589916"/>
            <a:ext cx="8254315" cy="3519882"/>
          </a:xfrm>
        </p:spPr>
        <p:txBody>
          <a:bodyPr/>
          <a:lstStyle/>
          <a:p>
            <a:r>
              <a:rPr lang="en-US"/>
              <a:t>Integrated Care</a:t>
            </a:r>
          </a:p>
        </p:txBody>
      </p:sp>
      <p:sp>
        <p:nvSpPr>
          <p:cNvPr id="7" name="Text Placeholder 6">
            <a:extLst>
              <a:ext uri="{FF2B5EF4-FFF2-40B4-BE49-F238E27FC236}">
                <a16:creationId xmlns:a16="http://schemas.microsoft.com/office/drawing/2014/main" id="{D13283EC-7FA2-2D4A-8282-CB720AB4B70A}"/>
              </a:ext>
            </a:extLst>
          </p:cNvPr>
          <p:cNvSpPr>
            <a:spLocks noGrp="1"/>
          </p:cNvSpPr>
          <p:nvPr>
            <p:ph type="body" sz="quarter" idx="13"/>
          </p:nvPr>
        </p:nvSpPr>
        <p:spPr>
          <a:xfrm>
            <a:off x="3800245" y="5205377"/>
            <a:ext cx="7723188" cy="1112838"/>
          </a:xfrm>
        </p:spPr>
        <p:txBody>
          <a:bodyPr>
            <a:normAutofit/>
          </a:bodyPr>
          <a:lstStyle/>
          <a:p>
            <a:pPr algn="r"/>
            <a:endParaRPr lang="en-US" sz="2400"/>
          </a:p>
          <a:p>
            <a:pPr algn="r"/>
            <a:r>
              <a:rPr lang="en-US" sz="2400"/>
              <a:t>Amanda Lake, SUD Senior Policy Advisor,  SUPR</a:t>
            </a:r>
          </a:p>
        </p:txBody>
      </p:sp>
    </p:spTree>
    <p:extLst>
      <p:ext uri="{BB962C8B-B14F-4D97-AF65-F5344CB8AC3E}">
        <p14:creationId xmlns:p14="http://schemas.microsoft.com/office/powerpoint/2010/main" val="40767546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A231-95BF-4586-994F-EC6CB4415F3E}"/>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0B98C902-4C7E-4320-94E0-DEE572732AD3}"/>
              </a:ext>
            </a:extLst>
          </p:cNvPr>
          <p:cNvSpPr>
            <a:spLocks noGrp="1"/>
          </p:cNvSpPr>
          <p:nvPr>
            <p:ph type="body" sz="quarter" idx="13"/>
          </p:nvPr>
        </p:nvSpPr>
        <p:spPr>
          <a:xfrm>
            <a:off x="796508" y="1620654"/>
            <a:ext cx="10501312" cy="4087579"/>
          </a:xfrm>
        </p:spPr>
        <p:txBody>
          <a:bodyPr vert="horz" lIns="91440" tIns="45720" rIns="91440" bIns="45720" rtlCol="0" anchor="t">
            <a:normAutofit lnSpcReduction="10000"/>
          </a:bodyPr>
          <a:lstStyle/>
          <a:p>
            <a:pPr marL="0" indent="0">
              <a:buNone/>
            </a:pPr>
            <a:r>
              <a:rPr lang="en-US">
                <a:latin typeface="Montserrat"/>
              </a:rPr>
              <a:t>In healthcare broadly, integrated care refers to the concurrent and collaborative treatment of behavioral health and general medical care services, occurring in the same setting or through closely coordinated provision of care. Examples include provision of MOUD in primary care settings, Federally-Qualified Healthcare Centers that provide behavioral health services alongside medical and dental care, and mental health or substance use treatment settings that provide medical services directly or through collaborative partnerships. </a:t>
            </a:r>
            <a:endParaRPr lang="en-US"/>
          </a:p>
          <a:p>
            <a:pPr marL="0" indent="0">
              <a:buNone/>
            </a:pPr>
            <a:endParaRPr lang="en-US">
              <a:latin typeface="Montserrat"/>
            </a:endParaRPr>
          </a:p>
          <a:p>
            <a:pPr marL="0" indent="0">
              <a:buNone/>
            </a:pPr>
            <a:r>
              <a:rPr lang="en-US">
                <a:latin typeface="Montserrat"/>
              </a:rPr>
              <a:t>In behavioral health, integrated care refers to the assessment and treatment of mental health and substance use disorders that is provided in the same setting, typically under a single treatment plan. Integrated care is a “no wrong door” approach where individuals with MH, SUD, or co-occurring disorders receive concurrent treatment through collaborative approaches delivered by professionals with training and competence in the treatment of both mental health and substance use disorders. </a:t>
            </a:r>
          </a:p>
          <a:p>
            <a:pPr marL="0" indent="0">
              <a:buNone/>
            </a:pPr>
            <a:endParaRPr lang="en-US"/>
          </a:p>
          <a:p>
            <a:pPr marL="0" indent="0">
              <a:buNone/>
            </a:pPr>
            <a:endParaRPr lang="en-US"/>
          </a:p>
        </p:txBody>
      </p:sp>
      <p:sp>
        <p:nvSpPr>
          <p:cNvPr id="4" name="Text Placeholder 3">
            <a:extLst>
              <a:ext uri="{FF2B5EF4-FFF2-40B4-BE49-F238E27FC236}">
                <a16:creationId xmlns:a16="http://schemas.microsoft.com/office/drawing/2014/main" id="{7E759E5A-7137-4BC0-95D1-2792752DC63E}"/>
              </a:ext>
            </a:extLst>
          </p:cNvPr>
          <p:cNvSpPr>
            <a:spLocks noGrp="1"/>
          </p:cNvSpPr>
          <p:nvPr>
            <p:ph type="body" sz="quarter" idx="14"/>
          </p:nvPr>
        </p:nvSpPr>
        <p:spPr/>
        <p:txBody>
          <a:bodyPr/>
          <a:lstStyle/>
          <a:p>
            <a:r>
              <a:rPr lang="en-US"/>
              <a:t>What is “Integrated Care”?</a:t>
            </a:r>
          </a:p>
        </p:txBody>
      </p:sp>
    </p:spTree>
    <p:extLst>
      <p:ext uri="{BB962C8B-B14F-4D97-AF65-F5344CB8AC3E}">
        <p14:creationId xmlns:p14="http://schemas.microsoft.com/office/powerpoint/2010/main" val="2760869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ABE2-AED9-3BE1-AEF3-37A9254BC7C7}"/>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73A4F0CE-686F-5641-5365-FBDA21747678}"/>
              </a:ext>
            </a:extLst>
          </p:cNvPr>
          <p:cNvSpPr>
            <a:spLocks noGrp="1"/>
          </p:cNvSpPr>
          <p:nvPr>
            <p:ph type="body" sz="quarter" idx="13"/>
          </p:nvPr>
        </p:nvSpPr>
        <p:spPr>
          <a:xfrm>
            <a:off x="886745" y="1981602"/>
            <a:ext cx="4485523" cy="3927158"/>
          </a:xfrm>
        </p:spPr>
        <p:txBody>
          <a:bodyPr vert="horz" lIns="91440" tIns="45720" rIns="91440" bIns="45720" rtlCol="0" anchor="t">
            <a:normAutofit/>
          </a:bodyPr>
          <a:lstStyle/>
          <a:p>
            <a:r>
              <a:rPr lang="en-US">
                <a:latin typeface="Calibri"/>
                <a:cs typeface="Calibri"/>
              </a:rPr>
              <a:t>"No wrong-door"</a:t>
            </a:r>
          </a:p>
          <a:p>
            <a:r>
              <a:rPr lang="en-US">
                <a:latin typeface="Calibri"/>
                <a:cs typeface="Calibri"/>
              </a:rPr>
              <a:t>Coordination of care</a:t>
            </a:r>
          </a:p>
          <a:p>
            <a:r>
              <a:rPr lang="en-US">
                <a:latin typeface="Calibri"/>
                <a:cs typeface="Calibri"/>
              </a:rPr>
              <a:t>Concurrent treatment</a:t>
            </a:r>
          </a:p>
          <a:p>
            <a:r>
              <a:rPr lang="en-US">
                <a:latin typeface="Calibri"/>
                <a:cs typeface="Calibri"/>
              </a:rPr>
              <a:t>Recovery supports</a:t>
            </a:r>
          </a:p>
          <a:p>
            <a:r>
              <a:rPr lang="en-US">
                <a:latin typeface="Calibri"/>
                <a:cs typeface="Calibri"/>
              </a:rPr>
              <a:t>Person-centered and individualized care</a:t>
            </a:r>
          </a:p>
          <a:p>
            <a:r>
              <a:rPr lang="en-US">
                <a:latin typeface="Calibri"/>
                <a:cs typeface="Calibri"/>
              </a:rPr>
              <a:t>Evidence-based practice</a:t>
            </a:r>
          </a:p>
          <a:p>
            <a:endParaRPr lang="en-US"/>
          </a:p>
        </p:txBody>
      </p:sp>
      <p:sp>
        <p:nvSpPr>
          <p:cNvPr id="4" name="Text Placeholder 3">
            <a:extLst>
              <a:ext uri="{FF2B5EF4-FFF2-40B4-BE49-F238E27FC236}">
                <a16:creationId xmlns:a16="http://schemas.microsoft.com/office/drawing/2014/main" id="{016F6D43-4279-176F-9A50-DB067431A698}"/>
              </a:ext>
            </a:extLst>
          </p:cNvPr>
          <p:cNvSpPr>
            <a:spLocks noGrp="1"/>
          </p:cNvSpPr>
          <p:nvPr>
            <p:ph type="body" sz="quarter" idx="14"/>
          </p:nvPr>
        </p:nvSpPr>
        <p:spPr/>
        <p:txBody>
          <a:bodyPr vert="horz" lIns="91440" tIns="45720" rIns="91440" bIns="45720" rtlCol="0" anchor="t">
            <a:normAutofit/>
          </a:bodyPr>
          <a:lstStyle/>
          <a:p>
            <a:r>
              <a:rPr lang="en-US">
                <a:latin typeface="Montserrat SemiBold"/>
              </a:rPr>
              <a:t>Integrated Care: Themes and Challenges</a:t>
            </a:r>
            <a:endParaRPr lang="en-US"/>
          </a:p>
        </p:txBody>
      </p:sp>
      <p:sp>
        <p:nvSpPr>
          <p:cNvPr id="5" name="TextBox 4">
            <a:extLst>
              <a:ext uri="{FF2B5EF4-FFF2-40B4-BE49-F238E27FC236}">
                <a16:creationId xmlns:a16="http://schemas.microsoft.com/office/drawing/2014/main" id="{42C04CB2-C7F4-478C-6015-EE7AEB13E8A3}"/>
              </a:ext>
            </a:extLst>
          </p:cNvPr>
          <p:cNvSpPr txBox="1"/>
          <p:nvPr/>
        </p:nvSpPr>
        <p:spPr>
          <a:xfrm>
            <a:off x="5677402" y="1915026"/>
            <a:ext cx="4900361" cy="41652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ct val="90000"/>
              </a:lnSpc>
              <a:spcBef>
                <a:spcPts val="1000"/>
              </a:spcBef>
              <a:buFont typeface="Arial"/>
              <a:buChar char="•"/>
            </a:pPr>
            <a:r>
              <a:rPr lang="en-US" sz="2000">
                <a:latin typeface="Calibri"/>
                <a:cs typeface="Calibri"/>
              </a:rPr>
              <a:t>Workforce; professional training</a:t>
            </a:r>
            <a:endParaRPr lang="en-US">
              <a:cs typeface="Calibri" panose="020F0502020204030204"/>
            </a:endParaRPr>
          </a:p>
          <a:p>
            <a:pPr marL="228600" indent="-228600">
              <a:lnSpc>
                <a:spcPct val="90000"/>
              </a:lnSpc>
              <a:spcBef>
                <a:spcPts val="1000"/>
              </a:spcBef>
              <a:buFont typeface="Arial"/>
              <a:buChar char="•"/>
            </a:pPr>
            <a:r>
              <a:rPr lang="en-US" sz="2000">
                <a:latin typeface="Calibri"/>
                <a:cs typeface="Calibri"/>
              </a:rPr>
              <a:t>Statutory authority and administrative rules</a:t>
            </a:r>
          </a:p>
          <a:p>
            <a:pPr marL="228600" indent="-228600">
              <a:lnSpc>
                <a:spcPct val="90000"/>
              </a:lnSpc>
              <a:spcBef>
                <a:spcPts val="1000"/>
              </a:spcBef>
              <a:buFont typeface="Arial"/>
              <a:buChar char="•"/>
            </a:pPr>
            <a:r>
              <a:rPr lang="en-US" sz="2000">
                <a:latin typeface="Calibri"/>
                <a:cs typeface="Calibri"/>
              </a:rPr>
              <a:t>Policies and procedures</a:t>
            </a:r>
          </a:p>
          <a:p>
            <a:pPr marL="228600" indent="-228600">
              <a:lnSpc>
                <a:spcPct val="90000"/>
              </a:lnSpc>
              <a:spcBef>
                <a:spcPts val="1000"/>
              </a:spcBef>
              <a:buFont typeface="Arial"/>
              <a:buChar char="•"/>
            </a:pPr>
            <a:r>
              <a:rPr lang="en-US" sz="2000">
                <a:latin typeface="Calibri"/>
                <a:cs typeface="Calibri"/>
              </a:rPr>
              <a:t>Funding and reimbursement</a:t>
            </a:r>
          </a:p>
          <a:p>
            <a:pPr marL="228600" indent="-228600">
              <a:lnSpc>
                <a:spcPct val="90000"/>
              </a:lnSpc>
              <a:spcBef>
                <a:spcPts val="1000"/>
              </a:spcBef>
              <a:buFont typeface="Arial"/>
              <a:buChar char="•"/>
            </a:pPr>
            <a:r>
              <a:rPr lang="en-US" sz="2000">
                <a:latin typeface="Calibri"/>
                <a:cs typeface="Calibri"/>
              </a:rPr>
              <a:t>Scope- generalist vs. specialist</a:t>
            </a:r>
          </a:p>
          <a:p>
            <a:pPr marL="228600" indent="-228600">
              <a:lnSpc>
                <a:spcPct val="90000"/>
              </a:lnSpc>
              <a:spcBef>
                <a:spcPts val="1000"/>
              </a:spcBef>
              <a:buFont typeface="Arial"/>
              <a:buChar char="•"/>
            </a:pPr>
            <a:r>
              <a:rPr lang="en-US" sz="2000">
                <a:latin typeface="Calibri"/>
                <a:cs typeface="Calibri"/>
              </a:rPr>
              <a:t>Lack of system alignment</a:t>
            </a:r>
          </a:p>
          <a:p>
            <a:pPr marL="228600" indent="-228600">
              <a:lnSpc>
                <a:spcPct val="90000"/>
              </a:lnSpc>
              <a:spcBef>
                <a:spcPts val="1000"/>
              </a:spcBef>
              <a:buFont typeface="Arial"/>
              <a:buChar char="•"/>
            </a:pPr>
            <a:r>
              <a:rPr lang="en-US" sz="2000">
                <a:latin typeface="Calibri"/>
                <a:cs typeface="Calibri"/>
              </a:rPr>
              <a:t>Theoretical orientations and interventions</a:t>
            </a:r>
          </a:p>
          <a:p>
            <a:pPr marL="228600" indent="-228600">
              <a:lnSpc>
                <a:spcPct val="90000"/>
              </a:lnSpc>
              <a:spcBef>
                <a:spcPts val="1000"/>
              </a:spcBef>
              <a:buFont typeface="Arial"/>
              <a:buChar char="•"/>
            </a:pPr>
            <a:r>
              <a:rPr lang="en-US" sz="2000">
                <a:latin typeface="Calibri"/>
                <a:cs typeface="Calibri"/>
              </a:rPr>
              <a:t>Stigma</a:t>
            </a:r>
          </a:p>
          <a:p>
            <a:pPr marL="228600" indent="-228600">
              <a:lnSpc>
                <a:spcPct val="90000"/>
              </a:lnSpc>
              <a:spcBef>
                <a:spcPts val="1000"/>
              </a:spcBef>
              <a:buFont typeface="Arial"/>
              <a:buChar char="•"/>
            </a:pPr>
            <a:r>
              <a:rPr lang="en-US" sz="2000">
                <a:latin typeface="Calibri"/>
                <a:cs typeface="Calibri"/>
              </a:rPr>
              <a:t>Siloed service systems</a:t>
            </a:r>
          </a:p>
          <a:p>
            <a:pPr marL="285750" indent="-285750">
              <a:buFont typeface="Arial"/>
              <a:buChar char="•"/>
            </a:pPr>
            <a:endParaRPr lang="en-US">
              <a:latin typeface="Montserrat Medium"/>
              <a:cs typeface="Calibri"/>
            </a:endParaRPr>
          </a:p>
        </p:txBody>
      </p:sp>
      <p:cxnSp>
        <p:nvCxnSpPr>
          <p:cNvPr id="6" name="Straight Arrow Connector 5">
            <a:extLst>
              <a:ext uri="{FF2B5EF4-FFF2-40B4-BE49-F238E27FC236}">
                <a16:creationId xmlns:a16="http://schemas.microsoft.com/office/drawing/2014/main" id="{D44AA7D7-B205-6B9D-742F-E5CDBB9ABA8B}"/>
              </a:ext>
            </a:extLst>
          </p:cNvPr>
          <p:cNvCxnSpPr/>
          <p:nvPr/>
        </p:nvCxnSpPr>
        <p:spPr>
          <a:xfrm>
            <a:off x="5320465" y="1640807"/>
            <a:ext cx="12032" cy="4924926"/>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2142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a:xfrm>
            <a:off x="836613" y="2011680"/>
            <a:ext cx="10501312" cy="3261360"/>
          </a:xfrm>
        </p:spPr>
        <p:txBody>
          <a:bodyPr>
            <a:normAutofit/>
          </a:bodyPr>
          <a:lstStyle/>
          <a:p>
            <a:pPr marL="0" indent="0">
              <a:lnSpc>
                <a:spcPct val="100000"/>
              </a:lnSpc>
              <a:buNone/>
            </a:pPr>
            <a:r>
              <a:rPr lang="en-US" sz="2400"/>
              <a:t> </a:t>
            </a:r>
          </a:p>
        </p:txBody>
      </p:sp>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646113" y="1071150"/>
            <a:ext cx="10691812" cy="4084173"/>
          </a:xfrm>
        </p:spPr>
        <p:txBody>
          <a:bodyPr vert="horz" lIns="91440" tIns="45720" rIns="91440" bIns="45720" rtlCol="0" anchor="t">
            <a:normAutofit/>
          </a:bodyPr>
          <a:lstStyle/>
          <a:p>
            <a:pPr algn="ctr"/>
            <a:endParaRPr lang="en-US" sz="3200"/>
          </a:p>
          <a:p>
            <a:pPr algn="ctr"/>
            <a:endParaRPr lang="en-US" sz="3200"/>
          </a:p>
          <a:p>
            <a:pPr algn="ctr"/>
            <a:r>
              <a:rPr lang="en-US" sz="3200">
                <a:latin typeface="Montserrat SemiBold"/>
              </a:rPr>
              <a:t>Crisis System of Care </a:t>
            </a:r>
          </a:p>
          <a:p>
            <a:pPr algn="ctr"/>
            <a:r>
              <a:rPr lang="en-US" sz="3200">
                <a:latin typeface="Montserrat SemiBold"/>
              </a:rPr>
              <a:t>&amp;</a:t>
            </a:r>
            <a:endParaRPr lang="en-US"/>
          </a:p>
          <a:p>
            <a:pPr algn="ctr"/>
            <a:r>
              <a:rPr lang="en-US" sz="3200">
                <a:latin typeface="Montserrat SemiBold"/>
              </a:rPr>
              <a:t>Certified Community Behavioral Health Clinics (CCBHC’s)</a:t>
            </a:r>
            <a:endParaRPr lang="en-US"/>
          </a:p>
          <a:p>
            <a:endParaRPr lang="en-US"/>
          </a:p>
        </p:txBody>
      </p:sp>
    </p:spTree>
    <p:extLst>
      <p:ext uri="{BB962C8B-B14F-4D97-AF65-F5344CB8AC3E}">
        <p14:creationId xmlns:p14="http://schemas.microsoft.com/office/powerpoint/2010/main" val="1910949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0AB4C1-C7D5-A1DA-94A3-5C9DA52B3EDD}"/>
              </a:ext>
            </a:extLst>
          </p:cNvPr>
          <p:cNvPicPr>
            <a:picLocks noChangeAspect="1"/>
          </p:cNvPicPr>
          <p:nvPr/>
        </p:nvPicPr>
        <p:blipFill>
          <a:blip r:embed="rId2"/>
          <a:stretch>
            <a:fillRect/>
          </a:stretch>
        </p:blipFill>
        <p:spPr>
          <a:xfrm>
            <a:off x="4398574" y="324552"/>
            <a:ext cx="7304582" cy="6208895"/>
          </a:xfrm>
          <a:prstGeom prst="rect">
            <a:avLst/>
          </a:prstGeom>
        </p:spPr>
      </p:pic>
      <p:sp>
        <p:nvSpPr>
          <p:cNvPr id="8" name="TextBox 7">
            <a:extLst>
              <a:ext uri="{FF2B5EF4-FFF2-40B4-BE49-F238E27FC236}">
                <a16:creationId xmlns:a16="http://schemas.microsoft.com/office/drawing/2014/main" id="{A5E19A7E-F071-EF19-7D57-BC76606C3DFE}"/>
              </a:ext>
            </a:extLst>
          </p:cNvPr>
          <p:cNvSpPr txBox="1"/>
          <p:nvPr/>
        </p:nvSpPr>
        <p:spPr>
          <a:xfrm>
            <a:off x="733425" y="1638300"/>
            <a:ext cx="2647950" cy="2554545"/>
          </a:xfrm>
          <a:prstGeom prst="rect">
            <a:avLst/>
          </a:prstGeom>
          <a:noFill/>
        </p:spPr>
        <p:txBody>
          <a:bodyPr wrap="square" rtlCol="0">
            <a:spAutoFit/>
          </a:bodyPr>
          <a:lstStyle/>
          <a:p>
            <a:r>
              <a:rPr lang="en-US" sz="4000">
                <a:solidFill>
                  <a:schemeClr val="bg1"/>
                </a:solidFill>
              </a:rPr>
              <a:t>Map of Known IL Deflection Sites</a:t>
            </a:r>
          </a:p>
        </p:txBody>
      </p:sp>
    </p:spTree>
    <p:extLst>
      <p:ext uri="{BB962C8B-B14F-4D97-AF65-F5344CB8AC3E}">
        <p14:creationId xmlns:p14="http://schemas.microsoft.com/office/powerpoint/2010/main" val="5319176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15B0-1CD3-7BD9-8DF6-F2951A000E87}"/>
              </a:ext>
            </a:extLst>
          </p:cNvPr>
          <p:cNvSpPr>
            <a:spLocks noGrp="1"/>
          </p:cNvSpPr>
          <p:nvPr>
            <p:ph type="title"/>
          </p:nvPr>
        </p:nvSpPr>
        <p:spPr/>
        <p:txBody>
          <a:bodyPr>
            <a:normAutofit fontScale="90000"/>
          </a:bodyPr>
          <a:lstStyle/>
          <a:p>
            <a:r>
              <a:rPr lang="en-US">
                <a:latin typeface="Montserrat"/>
              </a:rPr>
              <a:t>Crisis Services</a:t>
            </a:r>
            <a:endParaRPr lang="en-US"/>
          </a:p>
        </p:txBody>
      </p:sp>
      <p:sp>
        <p:nvSpPr>
          <p:cNvPr id="3" name="Text Placeholder 2">
            <a:extLst>
              <a:ext uri="{FF2B5EF4-FFF2-40B4-BE49-F238E27FC236}">
                <a16:creationId xmlns:a16="http://schemas.microsoft.com/office/drawing/2014/main" id="{BA81236E-BB33-85C4-62AD-816218631A7A}"/>
              </a:ext>
            </a:extLst>
          </p:cNvPr>
          <p:cNvSpPr>
            <a:spLocks noGrp="1"/>
          </p:cNvSpPr>
          <p:nvPr>
            <p:ph type="body" sz="quarter" idx="13"/>
          </p:nvPr>
        </p:nvSpPr>
        <p:spPr/>
        <p:txBody>
          <a:bodyPr vert="horz" lIns="91440" tIns="45720" rIns="91440" bIns="45720" rtlCol="0" anchor="t">
            <a:normAutofit fontScale="92500" lnSpcReduction="10000"/>
          </a:bodyPr>
          <a:lstStyle/>
          <a:p>
            <a:r>
              <a:rPr lang="en-US">
                <a:latin typeface="Montserrat"/>
              </a:rPr>
              <a:t>Over 106,000 Americans died as a result of a drug overdose in 2021.</a:t>
            </a:r>
            <a:r>
              <a:rPr lang="en-US" sz="1200">
                <a:latin typeface="Montserrat"/>
                <a:hlinkClick r:id="rId2"/>
              </a:rPr>
              <a:t>[i]</a:t>
            </a:r>
            <a:r>
              <a:rPr lang="en-US" sz="1200">
                <a:latin typeface="Montserrat"/>
              </a:rPr>
              <a:t> </a:t>
            </a:r>
            <a:endParaRPr lang="en-US"/>
          </a:p>
          <a:p>
            <a:r>
              <a:rPr lang="en-US">
                <a:latin typeface="Montserrat"/>
              </a:rPr>
              <a:t>Of individuals that die by suicide, over 50% of completed toxicology screens show the presence of drugs or alcohol at the time of death</a:t>
            </a:r>
            <a:r>
              <a:rPr lang="en-US" sz="1200">
                <a:latin typeface="Montserrat"/>
                <a:hlinkClick r:id="rId3"/>
              </a:rPr>
              <a:t>[ii]</a:t>
            </a:r>
            <a:r>
              <a:rPr lang="en-US">
                <a:latin typeface="Montserrat"/>
              </a:rPr>
              <a:t>. Substance use dramatically increases the risk of suicide and is a critical risk factor to be addressed in safety planning. </a:t>
            </a:r>
            <a:endParaRPr lang="en-US"/>
          </a:p>
          <a:p>
            <a:r>
              <a:rPr lang="en-US">
                <a:latin typeface="Montserrat"/>
              </a:rPr>
              <a:t>Substance use is implicated in up to 86% of homicides.</a:t>
            </a:r>
            <a:r>
              <a:rPr lang="en-US" sz="1200">
                <a:latin typeface="Montserrat"/>
                <a:hlinkClick r:id="rId4"/>
              </a:rPr>
              <a:t>[iii]</a:t>
            </a:r>
            <a:r>
              <a:rPr lang="en-US" sz="1200">
                <a:latin typeface="Montserrat"/>
              </a:rPr>
              <a:t> </a:t>
            </a:r>
            <a:endParaRPr lang="en-US" sz="1200"/>
          </a:p>
          <a:p>
            <a:r>
              <a:rPr lang="en-US">
                <a:latin typeface="Montserrat"/>
              </a:rPr>
              <a:t>According to SAMHSA, individuals using substances are 10-15 times more likely to die by suicide than individuals who do not use substances</a:t>
            </a:r>
            <a:r>
              <a:rPr lang="en-US" sz="1200">
                <a:latin typeface="Montserrat"/>
                <a:hlinkClick r:id="rId5"/>
              </a:rPr>
              <a:t>[iv]</a:t>
            </a:r>
            <a:r>
              <a:rPr lang="en-US">
                <a:latin typeface="Montserrat"/>
              </a:rPr>
              <a:t>. </a:t>
            </a:r>
            <a:br>
              <a:rPr lang="en-US"/>
            </a:br>
            <a:endParaRPr lang="en-US"/>
          </a:p>
          <a:p>
            <a:pPr marL="0" indent="0">
              <a:buNone/>
            </a:pPr>
            <a:r>
              <a:rPr lang="en-US" sz="1200">
                <a:latin typeface="Montserrat"/>
                <a:hlinkClick r:id="rId6"/>
              </a:rPr>
              <a:t>[i]</a:t>
            </a:r>
            <a:r>
              <a:rPr lang="en-US" sz="1200">
                <a:latin typeface="Montserrat"/>
              </a:rPr>
              <a:t> </a:t>
            </a:r>
            <a:r>
              <a:rPr lang="en-US" sz="1200">
                <a:latin typeface="Montserrat"/>
                <a:hlinkClick r:id="rId7"/>
              </a:rPr>
              <a:t>https://www.cdc.gov/nchs/products/databriefs/db457.htm</a:t>
            </a:r>
            <a:endParaRPr lang="en-US" sz="1200">
              <a:latin typeface="Montserrat"/>
            </a:endParaRPr>
          </a:p>
          <a:p>
            <a:pPr marL="0" indent="0">
              <a:buNone/>
            </a:pPr>
            <a:r>
              <a:rPr lang="en-US" sz="1200">
                <a:latin typeface="Montserrat"/>
                <a:hlinkClick r:id="rId8"/>
              </a:rPr>
              <a:t>[ii]</a:t>
            </a:r>
            <a:r>
              <a:rPr lang="en-US" sz="1200">
                <a:latin typeface="Montserrat"/>
              </a:rPr>
              <a:t> </a:t>
            </a:r>
            <a:r>
              <a:rPr lang="en-US" sz="1200">
                <a:latin typeface="Montserrat"/>
                <a:hlinkClick r:id="rId9"/>
              </a:rPr>
              <a:t>https://www.cdc.gov/mmwr/volumes/71/ss/ss7106a1.htm?s_cid=ss7106a1_w</a:t>
            </a:r>
            <a:endParaRPr lang="en-US" sz="1200">
              <a:latin typeface="Montserrat"/>
            </a:endParaRPr>
          </a:p>
          <a:p>
            <a:pPr marL="0" indent="0">
              <a:buNone/>
            </a:pPr>
            <a:r>
              <a:rPr lang="en-US" sz="1200">
                <a:latin typeface="Montserrat"/>
                <a:hlinkClick r:id="rId10"/>
              </a:rPr>
              <a:t>[iii]</a:t>
            </a:r>
            <a:r>
              <a:rPr lang="en-US" sz="1200">
                <a:latin typeface="Montserrat"/>
              </a:rPr>
              <a:t> </a:t>
            </a:r>
            <a:r>
              <a:rPr lang="en-US" sz="1200">
                <a:latin typeface="Montserrat"/>
                <a:hlinkClick r:id="rId11"/>
              </a:rPr>
              <a:t>https://www.rit.edu/liberalarts/sites/rit.edu.liberalarts/files/documents/our-work/2002-01.pdf</a:t>
            </a:r>
            <a:endParaRPr lang="en-US" sz="1200">
              <a:latin typeface="Montserrat"/>
            </a:endParaRPr>
          </a:p>
          <a:p>
            <a:pPr marL="0" indent="0">
              <a:buNone/>
            </a:pPr>
            <a:r>
              <a:rPr lang="en-US" sz="1200">
                <a:latin typeface="Montserrat"/>
                <a:hlinkClick r:id="rId12"/>
              </a:rPr>
              <a:t>[iv]</a:t>
            </a:r>
            <a:r>
              <a:rPr lang="en-US" sz="1200">
                <a:latin typeface="Montserrat"/>
              </a:rPr>
              <a:t> </a:t>
            </a:r>
            <a:r>
              <a:rPr lang="en-US" sz="1200">
                <a:latin typeface="Montserrat"/>
                <a:hlinkClick r:id="rId13"/>
              </a:rPr>
              <a:t>https://store.samhsa.gov/sites/default/files/d7/priv/sma16-4935.pdf</a:t>
            </a:r>
            <a:endParaRPr lang="en-US" sz="1200">
              <a:latin typeface="Montserrat"/>
            </a:endParaRPr>
          </a:p>
          <a:p>
            <a:endParaRPr lang="en-US"/>
          </a:p>
        </p:txBody>
      </p:sp>
      <p:sp>
        <p:nvSpPr>
          <p:cNvPr id="4" name="Text Placeholder 3">
            <a:extLst>
              <a:ext uri="{FF2B5EF4-FFF2-40B4-BE49-F238E27FC236}">
                <a16:creationId xmlns:a16="http://schemas.microsoft.com/office/drawing/2014/main" id="{4B9C6378-2C2F-C3EE-E7C5-7779EA26BE40}"/>
              </a:ext>
            </a:extLst>
          </p:cNvPr>
          <p:cNvSpPr>
            <a:spLocks noGrp="1"/>
          </p:cNvSpPr>
          <p:nvPr>
            <p:ph type="body" sz="quarter" idx="14"/>
          </p:nvPr>
        </p:nvSpPr>
        <p:spPr/>
        <p:txBody>
          <a:bodyPr vert="horz" lIns="91440" tIns="45720" rIns="91440" bIns="45720" rtlCol="0" anchor="t">
            <a:normAutofit/>
          </a:bodyPr>
          <a:lstStyle/>
          <a:p>
            <a:r>
              <a:rPr lang="en-US">
                <a:latin typeface="Montserrat SemiBold"/>
              </a:rPr>
              <a:t>Crisis Services: The Need for Integration</a:t>
            </a:r>
            <a:endParaRPr lang="en-US"/>
          </a:p>
        </p:txBody>
      </p:sp>
    </p:spTree>
    <p:extLst>
      <p:ext uri="{BB962C8B-B14F-4D97-AF65-F5344CB8AC3E}">
        <p14:creationId xmlns:p14="http://schemas.microsoft.com/office/powerpoint/2010/main" val="19136825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4698-EB9C-1587-017B-C809EE890D5F}"/>
              </a:ext>
            </a:extLst>
          </p:cNvPr>
          <p:cNvSpPr>
            <a:spLocks noGrp="1"/>
          </p:cNvSpPr>
          <p:nvPr>
            <p:ph type="title"/>
          </p:nvPr>
        </p:nvSpPr>
        <p:spPr/>
        <p:txBody>
          <a:bodyPr>
            <a:normAutofit fontScale="90000"/>
          </a:bodyPr>
          <a:lstStyle/>
          <a:p>
            <a:r>
              <a:rPr lang="en-US">
                <a:latin typeface="Montserrat"/>
              </a:rPr>
              <a:t>Crisis Services</a:t>
            </a:r>
            <a:endParaRPr lang="en-US"/>
          </a:p>
        </p:txBody>
      </p:sp>
      <p:sp>
        <p:nvSpPr>
          <p:cNvPr id="3" name="Text Placeholder 2">
            <a:extLst>
              <a:ext uri="{FF2B5EF4-FFF2-40B4-BE49-F238E27FC236}">
                <a16:creationId xmlns:a16="http://schemas.microsoft.com/office/drawing/2014/main" id="{5A84A074-B903-4412-DFD0-41B7A73C3143}"/>
              </a:ext>
            </a:extLst>
          </p:cNvPr>
          <p:cNvSpPr>
            <a:spLocks noGrp="1"/>
          </p:cNvSpPr>
          <p:nvPr>
            <p:ph type="body" sz="quarter" idx="13"/>
          </p:nvPr>
        </p:nvSpPr>
        <p:spPr>
          <a:xfrm>
            <a:off x="836613" y="2162075"/>
            <a:ext cx="10501312" cy="3927158"/>
          </a:xfrm>
        </p:spPr>
        <p:txBody>
          <a:bodyPr vert="horz" lIns="91440" tIns="45720" rIns="91440" bIns="45720" rtlCol="0" anchor="t">
            <a:normAutofit/>
          </a:bodyPr>
          <a:lstStyle/>
          <a:p>
            <a:pPr marL="0" indent="0">
              <a:buNone/>
            </a:pPr>
            <a:r>
              <a:rPr lang="en-US">
                <a:latin typeface="Montserrat"/>
              </a:rPr>
              <a:t>"Historically, the entire continuum of care for behavioral health from prevention to recovery, including crisis intervention, has segregated care for mental and substance use disorders.</a:t>
            </a:r>
            <a:endParaRPr lang="en-US"/>
          </a:p>
          <a:p>
            <a:pPr marL="0" indent="0">
              <a:buNone/>
            </a:pPr>
            <a:r>
              <a:rPr lang="en-US">
                <a:latin typeface="Montserrat"/>
              </a:rPr>
              <a:t>The SAMHSA Crisis toolkit, interview with Nick M., provides an account of a frustrating effort to access help for an individual in crisis who was turned away from psychiatric care because they were actively using substances, only to be subsequently turned away from substance use disorder care because they were suicidal.</a:t>
            </a:r>
          </a:p>
          <a:p>
            <a:pPr marL="0" indent="0">
              <a:buNone/>
            </a:pPr>
            <a:r>
              <a:rPr lang="en-US">
                <a:latin typeface="Montserrat"/>
              </a:rPr>
              <a:t>"It is essential that the “Anyone” from “Anyone, Anywhere, Anytime” cited in SAMHSA Crisis Toolkit include substance use disorders meaningfully. Substance use disorders cannot be an afterthought in our approach to crisis care. Full integration of mental health and substance use disorders in treatment needs to be embraced across the continuum, which includes the crisis system."</a:t>
            </a:r>
            <a:endParaRPr lang="en-US"/>
          </a:p>
        </p:txBody>
      </p:sp>
      <p:sp>
        <p:nvSpPr>
          <p:cNvPr id="4" name="Text Placeholder 3">
            <a:extLst>
              <a:ext uri="{FF2B5EF4-FFF2-40B4-BE49-F238E27FC236}">
                <a16:creationId xmlns:a16="http://schemas.microsoft.com/office/drawing/2014/main" id="{689C2BAB-F38A-A12B-1CFB-F665D8F5B1BE}"/>
              </a:ext>
            </a:extLst>
          </p:cNvPr>
          <p:cNvSpPr>
            <a:spLocks noGrp="1"/>
          </p:cNvSpPr>
          <p:nvPr>
            <p:ph type="body" sz="quarter" idx="14"/>
          </p:nvPr>
        </p:nvSpPr>
        <p:spPr>
          <a:xfrm>
            <a:off x="836613" y="1002179"/>
            <a:ext cx="10501312" cy="853039"/>
          </a:xfrm>
        </p:spPr>
        <p:txBody>
          <a:bodyPr vert="horz" lIns="91440" tIns="45720" rIns="91440" bIns="45720" rtlCol="0" anchor="t">
            <a:normAutofit fontScale="77500" lnSpcReduction="20000"/>
          </a:bodyPr>
          <a:lstStyle/>
          <a:p>
            <a:r>
              <a:rPr lang="en-US">
                <a:latin typeface="Montserrat SemiBold"/>
              </a:rPr>
              <a:t>National Association of State Mental Health Program Directors, August 2020</a:t>
            </a:r>
          </a:p>
          <a:p>
            <a:r>
              <a:rPr lang="en-US" b="0"/>
              <a:t>Addressing Substance Use in Behavioral Health Crisis Care: A Companion Resource to the SAMHSA Crisis Toolkit</a:t>
            </a:r>
            <a:endParaRPr lang="en-US"/>
          </a:p>
        </p:txBody>
      </p:sp>
    </p:spTree>
    <p:extLst>
      <p:ext uri="{BB962C8B-B14F-4D97-AF65-F5344CB8AC3E}">
        <p14:creationId xmlns:p14="http://schemas.microsoft.com/office/powerpoint/2010/main" val="39231064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CEA9-6C44-A13C-848B-F1C09472A016}"/>
              </a:ext>
            </a:extLst>
          </p:cNvPr>
          <p:cNvSpPr>
            <a:spLocks noGrp="1"/>
          </p:cNvSpPr>
          <p:nvPr>
            <p:ph type="title"/>
          </p:nvPr>
        </p:nvSpPr>
        <p:spPr/>
        <p:txBody>
          <a:bodyPr>
            <a:normAutofit fontScale="90000"/>
          </a:bodyPr>
          <a:lstStyle/>
          <a:p>
            <a:r>
              <a:rPr lang="en-US" dirty="0">
                <a:latin typeface="Montserrat"/>
              </a:rPr>
              <a:t>Crisis Services</a:t>
            </a:r>
            <a:endParaRPr lang="en-US" dirty="0"/>
          </a:p>
        </p:txBody>
      </p:sp>
      <p:sp>
        <p:nvSpPr>
          <p:cNvPr id="3" name="Text Placeholder 2">
            <a:extLst>
              <a:ext uri="{FF2B5EF4-FFF2-40B4-BE49-F238E27FC236}">
                <a16:creationId xmlns:a16="http://schemas.microsoft.com/office/drawing/2014/main" id="{8D50DB9A-57DD-7A93-9266-D85D09676DC0}"/>
              </a:ext>
            </a:extLst>
          </p:cNvPr>
          <p:cNvSpPr>
            <a:spLocks noGrp="1"/>
          </p:cNvSpPr>
          <p:nvPr>
            <p:ph type="body" sz="quarter" idx="13"/>
          </p:nvPr>
        </p:nvSpPr>
        <p:spPr>
          <a:xfrm>
            <a:off x="3172744" y="4257574"/>
            <a:ext cx="8165181" cy="2312921"/>
          </a:xfrm>
        </p:spPr>
        <p:txBody>
          <a:bodyPr vert="horz" lIns="91440" tIns="45720" rIns="91440" bIns="45720" rtlCol="0" anchor="t">
            <a:normAutofit fontScale="70000" lnSpcReduction="20000"/>
          </a:bodyPr>
          <a:lstStyle/>
          <a:p>
            <a:pPr marL="0" indent="0">
              <a:buNone/>
            </a:pPr>
            <a:r>
              <a:rPr lang="en-US" sz="2200" b="1" u="sng" dirty="0">
                <a:latin typeface="Montserrat"/>
              </a:rPr>
              <a:t>Addressing SUD Crisis Needs:</a:t>
            </a:r>
          </a:p>
          <a:p>
            <a:pPr marL="0" indent="0">
              <a:buNone/>
            </a:pPr>
            <a:r>
              <a:rPr lang="en-US" b="1" dirty="0">
                <a:latin typeface="Montserrat"/>
              </a:rPr>
              <a:t>1. Overdose prevention and risk mitigation</a:t>
            </a:r>
            <a:endParaRPr lang="en-US" dirty="0">
              <a:latin typeface="Montserrat"/>
            </a:endParaRPr>
          </a:p>
          <a:p>
            <a:pPr marL="0" indent="0">
              <a:buNone/>
            </a:pPr>
            <a:r>
              <a:rPr lang="en-US" b="1" dirty="0">
                <a:latin typeface="Montserrat"/>
              </a:rPr>
              <a:t>2. Universal screening for SUD</a:t>
            </a:r>
            <a:endParaRPr lang="en-US" dirty="0">
              <a:latin typeface="Montserrat"/>
            </a:endParaRPr>
          </a:p>
          <a:p>
            <a:pPr marL="0" indent="0">
              <a:buNone/>
            </a:pPr>
            <a:r>
              <a:rPr lang="en-US" b="1" dirty="0">
                <a:latin typeface="Montserrat"/>
              </a:rPr>
              <a:t>3. Facilitating linkages to SUD treatment</a:t>
            </a:r>
            <a:endParaRPr lang="en-US" dirty="0">
              <a:latin typeface="Montserrat"/>
            </a:endParaRPr>
          </a:p>
          <a:p>
            <a:pPr marL="0" indent="0">
              <a:buNone/>
            </a:pPr>
            <a:r>
              <a:rPr lang="en-US" b="1" dirty="0">
                <a:latin typeface="Montserrat"/>
              </a:rPr>
              <a:t>4. Addressing individual, family, and community safety needs related to SUD</a:t>
            </a:r>
            <a:endParaRPr lang="en-US" dirty="0">
              <a:latin typeface="Montserrat"/>
            </a:endParaRPr>
          </a:p>
          <a:p>
            <a:pPr marL="0" indent="0">
              <a:buNone/>
            </a:pPr>
            <a:r>
              <a:rPr lang="en-US" b="1" dirty="0">
                <a:latin typeface="Montserrat"/>
              </a:rPr>
              <a:t>5. Providing community-based treatment settings for acute intoxication and/or withdrawal management and stabilization</a:t>
            </a:r>
            <a:endParaRPr lang="en-US" dirty="0">
              <a:latin typeface="Montserrat"/>
            </a:endParaRPr>
          </a:p>
          <a:p>
            <a:pPr marL="0" indent="0">
              <a:buNone/>
            </a:pPr>
            <a:r>
              <a:rPr lang="en-US" b="1" dirty="0"/>
              <a:t>6. Identifying and addressing substance-induced psychosis</a:t>
            </a:r>
            <a:endParaRPr lang="en-US" dirty="0"/>
          </a:p>
        </p:txBody>
      </p:sp>
      <p:sp>
        <p:nvSpPr>
          <p:cNvPr id="4" name="Text Placeholder 3">
            <a:extLst>
              <a:ext uri="{FF2B5EF4-FFF2-40B4-BE49-F238E27FC236}">
                <a16:creationId xmlns:a16="http://schemas.microsoft.com/office/drawing/2014/main" id="{CD6FED62-1549-3A70-8647-6F6451053CCB}"/>
              </a:ext>
            </a:extLst>
          </p:cNvPr>
          <p:cNvSpPr>
            <a:spLocks noGrp="1"/>
          </p:cNvSpPr>
          <p:nvPr>
            <p:ph type="body" sz="quarter" idx="14"/>
          </p:nvPr>
        </p:nvSpPr>
        <p:spPr>
          <a:xfrm>
            <a:off x="485692" y="811679"/>
            <a:ext cx="10501312" cy="2507380"/>
          </a:xfrm>
        </p:spPr>
        <p:txBody>
          <a:bodyPr vert="horz" lIns="91440" tIns="45720" rIns="91440" bIns="45720" rtlCol="0" anchor="t">
            <a:normAutofit/>
          </a:bodyPr>
          <a:lstStyle/>
          <a:p>
            <a:r>
              <a:rPr lang="en-US" dirty="0">
                <a:latin typeface="Montserrat SemiBold"/>
              </a:rPr>
              <a:t>Developing capacity for integrated care throughout continuum:</a:t>
            </a:r>
            <a:endParaRPr lang="en-US" b="0" dirty="0">
              <a:latin typeface="Montserrat SemiBold"/>
            </a:endParaRPr>
          </a:p>
          <a:p>
            <a:endParaRPr lang="en-US" dirty="0"/>
          </a:p>
        </p:txBody>
      </p:sp>
      <p:sp>
        <p:nvSpPr>
          <p:cNvPr id="6" name="Text Box 2">
            <a:extLst>
              <a:ext uri="{FF2B5EF4-FFF2-40B4-BE49-F238E27FC236}">
                <a16:creationId xmlns:a16="http://schemas.microsoft.com/office/drawing/2014/main" id="{01FCB698-7D57-94B2-E19C-666D8DAA7FD1}"/>
              </a:ext>
            </a:extLst>
          </p:cNvPr>
          <p:cNvSpPr>
            <a:spLocks noChangeArrowheads="1"/>
          </p:cNvSpPr>
          <p:nvPr/>
        </p:nvSpPr>
        <p:spPr bwMode="auto">
          <a:xfrm>
            <a:off x="584293" y="1335877"/>
            <a:ext cx="2926161" cy="2741996"/>
          </a:xfrm>
          <a:prstGeom prst="roundRect">
            <a:avLst>
              <a:gd name="adj" fmla="val 166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Black" panose="020B0A04020102020204" pitchFamily="34" charset="0"/>
                <a:ea typeface="Calibri" panose="020F0502020204030204" pitchFamily="34" charset="0"/>
                <a:cs typeface="Times New Roman" panose="02020603050405020304" pitchFamily="18" charset="0"/>
              </a:rPr>
              <a:t>Someone to call</a:t>
            </a:r>
            <a:endParaRPr kumimoji="0" lang="en-US" alt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9-8-8 and other crisis call lines are trained in screening and response for individuals with SUD and co-occurring disorders. Call lines are able to facilitate linkages to appropriate SUD services when indicated.</a:t>
            </a:r>
            <a:endParaRPr kumimoji="0" lang="en-US" alt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AutoShape 2">
            <a:extLst>
              <a:ext uri="{FF2B5EF4-FFF2-40B4-BE49-F238E27FC236}">
                <a16:creationId xmlns:a16="http://schemas.microsoft.com/office/drawing/2014/main" id="{069A8E7B-AFB0-B9D4-CAC0-9430592A9BFA}"/>
              </a:ext>
            </a:extLst>
          </p:cNvPr>
          <p:cNvSpPr>
            <a:spLocks noChangeArrowheads="1"/>
          </p:cNvSpPr>
          <p:nvPr/>
        </p:nvSpPr>
        <p:spPr bwMode="auto">
          <a:xfrm>
            <a:off x="3723738" y="1330905"/>
            <a:ext cx="2926162" cy="2752023"/>
          </a:xfrm>
          <a:prstGeom prst="roundRect">
            <a:avLst>
              <a:gd name="adj" fmla="val 16667"/>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2700000" scaled="1"/>
            <a:tileRect/>
          </a:gradFill>
          <a:ln w="190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Black" panose="020B0A04020102020204" pitchFamily="34" charset="0"/>
                <a:ea typeface="Calibri" panose="020F0502020204030204" pitchFamily="34" charset="0"/>
                <a:cs typeface="Times New Roman" panose="02020603050405020304" pitchFamily="18" charset="0"/>
              </a:rPr>
              <a:t>Someone to respond</a:t>
            </a:r>
            <a:endParaRPr kumimoji="0" lang="en-US" alt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Crisis responders are trained in SUD screening and intervention. Peer specialists include individuals with lived experience with SUD. Crisis response includes overdose response and naloxone distribution.</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AutoShape 3">
            <a:extLst>
              <a:ext uri="{FF2B5EF4-FFF2-40B4-BE49-F238E27FC236}">
                <a16:creationId xmlns:a16="http://schemas.microsoft.com/office/drawing/2014/main" id="{84CFD33A-05AF-78A1-CA25-8F3B92637BCC}"/>
              </a:ext>
            </a:extLst>
          </p:cNvPr>
          <p:cNvSpPr>
            <a:spLocks noChangeArrowheads="1"/>
          </p:cNvSpPr>
          <p:nvPr/>
        </p:nvSpPr>
        <p:spPr bwMode="auto">
          <a:xfrm>
            <a:off x="6843132" y="1338606"/>
            <a:ext cx="2936187" cy="2752023"/>
          </a:xfrm>
          <a:prstGeom prst="roundRect">
            <a:avLst>
              <a:gd name="adj" fmla="val 16667"/>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2700000" scaled="1"/>
            <a:tileRect/>
          </a:gradFill>
          <a:ln w="190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Black" panose="020B0A04020102020204" pitchFamily="34" charset="0"/>
                <a:ea typeface="Calibri" panose="020F0502020204030204" pitchFamily="34" charset="0"/>
                <a:cs typeface="Times New Roman" panose="02020603050405020304" pitchFamily="18" charset="0"/>
              </a:rPr>
              <a:t>Somewhere to go</a:t>
            </a:r>
            <a:endParaRPr kumimoji="0" lang="en-US" alt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Crisis stabilization facilities are equipped to serve individuals with SUD, and the continuum of care includes both hospital and community-based withdrawal management services.</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81042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5C1E-9407-481E-E624-D5D3666985A4}"/>
              </a:ext>
            </a:extLst>
          </p:cNvPr>
          <p:cNvSpPr>
            <a:spLocks noGrp="1"/>
          </p:cNvSpPr>
          <p:nvPr>
            <p:ph type="title"/>
          </p:nvPr>
        </p:nvSpPr>
        <p:spPr/>
        <p:txBody>
          <a:bodyPr>
            <a:normAutofit fontScale="90000"/>
          </a:bodyPr>
          <a:lstStyle/>
          <a:p>
            <a:r>
              <a:rPr lang="en-US">
                <a:latin typeface="Montserrat"/>
              </a:rPr>
              <a:t>Crisis Services</a:t>
            </a:r>
            <a:endParaRPr lang="en-US"/>
          </a:p>
        </p:txBody>
      </p:sp>
      <p:sp>
        <p:nvSpPr>
          <p:cNvPr id="3" name="Text Placeholder 2">
            <a:extLst>
              <a:ext uri="{FF2B5EF4-FFF2-40B4-BE49-F238E27FC236}">
                <a16:creationId xmlns:a16="http://schemas.microsoft.com/office/drawing/2014/main" id="{FECAAB14-0A3F-898F-3E35-4133C81FE2F2}"/>
              </a:ext>
            </a:extLst>
          </p:cNvPr>
          <p:cNvSpPr>
            <a:spLocks noGrp="1"/>
          </p:cNvSpPr>
          <p:nvPr>
            <p:ph type="body" sz="quarter" idx="13"/>
          </p:nvPr>
        </p:nvSpPr>
        <p:spPr/>
        <p:txBody>
          <a:bodyPr vert="horz" lIns="91440" tIns="45720" rIns="91440" bIns="45720" rtlCol="0" anchor="t">
            <a:normAutofit/>
          </a:bodyPr>
          <a:lstStyle/>
          <a:p>
            <a:r>
              <a:rPr lang="en-US">
                <a:latin typeface="Montserrat"/>
              </a:rPr>
              <a:t>Interdivisional partnerships with SUPR, Division of Mental Health, and Healthcare and Family Services</a:t>
            </a:r>
          </a:p>
          <a:p>
            <a:r>
              <a:rPr lang="en-US">
                <a:latin typeface="Montserrat"/>
              </a:rPr>
              <a:t>Interdepartmental collaborations with Illinois Department of Public Health, Department and Children and Family Services, Department of Corrections, Department of Insurance, and others</a:t>
            </a:r>
          </a:p>
          <a:p>
            <a:r>
              <a:rPr lang="en-US">
                <a:latin typeface="Montserrat"/>
              </a:rPr>
              <a:t>Inter-state learning collaborative; researching effective models from other states</a:t>
            </a:r>
          </a:p>
          <a:p>
            <a:r>
              <a:rPr lang="en-US">
                <a:latin typeface="Montserrat"/>
              </a:rPr>
              <a:t>Providing training regarding SUD's for crisis responders</a:t>
            </a:r>
          </a:p>
          <a:p>
            <a:r>
              <a:rPr lang="en-US">
                <a:latin typeface="Montserrat"/>
              </a:rPr>
              <a:t>Alignment of policies and standards across settings and programs</a:t>
            </a:r>
          </a:p>
          <a:p>
            <a:r>
              <a:rPr lang="en-US">
                <a:latin typeface="Montserrat"/>
              </a:rPr>
              <a:t>Emphasis and value on integration from state leadership</a:t>
            </a:r>
            <a:endParaRPr lang="en-US"/>
          </a:p>
        </p:txBody>
      </p:sp>
      <p:sp>
        <p:nvSpPr>
          <p:cNvPr id="4" name="Text Placeholder 3">
            <a:extLst>
              <a:ext uri="{FF2B5EF4-FFF2-40B4-BE49-F238E27FC236}">
                <a16:creationId xmlns:a16="http://schemas.microsoft.com/office/drawing/2014/main" id="{DC5AFA22-5501-C714-4EA2-244B67D81D6E}"/>
              </a:ext>
            </a:extLst>
          </p:cNvPr>
          <p:cNvSpPr>
            <a:spLocks noGrp="1"/>
          </p:cNvSpPr>
          <p:nvPr>
            <p:ph type="body" sz="quarter" idx="14"/>
          </p:nvPr>
        </p:nvSpPr>
        <p:spPr/>
        <p:txBody>
          <a:bodyPr vert="horz" lIns="91440" tIns="45720" rIns="91440" bIns="45720" rtlCol="0" anchor="t">
            <a:normAutofit/>
          </a:bodyPr>
          <a:lstStyle/>
          <a:p>
            <a:r>
              <a:rPr lang="en-US">
                <a:latin typeface="Montserrat SemiBold"/>
              </a:rPr>
              <a:t>Building Integrated Care Services</a:t>
            </a:r>
            <a:endParaRPr lang="en-US"/>
          </a:p>
        </p:txBody>
      </p:sp>
    </p:spTree>
    <p:extLst>
      <p:ext uri="{BB962C8B-B14F-4D97-AF65-F5344CB8AC3E}">
        <p14:creationId xmlns:p14="http://schemas.microsoft.com/office/powerpoint/2010/main" val="33799099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813460-3B6A-48BA-B9DB-23C0559AC615}"/>
              </a:ext>
            </a:extLst>
          </p:cNvPr>
          <p:cNvSpPr>
            <a:spLocks noGrp="1"/>
          </p:cNvSpPr>
          <p:nvPr>
            <p:ph type="body" sz="quarter" idx="13"/>
          </p:nvPr>
        </p:nvSpPr>
        <p:spPr>
          <a:xfrm>
            <a:off x="845344" y="1565899"/>
            <a:ext cx="10501312" cy="4199685"/>
          </a:xfrm>
        </p:spPr>
        <p:txBody>
          <a:bodyPr vert="horz" lIns="91440" tIns="45720" rIns="91440" bIns="45720" rtlCol="0" anchor="t">
            <a:noAutofit/>
          </a:bodyPr>
          <a:lstStyle/>
          <a:p>
            <a:pPr marL="0" indent="0">
              <a:buNone/>
            </a:pPr>
            <a:r>
              <a:rPr lang="en-US" sz="2400">
                <a:latin typeface="Montserrat"/>
              </a:rPr>
              <a:t>Initially developed within federal legislation, CCBHC’s have been implemented through state Medicaid demonstrations, as well as through federal grants. </a:t>
            </a:r>
            <a:endParaRPr lang="en-US" sz="2400"/>
          </a:p>
          <a:p>
            <a:pPr marL="0" indent="0">
              <a:buNone/>
            </a:pPr>
            <a:r>
              <a:rPr lang="en-US" sz="2400">
                <a:latin typeface="Montserrat"/>
              </a:rPr>
              <a:t>The CCBHC program requires a prescribed service model, including integrated care and low-barrier rapid access, as well as an outlined scope of services that includes outpatient substance use and mental health services, and the availability of crisis services. </a:t>
            </a:r>
            <a:endParaRPr lang="en-US" sz="2400"/>
          </a:p>
          <a:p>
            <a:pPr marL="0" indent="0">
              <a:buNone/>
            </a:pPr>
            <a:r>
              <a:rPr lang="en-US" sz="2400">
                <a:latin typeface="Montserrat"/>
              </a:rPr>
              <a:t>The goals of CCBHC’s are to improve access to behavioral health care, improve integrated care, and to provide a comprehensive reimbursement rate that covers more services, including care coordination. </a:t>
            </a:r>
            <a:endParaRPr lang="en-US" sz="2400"/>
          </a:p>
        </p:txBody>
      </p:sp>
      <p:sp>
        <p:nvSpPr>
          <p:cNvPr id="4" name="Text Placeholder 3">
            <a:extLst>
              <a:ext uri="{FF2B5EF4-FFF2-40B4-BE49-F238E27FC236}">
                <a16:creationId xmlns:a16="http://schemas.microsoft.com/office/drawing/2014/main" id="{3C0770DC-08C8-4959-BD1B-FC823B06245F}"/>
              </a:ext>
            </a:extLst>
          </p:cNvPr>
          <p:cNvSpPr>
            <a:spLocks noGrp="1"/>
          </p:cNvSpPr>
          <p:nvPr>
            <p:ph type="body" sz="quarter" idx="14"/>
          </p:nvPr>
        </p:nvSpPr>
        <p:spPr/>
        <p:txBody>
          <a:bodyPr/>
          <a:lstStyle/>
          <a:p>
            <a:r>
              <a:rPr lang="en-US"/>
              <a:t>What is a CCBHC?</a:t>
            </a:r>
          </a:p>
        </p:txBody>
      </p:sp>
    </p:spTree>
    <p:extLst>
      <p:ext uri="{BB962C8B-B14F-4D97-AF65-F5344CB8AC3E}">
        <p14:creationId xmlns:p14="http://schemas.microsoft.com/office/powerpoint/2010/main" val="9165230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38FCC1-7B35-4C5C-A2F4-C50B401F8511}"/>
              </a:ext>
            </a:extLst>
          </p:cNvPr>
          <p:cNvPicPr>
            <a:picLocks noChangeAspect="1"/>
          </p:cNvPicPr>
          <p:nvPr/>
        </p:nvPicPr>
        <p:blipFill>
          <a:blip r:embed="rId2"/>
          <a:stretch>
            <a:fillRect/>
          </a:stretch>
        </p:blipFill>
        <p:spPr>
          <a:xfrm>
            <a:off x="1268925" y="517027"/>
            <a:ext cx="8072693" cy="5852160"/>
          </a:xfrm>
          <a:prstGeom prst="rect">
            <a:avLst/>
          </a:prstGeom>
        </p:spPr>
      </p:pic>
      <p:sp>
        <p:nvSpPr>
          <p:cNvPr id="7" name="TextBox 6">
            <a:extLst>
              <a:ext uri="{FF2B5EF4-FFF2-40B4-BE49-F238E27FC236}">
                <a16:creationId xmlns:a16="http://schemas.microsoft.com/office/drawing/2014/main" id="{73D97ACF-2A18-428E-B9AA-DAAF88E92F21}"/>
              </a:ext>
            </a:extLst>
          </p:cNvPr>
          <p:cNvSpPr txBox="1"/>
          <p:nvPr/>
        </p:nvSpPr>
        <p:spPr>
          <a:xfrm>
            <a:off x="9712035" y="5735782"/>
            <a:ext cx="21613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a:ea typeface="+mn-ea"/>
                <a:cs typeface="+mn-cs"/>
              </a:rPr>
              <a:t>Source: National Council for Mental Well-Being</a:t>
            </a:r>
          </a:p>
        </p:txBody>
      </p:sp>
    </p:spTree>
    <p:extLst>
      <p:ext uri="{BB962C8B-B14F-4D97-AF65-F5344CB8AC3E}">
        <p14:creationId xmlns:p14="http://schemas.microsoft.com/office/powerpoint/2010/main" val="25962754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41C0B8-1E17-44A9-BBD7-E17049206FFC}"/>
              </a:ext>
            </a:extLst>
          </p:cNvPr>
          <p:cNvSpPr txBox="1"/>
          <p:nvPr/>
        </p:nvSpPr>
        <p:spPr>
          <a:xfrm>
            <a:off x="858982" y="549570"/>
            <a:ext cx="9337964" cy="53245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48ED4"/>
                </a:solidFill>
                <a:effectLst/>
                <a:uLnTx/>
                <a:uFillTx/>
                <a:latin typeface="Segoe UI" panose="020B0502040204020203" pitchFamily="34" charset="0"/>
                <a:ea typeface="+mn-ea"/>
                <a:cs typeface="+mn-cs"/>
              </a:rPr>
              <a:t>Care Coordination: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548ED4"/>
                </a:solidFill>
                <a:effectLst/>
                <a:uLnTx/>
                <a:uFillTx/>
                <a:latin typeface="Segoe UI" panose="020B0502040204020203" pitchFamily="34" charset="0"/>
                <a:ea typeface="+mn-ea"/>
                <a:cs typeface="+mn-cs"/>
              </a:rPr>
              <a:t>The </a:t>
            </a:r>
            <a:r>
              <a:rPr kumimoji="0" lang="en-US" sz="2800" b="1" i="1" u="none" strike="noStrike" kern="1200" cap="none" spc="0" normalizeH="0" baseline="0" noProof="0">
                <a:ln>
                  <a:noFill/>
                </a:ln>
                <a:solidFill>
                  <a:srgbClr val="ED577C"/>
                </a:solidFill>
                <a:effectLst/>
                <a:uLnTx/>
                <a:uFillTx/>
                <a:latin typeface="Segoe UI" panose="020B0502040204020203" pitchFamily="34" charset="0"/>
                <a:ea typeface="+mn-ea"/>
                <a:cs typeface="+mn-cs"/>
              </a:rPr>
              <a:t>“Linchpin” </a:t>
            </a:r>
            <a:r>
              <a:rPr kumimoji="0" lang="en-US" sz="2800" b="1" i="1" u="none" strike="noStrike" kern="1200" cap="none" spc="0" normalizeH="0" baseline="0" noProof="0">
                <a:ln>
                  <a:noFill/>
                </a:ln>
                <a:solidFill>
                  <a:srgbClr val="548ED4"/>
                </a:solidFill>
                <a:effectLst/>
                <a:uLnTx/>
                <a:uFillTx/>
                <a:latin typeface="Segoe UI" panose="020B0502040204020203" pitchFamily="34" charset="0"/>
                <a:ea typeface="+mn-ea"/>
                <a:cs typeface="+mn-cs"/>
              </a:rPr>
              <a:t>of CCBHC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8ED4"/>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sz="2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CCBHC coordinates care across the spectrum of health services, including physical and behavioral health and other social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sz="2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CCBHC establishes or maintains electronic health records (EHR)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 </a:t>
            </a:r>
            <a: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Health IT system is used to conduct population health 	management, quality improvement, reducing disparities, and 	for research and outreach</a:t>
            </a:r>
          </a:p>
        </p:txBody>
      </p:sp>
      <p:pic>
        <p:nvPicPr>
          <p:cNvPr id="5" name="Picture 4">
            <a:extLst>
              <a:ext uri="{FF2B5EF4-FFF2-40B4-BE49-F238E27FC236}">
                <a16:creationId xmlns:a16="http://schemas.microsoft.com/office/drawing/2014/main" id="{5886F1CA-FAD7-4772-8957-B04C9A02E153}"/>
              </a:ext>
            </a:extLst>
          </p:cNvPr>
          <p:cNvPicPr>
            <a:picLocks noChangeAspect="1"/>
          </p:cNvPicPr>
          <p:nvPr/>
        </p:nvPicPr>
        <p:blipFill>
          <a:blip r:embed="rId2"/>
          <a:stretch>
            <a:fillRect/>
          </a:stretch>
        </p:blipFill>
        <p:spPr>
          <a:xfrm>
            <a:off x="9535158" y="5874105"/>
            <a:ext cx="2182557" cy="591363"/>
          </a:xfrm>
          <a:prstGeom prst="rect">
            <a:avLst/>
          </a:prstGeom>
        </p:spPr>
      </p:pic>
    </p:spTree>
    <p:extLst>
      <p:ext uri="{BB962C8B-B14F-4D97-AF65-F5344CB8AC3E}">
        <p14:creationId xmlns:p14="http://schemas.microsoft.com/office/powerpoint/2010/main" val="42548207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9A05-939B-2BDE-57A8-B97785FB9463}"/>
              </a:ext>
            </a:extLst>
          </p:cNvPr>
          <p:cNvSpPr>
            <a:spLocks noGrp="1"/>
          </p:cNvSpPr>
          <p:nvPr>
            <p:ph type="title"/>
          </p:nvPr>
        </p:nvSpPr>
        <p:spPr/>
        <p:txBody>
          <a:bodyPr>
            <a:normAutofit fontScale="90000"/>
          </a:bodyPr>
          <a:lstStyle/>
          <a:p>
            <a:r>
              <a:rPr lang="en-US">
                <a:latin typeface="Montserrat"/>
              </a:rPr>
              <a:t>CCBHC's</a:t>
            </a:r>
            <a:endParaRPr lang="en-US"/>
          </a:p>
        </p:txBody>
      </p:sp>
      <p:sp>
        <p:nvSpPr>
          <p:cNvPr id="3" name="Text Placeholder 2">
            <a:extLst>
              <a:ext uri="{FF2B5EF4-FFF2-40B4-BE49-F238E27FC236}">
                <a16:creationId xmlns:a16="http://schemas.microsoft.com/office/drawing/2014/main" id="{684D62FE-6788-831C-0569-AD28AB40B0FB}"/>
              </a:ext>
            </a:extLst>
          </p:cNvPr>
          <p:cNvSpPr>
            <a:spLocks noGrp="1"/>
          </p:cNvSpPr>
          <p:nvPr>
            <p:ph type="body" sz="quarter" idx="13"/>
          </p:nvPr>
        </p:nvSpPr>
        <p:spPr>
          <a:xfrm>
            <a:off x="836613" y="1801128"/>
            <a:ext cx="4395286" cy="4137710"/>
          </a:xfrm>
        </p:spPr>
        <p:txBody>
          <a:bodyPr vert="horz" lIns="91440" tIns="45720" rIns="91440" bIns="45720" rtlCol="0" anchor="t">
            <a:normAutofit/>
          </a:bodyPr>
          <a:lstStyle/>
          <a:p>
            <a:r>
              <a:rPr lang="en-US">
                <a:latin typeface="Montserrat"/>
              </a:rPr>
              <a:t>24 Providers/ recipients of federal CCBHC grants</a:t>
            </a:r>
            <a:endParaRPr lang="en-US"/>
          </a:p>
        </p:txBody>
      </p:sp>
      <p:sp>
        <p:nvSpPr>
          <p:cNvPr id="4" name="Text Placeholder 3">
            <a:extLst>
              <a:ext uri="{FF2B5EF4-FFF2-40B4-BE49-F238E27FC236}">
                <a16:creationId xmlns:a16="http://schemas.microsoft.com/office/drawing/2014/main" id="{313DB627-F433-879C-3A20-15DECB2700A8}"/>
              </a:ext>
            </a:extLst>
          </p:cNvPr>
          <p:cNvSpPr>
            <a:spLocks noGrp="1"/>
          </p:cNvSpPr>
          <p:nvPr>
            <p:ph type="body" sz="quarter" idx="14"/>
          </p:nvPr>
        </p:nvSpPr>
        <p:spPr/>
        <p:txBody>
          <a:bodyPr vert="horz" lIns="91440" tIns="45720" rIns="91440" bIns="45720" rtlCol="0" anchor="t">
            <a:normAutofit/>
          </a:bodyPr>
          <a:lstStyle/>
          <a:p>
            <a:r>
              <a:rPr lang="en-US">
                <a:latin typeface="Montserrat SemiBold"/>
              </a:rPr>
              <a:t>Current CCBHC's in Illinois:</a:t>
            </a:r>
            <a:endParaRPr lang="en-US"/>
          </a:p>
        </p:txBody>
      </p:sp>
      <p:pic>
        <p:nvPicPr>
          <p:cNvPr id="5" name="Picture 5">
            <a:extLst>
              <a:ext uri="{FF2B5EF4-FFF2-40B4-BE49-F238E27FC236}">
                <a16:creationId xmlns:a16="http://schemas.microsoft.com/office/drawing/2014/main" id="{0BB22A2A-C3E3-198C-FCDF-7699BBD5238C}"/>
              </a:ext>
            </a:extLst>
          </p:cNvPr>
          <p:cNvPicPr>
            <a:picLocks noChangeAspect="1"/>
          </p:cNvPicPr>
          <p:nvPr/>
        </p:nvPicPr>
        <p:blipFill>
          <a:blip r:embed="rId2"/>
          <a:stretch>
            <a:fillRect/>
          </a:stretch>
        </p:blipFill>
        <p:spPr>
          <a:xfrm>
            <a:off x="5556584" y="121643"/>
            <a:ext cx="5209673" cy="6735030"/>
          </a:xfrm>
          <a:prstGeom prst="rect">
            <a:avLst/>
          </a:prstGeom>
        </p:spPr>
      </p:pic>
      <p:pic>
        <p:nvPicPr>
          <p:cNvPr id="6" name="Picture 6">
            <a:extLst>
              <a:ext uri="{FF2B5EF4-FFF2-40B4-BE49-F238E27FC236}">
                <a16:creationId xmlns:a16="http://schemas.microsoft.com/office/drawing/2014/main" id="{98C465F7-925E-27FD-9FF5-63AFFA53295F}"/>
              </a:ext>
            </a:extLst>
          </p:cNvPr>
          <p:cNvPicPr>
            <a:picLocks noChangeAspect="1"/>
          </p:cNvPicPr>
          <p:nvPr/>
        </p:nvPicPr>
        <p:blipFill>
          <a:blip r:embed="rId3"/>
          <a:stretch>
            <a:fillRect/>
          </a:stretch>
        </p:blipFill>
        <p:spPr>
          <a:xfrm>
            <a:off x="1636295" y="2472392"/>
            <a:ext cx="3485147" cy="4279427"/>
          </a:xfrm>
          <a:prstGeom prst="rect">
            <a:avLst/>
          </a:prstGeom>
        </p:spPr>
      </p:pic>
    </p:spTree>
    <p:extLst>
      <p:ext uri="{BB962C8B-B14F-4D97-AF65-F5344CB8AC3E}">
        <p14:creationId xmlns:p14="http://schemas.microsoft.com/office/powerpoint/2010/main" val="32429648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a:xfrm>
            <a:off x="836613" y="2011680"/>
            <a:ext cx="10501312" cy="3261360"/>
          </a:xfrm>
        </p:spPr>
        <p:txBody>
          <a:bodyPr>
            <a:normAutofit/>
          </a:bodyPr>
          <a:lstStyle/>
          <a:p>
            <a:pPr marL="0" indent="0">
              <a:lnSpc>
                <a:spcPct val="100000"/>
              </a:lnSpc>
              <a:buNone/>
            </a:pPr>
            <a:r>
              <a:rPr lang="en-US" sz="2400"/>
              <a:t> </a:t>
            </a:r>
          </a:p>
        </p:txBody>
      </p:sp>
      <p:sp>
        <p:nvSpPr>
          <p:cNvPr id="2" name="TextBox 1">
            <a:extLst>
              <a:ext uri="{FF2B5EF4-FFF2-40B4-BE49-F238E27FC236}">
                <a16:creationId xmlns:a16="http://schemas.microsoft.com/office/drawing/2014/main" id="{FCDF8AFC-2952-4E2B-90AA-7A44450C46B3}"/>
              </a:ext>
            </a:extLst>
          </p:cNvPr>
          <p:cNvSpPr txBox="1"/>
          <p:nvPr/>
        </p:nvSpPr>
        <p:spPr>
          <a:xfrm>
            <a:off x="907209" y="844280"/>
            <a:ext cx="10227186" cy="5016758"/>
          </a:xfrm>
          <a:prstGeom prst="rect">
            <a:avLst/>
          </a:prstGeom>
          <a:noFill/>
        </p:spPr>
        <p:txBody>
          <a:bodyPr wrap="square" lIns="91440" tIns="45720" rIns="91440" bIns="45720" rtlCol="0" anchor="t">
            <a:spAutoFit/>
          </a:bodyPr>
          <a:lstStyle/>
          <a:p>
            <a:pPr>
              <a:defRPr/>
            </a:pPr>
            <a:r>
              <a:rPr lang="en-US" sz="2800" b="1" dirty="0">
                <a:solidFill>
                  <a:schemeClr val="accent1"/>
                </a:solidFill>
                <a:latin typeface="Calibri" panose="020F0502020204030204"/>
                <a:cs typeface="Calibri"/>
              </a:rPr>
              <a:t>Implementing CCBHC's in Illinois/ IDHS Next Steps:</a:t>
            </a:r>
            <a:endParaRPr lang="en-US" sz="2800" b="1" dirty="0">
              <a:solidFill>
                <a:schemeClr val="accent1"/>
              </a:solidFill>
              <a:latin typeface="Calibri" panose="020F0502020204030204"/>
            </a:endParaRP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Collaboration across state agencies and divisions for program and policy development</a:t>
            </a:r>
            <a:endParaRPr lang="en-U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Providing training and technical assistance related to service requirements and integrated care best-practices</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Ensuring alignment across service systems for seamless access to care</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285750" indent="-285750">
              <a:buFont typeface="Arial" panose="020B0604020202020204" pitchFamily="34" charset="0"/>
              <a:buChar char="•"/>
              <a:defRPr/>
            </a:pPr>
            <a:r>
              <a:rPr lang="en-US" sz="2400" dirty="0">
                <a:ea typeface="+mn-lt"/>
                <a:cs typeface="+mn-lt"/>
              </a:rPr>
              <a:t>Developing a Medicaid rate structure to support CCBHC programs</a:t>
            </a:r>
          </a:p>
          <a:p>
            <a:pPr>
              <a:defRPr/>
            </a:pPr>
            <a:endParaRPr lang="en-US" sz="2400" b="1" dirty="0">
              <a:ea typeface="+mn-lt"/>
              <a:cs typeface="+mn-lt"/>
            </a:endParaRPr>
          </a:p>
          <a:p>
            <a:pPr>
              <a:defRPr/>
            </a:pPr>
            <a:r>
              <a:rPr lang="en-US" sz="2800" b="1" dirty="0">
                <a:solidFill>
                  <a:schemeClr val="accent1"/>
                </a:solidFill>
                <a:ea typeface="+mn-lt"/>
                <a:cs typeface="+mn-lt"/>
              </a:rPr>
              <a:t>Implications for BH services:</a:t>
            </a:r>
            <a:endParaRPr lang="en-US" sz="2800" dirty="0">
              <a:solidFill>
                <a:schemeClr val="accent1"/>
              </a:solidFill>
              <a:ea typeface="+mn-lt"/>
              <a:cs typeface="+mn-lt"/>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Increasing collaboration and partnerships across </a:t>
            </a:r>
            <a:r>
              <a:rPr lang="en-US" sz="2400" dirty="0">
                <a:solidFill>
                  <a:srgbClr val="000000"/>
                </a:solidFill>
                <a:latin typeface="Calibri" panose="020F0502020204030204"/>
              </a:rPr>
              <a:t>service providers</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Increased emphasis on care coordination</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Potential to change “front door” of service system</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Model for support of complex and comorbid conditions</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p:txBody>
      </p:sp>
    </p:spTree>
    <p:extLst>
      <p:ext uri="{BB962C8B-B14F-4D97-AF65-F5344CB8AC3E}">
        <p14:creationId xmlns:p14="http://schemas.microsoft.com/office/powerpoint/2010/main" val="13686540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5F76FC-1F0F-1E42-973B-E09D1F5CFFF4}"/>
              </a:ext>
            </a:extLst>
          </p:cNvPr>
          <p:cNvSpPr>
            <a:spLocks noGrp="1"/>
          </p:cNvSpPr>
          <p:nvPr>
            <p:ph type="title"/>
          </p:nvPr>
        </p:nvSpPr>
        <p:spPr>
          <a:xfrm>
            <a:off x="1968842" y="680153"/>
            <a:ext cx="8254315" cy="3519882"/>
          </a:xfrm>
        </p:spPr>
        <p:txBody>
          <a:bodyPr/>
          <a:lstStyle/>
          <a:p>
            <a:r>
              <a:rPr lang="en-US"/>
              <a:t>Workforce Initiatives</a:t>
            </a:r>
          </a:p>
        </p:txBody>
      </p:sp>
      <p:sp>
        <p:nvSpPr>
          <p:cNvPr id="7" name="Text Placeholder 6">
            <a:extLst>
              <a:ext uri="{FF2B5EF4-FFF2-40B4-BE49-F238E27FC236}">
                <a16:creationId xmlns:a16="http://schemas.microsoft.com/office/drawing/2014/main" id="{D13283EC-7FA2-2D4A-8282-CB720AB4B70A}"/>
              </a:ext>
            </a:extLst>
          </p:cNvPr>
          <p:cNvSpPr>
            <a:spLocks noGrp="1"/>
          </p:cNvSpPr>
          <p:nvPr>
            <p:ph type="body" sz="quarter" idx="13"/>
          </p:nvPr>
        </p:nvSpPr>
        <p:spPr>
          <a:xfrm>
            <a:off x="3940613" y="5065009"/>
            <a:ext cx="7723188" cy="1112838"/>
          </a:xfrm>
        </p:spPr>
        <p:txBody>
          <a:bodyPr>
            <a:normAutofit/>
          </a:bodyPr>
          <a:lstStyle/>
          <a:p>
            <a:pPr algn="r"/>
            <a:endParaRPr lang="en-US" sz="2400"/>
          </a:p>
          <a:p>
            <a:pPr algn="r"/>
            <a:r>
              <a:rPr lang="en-US" sz="2400"/>
              <a:t>Amanda Lake, SUD Senior Policy Advisor,  SUPR</a:t>
            </a:r>
          </a:p>
        </p:txBody>
      </p:sp>
    </p:spTree>
    <p:extLst>
      <p:ext uri="{BB962C8B-B14F-4D97-AF65-F5344CB8AC3E}">
        <p14:creationId xmlns:p14="http://schemas.microsoft.com/office/powerpoint/2010/main" val="148929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07F3-C9D5-CD47-8EF9-19A21B81CEE8}"/>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513DA990-203C-8545-BB8A-D9963043A822}"/>
              </a:ext>
            </a:extLst>
          </p:cNvPr>
          <p:cNvSpPr>
            <a:spLocks noGrp="1"/>
          </p:cNvSpPr>
          <p:nvPr>
            <p:ph type="body" sz="quarter" idx="13"/>
          </p:nvPr>
        </p:nvSpPr>
        <p:spPr/>
        <p:txBody>
          <a:bodyPr/>
          <a:lstStyle/>
          <a:p>
            <a:pPr marL="114300" indent="0" algn="ctr">
              <a:buNone/>
            </a:pPr>
            <a:r>
              <a:rPr lang="en-US" b="1"/>
              <a:t>Housing First </a:t>
            </a:r>
            <a:r>
              <a:rPr lang="en-US"/>
              <a:t>– A person centered approach to housing that provides immediate access to housing without requiring substance use disorder treatment or mental health treatment.  Housing First assumes that housing is a basic human right and that an individual has the right to chose their housing and their services when and if they want them.  </a:t>
            </a:r>
          </a:p>
        </p:txBody>
      </p:sp>
      <p:sp>
        <p:nvSpPr>
          <p:cNvPr id="4" name="Text Placeholder 3">
            <a:extLst>
              <a:ext uri="{FF2B5EF4-FFF2-40B4-BE49-F238E27FC236}">
                <a16:creationId xmlns:a16="http://schemas.microsoft.com/office/drawing/2014/main" id="{007533AA-94E4-114E-A884-7F208A8E2F95}"/>
              </a:ext>
            </a:extLst>
          </p:cNvPr>
          <p:cNvSpPr>
            <a:spLocks noGrp="1"/>
          </p:cNvSpPr>
          <p:nvPr>
            <p:ph type="body" sz="quarter" idx="14"/>
          </p:nvPr>
        </p:nvSpPr>
        <p:spPr/>
        <p:txBody>
          <a:bodyPr>
            <a:noAutofit/>
          </a:bodyPr>
          <a:lstStyle/>
          <a:p>
            <a:r>
              <a:rPr lang="en-US" sz="2800"/>
              <a:t>Permanent Supportive Housing </a:t>
            </a:r>
          </a:p>
        </p:txBody>
      </p:sp>
    </p:spTree>
    <p:extLst>
      <p:ext uri="{BB962C8B-B14F-4D97-AF65-F5344CB8AC3E}">
        <p14:creationId xmlns:p14="http://schemas.microsoft.com/office/powerpoint/2010/main" val="24212892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a:xfrm>
            <a:off x="836613" y="2011680"/>
            <a:ext cx="10501312" cy="3261360"/>
          </a:xfrm>
        </p:spPr>
        <p:txBody>
          <a:bodyPr>
            <a:normAutofit/>
          </a:bodyPr>
          <a:lstStyle/>
          <a:p>
            <a:pPr marL="0" indent="0">
              <a:lnSpc>
                <a:spcPct val="100000"/>
              </a:lnSpc>
              <a:buNone/>
            </a:pPr>
            <a:r>
              <a:rPr lang="en-US" sz="2400"/>
              <a:t>According to HRSA, there is a projected nationwide shortage of up to </a:t>
            </a:r>
            <a:r>
              <a:rPr lang="en-US" sz="2400" b="1"/>
              <a:t>34,940</a:t>
            </a:r>
            <a:r>
              <a:rPr lang="en-US" sz="2400"/>
              <a:t> addiction counselors by 2030. Addiction counselors are second only to psychiatrists, in terms of behavioral health workforce shortages.</a:t>
            </a:r>
          </a:p>
          <a:p>
            <a:pPr marL="0" indent="0">
              <a:lnSpc>
                <a:spcPct val="100000"/>
              </a:lnSpc>
              <a:buNone/>
            </a:pPr>
            <a:r>
              <a:rPr lang="en-US" sz="2400"/>
              <a:t> </a:t>
            </a:r>
          </a:p>
          <a:p>
            <a:pPr marL="0" indent="0">
              <a:lnSpc>
                <a:spcPct val="100000"/>
              </a:lnSpc>
              <a:buNone/>
            </a:pPr>
            <a:r>
              <a:rPr lang="en-US" sz="2400"/>
              <a:t>For Illinois, the HRSA National Center for Health Workforce Analysis projects a shortage of up to </a:t>
            </a:r>
            <a:r>
              <a:rPr lang="en-US" sz="2400" b="1"/>
              <a:t>1,030 </a:t>
            </a:r>
            <a:r>
              <a:rPr lang="en-US" sz="2400"/>
              <a:t>addictions counselors by 2030. </a:t>
            </a:r>
          </a:p>
        </p:txBody>
      </p:sp>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36613" y="1071151"/>
            <a:ext cx="10501312" cy="462013"/>
          </a:xfrm>
        </p:spPr>
        <p:txBody>
          <a:bodyPr/>
          <a:lstStyle/>
          <a:p>
            <a:r>
              <a:rPr lang="en-US"/>
              <a:t>Substance Use Workforce Shortage</a:t>
            </a:r>
          </a:p>
        </p:txBody>
      </p:sp>
    </p:spTree>
    <p:extLst>
      <p:ext uri="{BB962C8B-B14F-4D97-AF65-F5344CB8AC3E}">
        <p14:creationId xmlns:p14="http://schemas.microsoft.com/office/powerpoint/2010/main" val="30288958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a:xfrm>
            <a:off x="264888" y="1"/>
            <a:ext cx="9442992" cy="612088"/>
          </a:xfrm>
        </p:spPr>
        <p:txBody>
          <a:bodyPr>
            <a:normAutofit fontScale="90000"/>
          </a:bodyPr>
          <a:lstStyle/>
          <a:p>
            <a:r>
              <a:rPr lang="en-US" b="1" u="none" strike="noStrike" baseline="0">
                <a:latin typeface="Calibri" panose="020F0502020204030204" pitchFamily="34" charset="0"/>
              </a:rPr>
              <a:t>Estimated Supply of and Demand for Addiction Counselors in the United States, 2016-2030 </a:t>
            </a:r>
            <a:endParaRPr lang="en-US" sz="2800"/>
          </a:p>
        </p:txBody>
      </p:sp>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a:xfrm>
            <a:off x="836612" y="944880"/>
            <a:ext cx="10593387" cy="4678680"/>
          </a:xfrm>
        </p:spPr>
        <p:txBody>
          <a:bodyPr>
            <a:normAutofit fontScale="85000" lnSpcReduction="20000"/>
          </a:bodyPr>
          <a:lstStyle/>
          <a:p>
            <a:pPr marL="0" indent="0">
              <a:buNone/>
            </a:pPr>
            <a:r>
              <a:rPr lang="en-US" sz="2000" b="1" i="0" u="none" strike="noStrike" baseline="0">
                <a:solidFill>
                  <a:srgbClr val="000000"/>
                </a:solidFill>
                <a:latin typeface="Calibri" panose="020F0502020204030204" pitchFamily="34" charset="0"/>
              </a:rPr>
              <a:t>			Scenario One (Assumes equilibrium) </a:t>
            </a:r>
            <a:r>
              <a:rPr lang="en-US" sz="2000" b="0" i="0" u="none" strike="noStrike" baseline="0">
                <a:solidFill>
                  <a:srgbClr val="000000"/>
                </a:solidFill>
                <a:latin typeface="Calibri" panose="020F0502020204030204" pitchFamily="34" charset="0"/>
              </a:rPr>
              <a:t>	</a:t>
            </a:r>
            <a:r>
              <a:rPr lang="en-US" sz="2000" b="1" i="0" u="none" strike="noStrike" baseline="0">
                <a:solidFill>
                  <a:srgbClr val="000000"/>
                </a:solidFill>
                <a:latin typeface="Calibri" panose="020F0502020204030204" pitchFamily="34" charset="0"/>
              </a:rPr>
              <a:t>Scenario Two (Assumes unmet need) </a:t>
            </a:r>
            <a:r>
              <a:rPr lang="en-US" sz="2000" b="0" i="0" u="none" strike="noStrike" baseline="0">
                <a:solidFill>
                  <a:srgbClr val="000000"/>
                </a:solidFill>
                <a:latin typeface="Calibri" panose="020F0502020204030204" pitchFamily="34" charset="0"/>
              </a:rPr>
              <a:t>	</a:t>
            </a:r>
          </a:p>
          <a:p>
            <a:pPr marL="0" indent="0">
              <a:buNone/>
            </a:pPr>
            <a:r>
              <a:rPr lang="en-US" sz="2100" b="1" u="none" strike="noStrike" baseline="0">
                <a:solidFill>
                  <a:srgbClr val="000000"/>
                </a:solidFill>
                <a:latin typeface="Calibri" panose="020F0502020204030204" pitchFamily="34" charset="0"/>
              </a:rPr>
              <a:t>Supply</a:t>
            </a:r>
            <a:r>
              <a:rPr lang="en-US" sz="2000" b="1" u="none" strike="noStrike" baseline="0">
                <a:solidFill>
                  <a:srgbClr val="000000"/>
                </a:solidFill>
                <a:latin typeface="Calibri" panose="020F0502020204030204" pitchFamily="34" charset="0"/>
              </a:rPr>
              <a:t> </a:t>
            </a:r>
            <a:r>
              <a:rPr lang="en-US" sz="2000" b="0" i="0" u="none" strike="noStrike" baseline="0">
                <a:solidFill>
                  <a:srgbClr val="000000"/>
                </a:solidFill>
                <a:latin typeface="Calibri" panose="020F0502020204030204" pitchFamily="34" charset="0"/>
              </a:rPr>
              <a:t>	</a:t>
            </a:r>
          </a:p>
          <a:p>
            <a:pPr marL="0" indent="0">
              <a:buNone/>
            </a:pPr>
            <a:r>
              <a:rPr lang="en-US" sz="2000" b="0" i="0" u="none" strike="noStrike" baseline="0">
                <a:solidFill>
                  <a:srgbClr val="000000"/>
                </a:solidFill>
                <a:latin typeface="Calibri" panose="020F0502020204030204" pitchFamily="34" charset="0"/>
              </a:rPr>
              <a:t>Estimated supply, 2016 			87,690 			87,690 	</a:t>
            </a:r>
          </a:p>
          <a:p>
            <a:pPr marL="0" indent="0">
              <a:buNone/>
            </a:pPr>
            <a:r>
              <a:rPr lang="en-US" sz="2000" b="0" i="0" u="none" strike="noStrike" baseline="0" dirty="0">
                <a:solidFill>
                  <a:srgbClr val="000000"/>
                </a:solidFill>
                <a:latin typeface="Calibri" panose="020F0502020204030204" pitchFamily="34" charset="0"/>
              </a:rPr>
              <a:t>Estimated supply growth, 2016-2030: 		5,220 (6%) 		5,220 (6%) 	</a:t>
            </a:r>
          </a:p>
          <a:p>
            <a:pPr marL="0" indent="0">
              <a:buNone/>
            </a:pPr>
            <a:r>
              <a:rPr lang="en-US" sz="2000" b="0" i="1" u="none" strike="noStrike" baseline="0" dirty="0">
                <a:solidFill>
                  <a:srgbClr val="000000"/>
                </a:solidFill>
                <a:latin typeface="Calibri" panose="020F0502020204030204" pitchFamily="34" charset="0"/>
              </a:rPr>
              <a:t>New entrants, 2016 - 2030 </a:t>
            </a:r>
            <a:r>
              <a:rPr lang="en-US" sz="2000" b="0" i="0" u="none" strike="noStrike" baseline="0" dirty="0">
                <a:solidFill>
                  <a:srgbClr val="000000"/>
                </a:solidFill>
                <a:latin typeface="Calibri" panose="020F0502020204030204" pitchFamily="34" charset="0"/>
              </a:rPr>
              <a:t>			</a:t>
            </a:r>
            <a:r>
              <a:rPr lang="en-US" sz="2000" b="0" i="1" u="none" strike="noStrike" baseline="0" dirty="0">
                <a:solidFill>
                  <a:srgbClr val="000000"/>
                </a:solidFill>
                <a:latin typeface="Calibri" panose="020F0502020204030204" pitchFamily="34" charset="0"/>
              </a:rPr>
              <a:t>38,780 </a:t>
            </a:r>
            <a:r>
              <a:rPr lang="en-US" sz="2000" b="0" i="0" u="none" strike="noStrike" baseline="0" dirty="0">
                <a:solidFill>
                  <a:srgbClr val="000000"/>
                </a:solidFill>
                <a:latin typeface="Calibri" panose="020F0502020204030204" pitchFamily="34" charset="0"/>
              </a:rPr>
              <a:t>			</a:t>
            </a:r>
            <a:r>
              <a:rPr lang="en-US" sz="2000" b="0" i="1" u="none" strike="noStrike" baseline="0" dirty="0">
                <a:solidFill>
                  <a:srgbClr val="000000"/>
                </a:solidFill>
                <a:latin typeface="Calibri" panose="020F0502020204030204" pitchFamily="34" charset="0"/>
              </a:rPr>
              <a:t>38,780 </a:t>
            </a:r>
            <a:r>
              <a:rPr lang="en-US" sz="2000" b="0" i="0" u="none" strike="noStrike" baseline="0" dirty="0">
                <a:solidFill>
                  <a:srgbClr val="000000"/>
                </a:solidFill>
                <a:latin typeface="Calibri" panose="020F0502020204030204" pitchFamily="34" charset="0"/>
              </a:rPr>
              <a:t>	</a:t>
            </a:r>
          </a:p>
          <a:p>
            <a:pPr marL="0" indent="0">
              <a:buNone/>
            </a:pPr>
            <a:r>
              <a:rPr lang="en-US" sz="2000" b="0" i="1" u="none" strike="noStrike" baseline="0" dirty="0">
                <a:solidFill>
                  <a:srgbClr val="000000"/>
                </a:solidFill>
                <a:latin typeface="Calibri" panose="020F0502020204030204" pitchFamily="34" charset="0"/>
              </a:rPr>
              <a:t>Attrition, 2016 – 2030 </a:t>
            </a:r>
            <a:r>
              <a:rPr lang="en-US" sz="800" b="0" i="1" u="none" strike="noStrike" baseline="0" dirty="0">
                <a:solidFill>
                  <a:srgbClr val="000000"/>
                </a:solidFill>
                <a:latin typeface="Calibri" panose="020F0502020204030204" pitchFamily="34" charset="0"/>
              </a:rPr>
              <a:t>a </a:t>
            </a:r>
            <a:r>
              <a:rPr lang="en-US" sz="2000" b="0" i="0" u="none" strike="noStrike" baseline="0" dirty="0">
                <a:solidFill>
                  <a:srgbClr val="000000"/>
                </a:solidFill>
                <a:latin typeface="Calibri" panose="020F0502020204030204" pitchFamily="34" charset="0"/>
              </a:rPr>
              <a:t>			</a:t>
            </a:r>
            <a:r>
              <a:rPr lang="en-US" sz="2000" b="0" i="1" u="none" strike="noStrike" baseline="0" dirty="0">
                <a:solidFill>
                  <a:srgbClr val="000000"/>
                </a:solidFill>
                <a:latin typeface="Calibri" panose="020F0502020204030204" pitchFamily="34" charset="0"/>
              </a:rPr>
              <a:t>-34,890 </a:t>
            </a:r>
            <a:r>
              <a:rPr lang="en-US" sz="2000" b="0" i="0" u="none" strike="noStrike" baseline="0" dirty="0">
                <a:solidFill>
                  <a:srgbClr val="000000"/>
                </a:solidFill>
                <a:latin typeface="Calibri" panose="020F0502020204030204" pitchFamily="34" charset="0"/>
              </a:rPr>
              <a:t>			</a:t>
            </a:r>
            <a:r>
              <a:rPr lang="en-US" sz="2000" b="0" i="1" u="none" strike="noStrike" baseline="0" dirty="0">
                <a:solidFill>
                  <a:srgbClr val="000000"/>
                </a:solidFill>
                <a:latin typeface="Calibri" panose="020F0502020204030204" pitchFamily="34" charset="0"/>
              </a:rPr>
              <a:t>-34,890 </a:t>
            </a:r>
            <a:r>
              <a:rPr lang="en-US" sz="2000" b="0" i="0" u="none" strike="noStrike" baseline="0" dirty="0">
                <a:solidFill>
                  <a:srgbClr val="000000"/>
                </a:solidFill>
                <a:latin typeface="Calibri" panose="020F0502020204030204" pitchFamily="34" charset="0"/>
              </a:rPr>
              <a:t>	</a:t>
            </a:r>
          </a:p>
          <a:p>
            <a:pPr marL="0" indent="0">
              <a:buNone/>
            </a:pPr>
            <a:r>
              <a:rPr lang="en-US" sz="2000" b="0" i="1" u="none" strike="noStrike" baseline="0" dirty="0">
                <a:solidFill>
                  <a:srgbClr val="000000"/>
                </a:solidFill>
                <a:latin typeface="Calibri" panose="020F0502020204030204" pitchFamily="34" charset="0"/>
              </a:rPr>
              <a:t>Changing work patterns </a:t>
            </a:r>
            <a:r>
              <a:rPr lang="en-US" sz="800" b="0" i="1" u="none" strike="noStrike" baseline="0" dirty="0">
                <a:solidFill>
                  <a:srgbClr val="000000"/>
                </a:solidFill>
                <a:latin typeface="Calibri" panose="020F0502020204030204" pitchFamily="34" charset="0"/>
              </a:rPr>
              <a:t>b </a:t>
            </a:r>
            <a:r>
              <a:rPr lang="en-US" sz="2000" b="0" i="0" u="none" strike="noStrike" baseline="0" dirty="0">
                <a:solidFill>
                  <a:srgbClr val="000000"/>
                </a:solidFill>
                <a:latin typeface="Calibri" panose="020F0502020204030204" pitchFamily="34" charset="0"/>
              </a:rPr>
              <a:t>			</a:t>
            </a:r>
            <a:r>
              <a:rPr lang="en-US" sz="2000" b="0" i="1" u="none" strike="noStrike" baseline="0" dirty="0">
                <a:solidFill>
                  <a:srgbClr val="000000"/>
                </a:solidFill>
                <a:latin typeface="Calibri" panose="020F0502020204030204" pitchFamily="34" charset="0"/>
              </a:rPr>
              <a:t>1,330 </a:t>
            </a:r>
            <a:r>
              <a:rPr lang="en-US" sz="2000" b="0" i="0" u="none" strike="noStrike" baseline="0" dirty="0">
                <a:solidFill>
                  <a:srgbClr val="000000"/>
                </a:solidFill>
                <a:latin typeface="Calibri" panose="020F0502020204030204" pitchFamily="34" charset="0"/>
              </a:rPr>
              <a:t>			</a:t>
            </a:r>
            <a:r>
              <a:rPr lang="en-US" sz="2000" b="0" i="1" u="none" strike="noStrike" baseline="0" dirty="0">
                <a:solidFill>
                  <a:srgbClr val="000000"/>
                </a:solidFill>
                <a:latin typeface="Calibri" panose="020F0502020204030204" pitchFamily="34" charset="0"/>
              </a:rPr>
              <a:t>1,330 </a:t>
            </a:r>
            <a:r>
              <a:rPr lang="en-US" sz="2000" b="0" i="0" u="none" strike="noStrike" baseline="0" dirty="0">
                <a:solidFill>
                  <a:srgbClr val="000000"/>
                </a:solidFill>
                <a:latin typeface="Calibri" panose="020F0502020204030204" pitchFamily="34" charset="0"/>
              </a:rPr>
              <a:t>	</a:t>
            </a:r>
          </a:p>
          <a:p>
            <a:pPr marL="0" indent="0">
              <a:buNone/>
            </a:pPr>
            <a:r>
              <a:rPr lang="en-US" sz="2000" b="0" i="0" u="none" strike="noStrike" baseline="0" dirty="0">
                <a:solidFill>
                  <a:srgbClr val="000000"/>
                </a:solidFill>
                <a:latin typeface="Calibri" panose="020F0502020204030204" pitchFamily="34" charset="0"/>
              </a:rPr>
              <a:t>Projected supply, 2030 			92,910 			92,910 	</a:t>
            </a:r>
          </a:p>
          <a:p>
            <a:pPr marL="0" indent="0">
              <a:buNone/>
            </a:pPr>
            <a:r>
              <a:rPr lang="en-US" sz="2100" b="1" u="none" strike="noStrike" baseline="0" dirty="0">
                <a:solidFill>
                  <a:srgbClr val="000000"/>
                </a:solidFill>
                <a:latin typeface="Calibri" panose="020F0502020204030204" pitchFamily="34" charset="0"/>
              </a:rPr>
              <a:t>Demand</a:t>
            </a:r>
            <a:r>
              <a:rPr lang="en-US" sz="2100" b="1" i="1" u="none" strike="noStrike" baseline="0" dirty="0">
                <a:solidFill>
                  <a:srgbClr val="000000"/>
                </a:solidFill>
                <a:latin typeface="Calibri" panose="020F0502020204030204" pitchFamily="34" charset="0"/>
              </a:rPr>
              <a:t> </a:t>
            </a:r>
            <a:r>
              <a:rPr lang="en-US" sz="2000" b="0" i="0" u="none" strike="noStrike" baseline="0" dirty="0">
                <a:solidFill>
                  <a:srgbClr val="000000"/>
                </a:solidFill>
                <a:latin typeface="Calibri" panose="020F0502020204030204" pitchFamily="34" charset="0"/>
              </a:rPr>
              <a:t>	</a:t>
            </a:r>
          </a:p>
          <a:p>
            <a:pPr marL="0" indent="0">
              <a:buNone/>
            </a:pPr>
            <a:r>
              <a:rPr lang="en-US" sz="2000" b="0" i="0" u="none" strike="noStrike" baseline="0" dirty="0">
                <a:solidFill>
                  <a:srgbClr val="000000"/>
                </a:solidFill>
                <a:latin typeface="Calibri" panose="020F0502020204030204" pitchFamily="34" charset="0"/>
              </a:rPr>
              <a:t>Estimated demand, 2016 			87,690 			105,260 	</a:t>
            </a:r>
          </a:p>
          <a:p>
            <a:pPr marL="0" indent="0">
              <a:buNone/>
            </a:pPr>
            <a:r>
              <a:rPr lang="en-US" sz="2000" b="0" i="0" u="none" strike="noStrike" baseline="0" dirty="0">
                <a:solidFill>
                  <a:srgbClr val="000000"/>
                </a:solidFill>
                <a:latin typeface="Calibri" panose="020F0502020204030204" pitchFamily="34" charset="0"/>
              </a:rPr>
              <a:t>Estimated demand growth, 2016-2030 </a:t>
            </a:r>
            <a:r>
              <a:rPr lang="en-US" sz="800" b="0" i="0" u="none" strike="noStrike" baseline="0" dirty="0">
                <a:solidFill>
                  <a:srgbClr val="000000"/>
                </a:solidFill>
                <a:latin typeface="Calibri" panose="020F0502020204030204" pitchFamily="34" charset="0"/>
              </a:rPr>
              <a:t>c </a:t>
            </a:r>
            <a:r>
              <a:rPr lang="en-US" sz="2000" b="0" i="0" u="none" strike="noStrike" baseline="0" dirty="0">
                <a:solidFill>
                  <a:srgbClr val="000000"/>
                </a:solidFill>
                <a:latin typeface="Calibri" panose="020F0502020204030204" pitchFamily="34" charset="0"/>
              </a:rPr>
              <a:t>		18,820 (21%) 		22,590 (21%) 	</a:t>
            </a:r>
          </a:p>
          <a:p>
            <a:pPr marL="0" indent="0">
              <a:buNone/>
            </a:pPr>
            <a:r>
              <a:rPr lang="en-US" sz="2000" b="0" i="0" u="none" strike="noStrike" baseline="0" dirty="0">
                <a:solidFill>
                  <a:srgbClr val="000000"/>
                </a:solidFill>
                <a:latin typeface="Calibri" panose="020F0502020204030204" pitchFamily="34" charset="0"/>
              </a:rPr>
              <a:t>Projected demand, 2030 			106,510 			127,850 	</a:t>
            </a:r>
          </a:p>
          <a:p>
            <a:pPr marL="0" indent="0">
              <a:buNone/>
            </a:pPr>
            <a:endParaRPr lang="en-US" sz="2000" b="0" i="0" u="none" strike="noStrike" baseline="0">
              <a:solidFill>
                <a:srgbClr val="000000"/>
              </a:solidFill>
              <a:latin typeface="Calibri" panose="020F0502020204030204" pitchFamily="34" charset="0"/>
            </a:endParaRPr>
          </a:p>
          <a:p>
            <a:pPr marL="0" indent="0">
              <a:buNone/>
            </a:pPr>
            <a:r>
              <a:rPr lang="en-US" sz="2300" b="1" i="1" u="none" strike="noStrike" baseline="0" dirty="0">
                <a:solidFill>
                  <a:srgbClr val="000000"/>
                </a:solidFill>
                <a:latin typeface="Calibri" panose="020F0502020204030204" pitchFamily="34" charset="0"/>
              </a:rPr>
              <a:t>Projected Supply (minus) Demand, 2030 </a:t>
            </a:r>
            <a:r>
              <a:rPr lang="en-US" sz="900" b="1" i="1" u="none" strike="noStrike" baseline="0" dirty="0">
                <a:solidFill>
                  <a:srgbClr val="000000"/>
                </a:solidFill>
                <a:latin typeface="Calibri" panose="020F0502020204030204" pitchFamily="34" charset="0"/>
              </a:rPr>
              <a:t>d </a:t>
            </a:r>
            <a:r>
              <a:rPr lang="en-US" sz="2300" b="0" i="0" u="none" strike="noStrike" baseline="0" dirty="0">
                <a:solidFill>
                  <a:srgbClr val="000000"/>
                </a:solidFill>
                <a:latin typeface="Calibri" panose="020F0502020204030204" pitchFamily="34" charset="0"/>
              </a:rPr>
              <a:t>	</a:t>
            </a:r>
            <a:r>
              <a:rPr lang="en-US" sz="2300" b="0" i="1" u="none" strike="noStrike" baseline="0" dirty="0">
                <a:solidFill>
                  <a:srgbClr val="000000"/>
                </a:solidFill>
                <a:latin typeface="Calibri" panose="020F0502020204030204" pitchFamily="34" charset="0"/>
              </a:rPr>
              <a:t>-</a:t>
            </a:r>
            <a:r>
              <a:rPr lang="en-US" sz="2300" b="1" i="1" u="none" strike="noStrike" baseline="0" dirty="0">
                <a:solidFill>
                  <a:srgbClr val="000000"/>
                </a:solidFill>
                <a:latin typeface="Calibri" panose="020F0502020204030204" pitchFamily="34" charset="0"/>
              </a:rPr>
              <a:t>13,600 </a:t>
            </a:r>
            <a:r>
              <a:rPr lang="en-US" sz="2300" b="1" i="0" u="none" strike="noStrike" baseline="0" dirty="0">
                <a:solidFill>
                  <a:srgbClr val="000000"/>
                </a:solidFill>
                <a:latin typeface="Calibri" panose="020F0502020204030204" pitchFamily="34" charset="0"/>
              </a:rPr>
              <a:t>			</a:t>
            </a:r>
            <a:r>
              <a:rPr lang="en-US" sz="2300" b="1" i="1" u="none" strike="noStrike" baseline="0" dirty="0">
                <a:solidFill>
                  <a:srgbClr val="000000"/>
                </a:solidFill>
                <a:latin typeface="Calibri" panose="020F0502020204030204" pitchFamily="34" charset="0"/>
              </a:rPr>
              <a:t>-34,940 </a:t>
            </a:r>
            <a:r>
              <a:rPr lang="en-US" sz="2300" b="1" i="0" u="none" strike="noStrike" baseline="0" dirty="0">
                <a:solidFill>
                  <a:srgbClr val="000000"/>
                </a:solidFill>
                <a:latin typeface="Calibri" panose="020F0502020204030204" pitchFamily="34" charset="0"/>
              </a:rPr>
              <a:t>	</a:t>
            </a:r>
          </a:p>
          <a:p>
            <a:pPr marL="0" indent="0">
              <a:buNone/>
            </a:pPr>
            <a:endParaRPr lang="en-US"/>
          </a:p>
        </p:txBody>
      </p:sp>
      <p:sp>
        <p:nvSpPr>
          <p:cNvPr id="4" name="TextBox 3">
            <a:extLst>
              <a:ext uri="{FF2B5EF4-FFF2-40B4-BE49-F238E27FC236}">
                <a16:creationId xmlns:a16="http://schemas.microsoft.com/office/drawing/2014/main" id="{3DE52483-3AA6-4695-9754-EEFADF0E19FD}"/>
              </a:ext>
            </a:extLst>
          </p:cNvPr>
          <p:cNvSpPr txBox="1"/>
          <p:nvPr/>
        </p:nvSpPr>
        <p:spPr>
          <a:xfrm>
            <a:off x="6202680" y="5623560"/>
            <a:ext cx="4587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Source: HRSA, https://bhw.hrsa.gov/sites/default/files/bureau-health-workforce/data-research/addiction-counselors-2018.pdf</a:t>
            </a:r>
          </a:p>
        </p:txBody>
      </p:sp>
    </p:spTree>
    <p:extLst>
      <p:ext uri="{BB962C8B-B14F-4D97-AF65-F5344CB8AC3E}">
        <p14:creationId xmlns:p14="http://schemas.microsoft.com/office/powerpoint/2010/main" val="14522859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8709-7C7E-46C7-B2A2-4446B0AC990A}"/>
              </a:ext>
            </a:extLst>
          </p:cNvPr>
          <p:cNvSpPr>
            <a:spLocks noGrp="1"/>
          </p:cNvSpPr>
          <p:nvPr>
            <p:ph type="title"/>
          </p:nvPr>
        </p:nvSpPr>
        <p:spPr>
          <a:xfrm>
            <a:off x="264888" y="150075"/>
            <a:ext cx="8833392" cy="490006"/>
          </a:xfrm>
        </p:spPr>
        <p:txBody>
          <a:bodyPr>
            <a:normAutofit/>
          </a:bodyPr>
          <a:lstStyle/>
          <a:p>
            <a:r>
              <a:rPr lang="en-US" dirty="0"/>
              <a:t>Behavioral Health Workforce- DMH/SUPR Collaborative Initiatives </a:t>
            </a:r>
          </a:p>
        </p:txBody>
      </p:sp>
      <p:pic>
        <p:nvPicPr>
          <p:cNvPr id="5" name="Picture 4">
            <a:extLst>
              <a:ext uri="{FF2B5EF4-FFF2-40B4-BE49-F238E27FC236}">
                <a16:creationId xmlns:a16="http://schemas.microsoft.com/office/drawing/2014/main" id="{BF82C9E8-28EF-48B0-AFE4-9CC9E6B8DDED}"/>
              </a:ext>
            </a:extLst>
          </p:cNvPr>
          <p:cNvPicPr>
            <a:picLocks noChangeAspect="1"/>
          </p:cNvPicPr>
          <p:nvPr/>
        </p:nvPicPr>
        <p:blipFill>
          <a:blip r:embed="rId3"/>
          <a:stretch>
            <a:fillRect/>
          </a:stretch>
        </p:blipFill>
        <p:spPr>
          <a:xfrm>
            <a:off x="264888" y="1465421"/>
            <a:ext cx="4597886" cy="3927158"/>
          </a:xfrm>
          <a:prstGeom prst="rect">
            <a:avLst/>
          </a:prstGeom>
        </p:spPr>
      </p:pic>
      <p:sp>
        <p:nvSpPr>
          <p:cNvPr id="3" name="Text Placeholder 2">
            <a:extLst>
              <a:ext uri="{FF2B5EF4-FFF2-40B4-BE49-F238E27FC236}">
                <a16:creationId xmlns:a16="http://schemas.microsoft.com/office/drawing/2014/main" id="{C27DD07F-F4DA-4BEA-A3F2-145ABEAC0ED9}"/>
              </a:ext>
            </a:extLst>
          </p:cNvPr>
          <p:cNvSpPr>
            <a:spLocks noGrp="1"/>
          </p:cNvSpPr>
          <p:nvPr>
            <p:ph type="body" sz="quarter" idx="13"/>
          </p:nvPr>
        </p:nvSpPr>
        <p:spPr>
          <a:xfrm>
            <a:off x="5109331" y="1017784"/>
            <a:ext cx="6505136" cy="5261095"/>
          </a:xfrm>
        </p:spPr>
        <p:txBody>
          <a:bodyPr vert="horz" lIns="91440" tIns="45720" rIns="91440" bIns="45720" rtlCol="0" anchor="t">
            <a:normAutofit/>
          </a:bodyPr>
          <a:lstStyle/>
          <a:p>
            <a:pPr marL="0" indent="0">
              <a:buNone/>
            </a:pPr>
            <a:endParaRPr lang="en-US" sz="2400" b="1">
              <a:latin typeface="Montserrat Medium" panose="00000600000000000000" pitchFamily="2" charset="0"/>
            </a:endParaRPr>
          </a:p>
          <a:p>
            <a:pPr marL="0" indent="0">
              <a:lnSpc>
                <a:spcPct val="100000"/>
              </a:lnSpc>
              <a:buNone/>
            </a:pPr>
            <a:r>
              <a:rPr lang="en-US" sz="2400" b="1" dirty="0">
                <a:latin typeface="Montserrat Medium" panose="00000600000000000000" pitchFamily="2" charset="0"/>
              </a:rPr>
              <a:t>Promotion</a:t>
            </a:r>
          </a:p>
          <a:p>
            <a:pPr marL="342900" marR="0" lvl="0" indent="-342900">
              <a:lnSpc>
                <a:spcPct val="100000"/>
              </a:lnSpc>
              <a:spcBef>
                <a:spcPts val="0"/>
              </a:spcBef>
              <a:spcAft>
                <a:spcPts val="0"/>
              </a:spcAft>
              <a:buFont typeface="Wingdings" panose="05000000000000000000" pitchFamily="2" charset="2"/>
              <a:buChar char=""/>
            </a:pPr>
            <a:r>
              <a:rPr lang="en-US" dirty="0">
                <a:effectLst/>
                <a:latin typeface="Montserrat Medium" panose="00000600000000000000" pitchFamily="2" charset="0"/>
                <a:ea typeface="Calibri" panose="020F0502020204030204" pitchFamily="34" charset="0"/>
                <a:cs typeface="Times New Roman" panose="02020603050405020304" pitchFamily="18" charset="0"/>
              </a:rPr>
              <a:t>Behavioral Health Workforce Center</a:t>
            </a:r>
          </a:p>
          <a:p>
            <a:pPr marL="342900" indent="-342900">
              <a:lnSpc>
                <a:spcPct val="100000"/>
              </a:lnSpc>
              <a:spcBef>
                <a:spcPts val="0"/>
              </a:spcBef>
              <a:spcAft>
                <a:spcPts val="1200"/>
              </a:spcAft>
              <a:buFont typeface="Wingdings" panose="05000000000000000000" pitchFamily="2" charset="2"/>
              <a:buChar char=""/>
            </a:pPr>
            <a:r>
              <a:rPr lang="en-US" dirty="0">
                <a:effectLst/>
                <a:latin typeface="Montserrat Medium"/>
                <a:ea typeface="Calibri" panose="020F0502020204030204" pitchFamily="34" charset="0"/>
                <a:cs typeface="Times New Roman"/>
              </a:rPr>
              <a:t>Promotion through CRSS Success </a:t>
            </a:r>
            <a:r>
              <a:rPr lang="en-US" dirty="0">
                <a:latin typeface="Montserrat Medium"/>
                <a:ea typeface="Calibri" panose="020F0502020204030204" pitchFamily="34" charset="0"/>
                <a:cs typeface="Times New Roman"/>
              </a:rPr>
              <a:t>and other program initiatives</a:t>
            </a:r>
            <a:endParaRPr lang="en-US" dirty="0">
              <a:effectLst/>
              <a:latin typeface="Montserrat Medium"/>
              <a:ea typeface="Calibri" panose="020F0502020204030204" pitchFamily="34" charset="0"/>
              <a:cs typeface="Times New Roman"/>
            </a:endParaRPr>
          </a:p>
          <a:p>
            <a:pPr marL="0" marR="0" lvl="0" indent="0">
              <a:lnSpc>
                <a:spcPct val="100000"/>
              </a:lnSpc>
              <a:spcBef>
                <a:spcPts val="0"/>
              </a:spcBef>
              <a:buNone/>
            </a:pPr>
            <a:r>
              <a:rPr lang="en-US" sz="2400" b="1" dirty="0">
                <a:latin typeface="Montserrat Medium" panose="00000600000000000000" pitchFamily="2" charset="0"/>
                <a:ea typeface="Calibri" panose="020F0502020204030204" pitchFamily="34" charset="0"/>
                <a:cs typeface="Times New Roman" panose="02020603050405020304" pitchFamily="18" charset="0"/>
              </a:rPr>
              <a:t>Recruitment</a:t>
            </a:r>
          </a:p>
          <a:p>
            <a:pPr marL="342900" marR="0" lvl="0" indent="-342900">
              <a:lnSpc>
                <a:spcPct val="100000"/>
              </a:lnSpc>
              <a:spcBef>
                <a:spcPts val="0"/>
              </a:spcBef>
              <a:buFont typeface="Wingdings" panose="05000000000000000000" pitchFamily="2" charset="2"/>
              <a:buChar char=""/>
            </a:pPr>
            <a:r>
              <a:rPr lang="en-US" dirty="0">
                <a:effectLst/>
                <a:latin typeface="Montserrat Medium" panose="00000600000000000000" pitchFamily="2" charset="0"/>
                <a:ea typeface="Calibri" panose="020F0502020204030204" pitchFamily="34" charset="0"/>
                <a:cs typeface="Times New Roman" panose="02020603050405020304" pitchFamily="18" charset="0"/>
              </a:rPr>
              <a:t>CRSS/CPRS Success</a:t>
            </a:r>
          </a:p>
          <a:p>
            <a:pPr marL="342900" indent="-342900">
              <a:lnSpc>
                <a:spcPct val="100000"/>
              </a:lnSpc>
              <a:spcBef>
                <a:spcPts val="0"/>
              </a:spcBef>
              <a:buFont typeface="Wingdings" panose="05000000000000000000" pitchFamily="2" charset="2"/>
              <a:buChar char=""/>
            </a:pPr>
            <a:r>
              <a:rPr lang="en-US" dirty="0">
                <a:latin typeface="Montserrat Medium"/>
                <a:ea typeface="Calibri" panose="020F0502020204030204" pitchFamily="34" charset="0"/>
                <a:cs typeface="Times New Roman"/>
              </a:rPr>
              <a:t>*</a:t>
            </a:r>
            <a:r>
              <a:rPr lang="en-US" i="1" dirty="0">
                <a:latin typeface="Montserrat Medium"/>
                <a:ea typeface="Calibri" panose="020F0502020204030204" pitchFamily="34" charset="0"/>
                <a:cs typeface="Times New Roman"/>
              </a:rPr>
              <a:t>additional programs in development</a:t>
            </a:r>
            <a:endParaRPr lang="en-US" i="1">
              <a:latin typeface="Montserrat Medium" panose="00000600000000000000" pitchFamily="2" charset="0"/>
              <a:ea typeface="Calibri" panose="020F0502020204030204" pitchFamily="34" charset="0"/>
              <a:cs typeface="Times New Roman" panose="02020603050405020304" pitchFamily="18" charset="0"/>
            </a:endParaRPr>
          </a:p>
          <a:p>
            <a:pPr marL="0" marR="0" lvl="0" indent="0">
              <a:lnSpc>
                <a:spcPct val="100000"/>
              </a:lnSpc>
              <a:spcBef>
                <a:spcPts val="0"/>
              </a:spcBef>
              <a:buNone/>
            </a:pPr>
            <a:endParaRPr lang="en-US">
              <a:latin typeface="Montserrat Medium" panose="00000600000000000000" pitchFamily="2" charset="0"/>
              <a:ea typeface="Calibri" panose="020F0502020204030204" pitchFamily="34" charset="0"/>
              <a:cs typeface="Times New Roman" panose="02020603050405020304" pitchFamily="18" charset="0"/>
            </a:endParaRPr>
          </a:p>
          <a:p>
            <a:pPr marL="0" marR="0" lvl="0" indent="0">
              <a:lnSpc>
                <a:spcPct val="100000"/>
              </a:lnSpc>
              <a:spcBef>
                <a:spcPts val="0"/>
              </a:spcBef>
              <a:buNone/>
            </a:pPr>
            <a:r>
              <a:rPr lang="en-US" sz="2400" b="1" dirty="0">
                <a:effectLst/>
                <a:latin typeface="Montserrat Medium" panose="00000600000000000000" pitchFamily="2" charset="0"/>
                <a:ea typeface="Calibri" panose="020F0502020204030204" pitchFamily="34" charset="0"/>
                <a:cs typeface="Times New Roman" panose="02020603050405020304" pitchFamily="18" charset="0"/>
              </a:rPr>
              <a:t>Retention</a:t>
            </a:r>
          </a:p>
          <a:p>
            <a:pPr marL="342900" marR="0" lvl="0" indent="-342900">
              <a:lnSpc>
                <a:spcPct val="100000"/>
              </a:lnSpc>
              <a:spcBef>
                <a:spcPts val="0"/>
              </a:spcBef>
              <a:spcAft>
                <a:spcPts val="0"/>
              </a:spcAft>
              <a:buFont typeface="Wingdings" panose="05000000000000000000" pitchFamily="2" charset="2"/>
              <a:buChar char=""/>
            </a:pPr>
            <a:r>
              <a:rPr lang="en-US" dirty="0">
                <a:effectLst/>
                <a:latin typeface="Montserrat Medium" panose="00000600000000000000" pitchFamily="2" charset="0"/>
                <a:ea typeface="Calibri" panose="020F0502020204030204" pitchFamily="34" charset="0"/>
                <a:cs typeface="Times New Roman" panose="02020603050405020304" pitchFamily="18" charset="0"/>
              </a:rPr>
              <a:t>Behavioral Health Professional Loan Repayment Program</a:t>
            </a:r>
          </a:p>
          <a:p>
            <a:pPr marL="342900" marR="0" lvl="0" indent="-342900">
              <a:lnSpc>
                <a:spcPct val="100000"/>
              </a:lnSpc>
              <a:spcBef>
                <a:spcPts val="0"/>
              </a:spcBef>
              <a:spcAft>
                <a:spcPts val="800"/>
              </a:spcAft>
              <a:buFont typeface="Wingdings" panose="05000000000000000000" pitchFamily="2" charset="2"/>
              <a:buChar char=""/>
            </a:pPr>
            <a:r>
              <a:rPr lang="en-US" dirty="0">
                <a:effectLst/>
                <a:latin typeface="Montserrat Medium" panose="00000600000000000000" pitchFamily="2" charset="0"/>
                <a:ea typeface="Calibri" panose="020F0502020204030204" pitchFamily="34" charset="0"/>
                <a:cs typeface="Times New Roman" panose="02020603050405020304" pitchFamily="18" charset="0"/>
              </a:rPr>
              <a:t>Behavioral Hea</a:t>
            </a:r>
            <a:r>
              <a:rPr lang="en-US" dirty="0">
                <a:latin typeface="Montserrat Medium" panose="00000600000000000000" pitchFamily="2" charset="0"/>
                <a:ea typeface="Calibri" panose="020F0502020204030204" pitchFamily="34" charset="0"/>
                <a:cs typeface="Times New Roman" panose="02020603050405020304" pitchFamily="18" charset="0"/>
              </a:rPr>
              <a:t>lth</a:t>
            </a:r>
            <a:r>
              <a:rPr lang="en-US" dirty="0">
                <a:effectLst/>
                <a:latin typeface="Montserrat Medium" panose="00000600000000000000" pitchFamily="2" charset="0"/>
                <a:ea typeface="Calibri" panose="020F0502020204030204" pitchFamily="34" charset="0"/>
                <a:cs typeface="Times New Roman" panose="02020603050405020304" pitchFamily="18" charset="0"/>
              </a:rPr>
              <a:t> Workforce Center</a:t>
            </a:r>
          </a:p>
          <a:p>
            <a:pPr marL="0" marR="0" lvl="0" indent="0">
              <a:lnSpc>
                <a:spcPct val="107000"/>
              </a:lnSpc>
              <a:spcBef>
                <a:spcPts val="0"/>
              </a:spcBef>
              <a:buNone/>
            </a:pPr>
            <a:endParaRPr lang="en-US" sz="1800">
              <a:effectLst/>
              <a:latin typeface="Montserrat Medium" panose="00000600000000000000" pitchFamily="2"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3944849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296D-AEA0-44C2-A9EB-B5CA606799F5}"/>
              </a:ext>
            </a:extLst>
          </p:cNvPr>
          <p:cNvSpPr>
            <a:spLocks noGrp="1"/>
          </p:cNvSpPr>
          <p:nvPr>
            <p:ph type="title"/>
          </p:nvPr>
        </p:nvSpPr>
        <p:spPr/>
        <p:txBody>
          <a:bodyPr>
            <a:normAutofit fontScale="90000"/>
          </a:bodyPr>
          <a:lstStyle/>
          <a:p>
            <a:r>
              <a:rPr lang="en-US" dirty="0">
                <a:latin typeface="Montserrat"/>
              </a:rPr>
              <a:t>Workforce Initiatives</a:t>
            </a:r>
            <a:endParaRPr lang="en-US" dirty="0"/>
          </a:p>
        </p:txBody>
      </p:sp>
      <p:sp>
        <p:nvSpPr>
          <p:cNvPr id="3" name="Text Placeholder 2">
            <a:extLst>
              <a:ext uri="{FF2B5EF4-FFF2-40B4-BE49-F238E27FC236}">
                <a16:creationId xmlns:a16="http://schemas.microsoft.com/office/drawing/2014/main" id="{A5E5F9A3-123C-4F03-A5CE-3B5E1A12A02A}"/>
              </a:ext>
            </a:extLst>
          </p:cNvPr>
          <p:cNvSpPr>
            <a:spLocks noGrp="1"/>
          </p:cNvSpPr>
          <p:nvPr>
            <p:ph type="body" sz="quarter" idx="13"/>
          </p:nvPr>
        </p:nvSpPr>
        <p:spPr>
          <a:xfrm>
            <a:off x="1010034" y="1749972"/>
            <a:ext cx="10501312" cy="392715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8595B"/>
                </a:solidFill>
                <a:effectLst/>
                <a:uLnTx/>
                <a:uFillTx/>
                <a:latin typeface="Montserrat Medium" panose="00000600000000000000" pitchFamily="2" charset="0"/>
                <a:ea typeface="+mn-ea"/>
                <a:cs typeface="+mn-cs"/>
              </a:rPr>
              <a:t>The Community Behavioral Health Care Professional Loan Repayment Program provides loan repayment assistance to qualified mental health and substance use professionals. The program was designed as incentive for recruitment and retention of those who practice in underserved or rural areas. It seeks to help address the shortage of Illinois community-based behavioral workers that causes disparities in access to critical mental health and substance use services. The amount of the annual award to qualified applicants to repay their student loan debt is based on their position and may be received for up to four years.</a:t>
            </a:r>
            <a:endParaRPr kumimoji="0" lang="en-US" sz="2400" b="0" i="0" u="none" strike="noStrike" kern="1200" cap="none" spc="0" normalizeH="0" baseline="0" noProof="0" dirty="0">
              <a:ln>
                <a:noFill/>
              </a:ln>
              <a:solidFill>
                <a:srgbClr val="000000"/>
              </a:solidFill>
              <a:effectLst/>
              <a:uLnTx/>
              <a:uFillTx/>
              <a:latin typeface="Montserrat Medium" panose="00000600000000000000" pitchFamily="2" charset="0"/>
              <a:ea typeface="+mn-ea"/>
              <a:cs typeface="+mn-cs"/>
            </a:endParaRPr>
          </a:p>
          <a:p>
            <a:pPr marL="0" indent="0">
              <a:buNone/>
            </a:pPr>
            <a:endParaRPr lang="en-US"/>
          </a:p>
        </p:txBody>
      </p:sp>
      <p:sp>
        <p:nvSpPr>
          <p:cNvPr id="4" name="Text Placeholder 3">
            <a:extLst>
              <a:ext uri="{FF2B5EF4-FFF2-40B4-BE49-F238E27FC236}">
                <a16:creationId xmlns:a16="http://schemas.microsoft.com/office/drawing/2014/main" id="{DF9E599A-2CC5-41D8-9EDC-A57BBDAE78DA}"/>
              </a:ext>
            </a:extLst>
          </p:cNvPr>
          <p:cNvSpPr>
            <a:spLocks noGrp="1"/>
          </p:cNvSpPr>
          <p:nvPr>
            <p:ph type="body" sz="quarter" idx="14"/>
          </p:nvPr>
        </p:nvSpPr>
        <p:spPr>
          <a:xfrm>
            <a:off x="836613" y="1092416"/>
            <a:ext cx="10501312" cy="657556"/>
          </a:xfrm>
        </p:spPr>
        <p:txBody>
          <a:bodyPr>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000000"/>
                </a:solidFill>
                <a:effectLst/>
                <a:uLnTx/>
                <a:uFillTx/>
                <a:latin typeface="Montserrat Medium" panose="00000600000000000000" pitchFamily="2" charset="0"/>
                <a:ea typeface="+mn-ea"/>
                <a:cs typeface="+mn-cs"/>
                <a:hlinkClick r:id="rId2"/>
              </a:rPr>
              <a:t>Community Behavioral Health Professional Loan Repayment Program</a:t>
            </a:r>
            <a:endParaRPr kumimoji="0" lang="en-US" b="0" i="0" u="none" strike="noStrike" kern="1200" cap="none" spc="0" normalizeH="0" baseline="0" noProof="0">
              <a:ln>
                <a:noFill/>
              </a:ln>
              <a:solidFill>
                <a:srgbClr val="000000"/>
              </a:solidFill>
              <a:effectLst/>
              <a:uLnTx/>
              <a:uFillTx/>
              <a:latin typeface="Montserrat Medium" panose="00000600000000000000" pitchFamily="2" charset="0"/>
              <a:ea typeface="+mn-ea"/>
              <a:cs typeface="+mn-cs"/>
            </a:endParaRPr>
          </a:p>
          <a:p>
            <a:endParaRPr lang="en-US"/>
          </a:p>
        </p:txBody>
      </p:sp>
    </p:spTree>
    <p:extLst>
      <p:ext uri="{BB962C8B-B14F-4D97-AF65-F5344CB8AC3E}">
        <p14:creationId xmlns:p14="http://schemas.microsoft.com/office/powerpoint/2010/main" val="7386923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5495CE-B4AF-3140-9EF8-CA5A743EC9BE}"/>
              </a:ext>
            </a:extLst>
          </p:cNvPr>
          <p:cNvSpPr>
            <a:spLocks noGrp="1"/>
          </p:cNvSpPr>
          <p:nvPr>
            <p:ph type="title"/>
          </p:nvPr>
        </p:nvSpPr>
        <p:spPr/>
        <p:txBody>
          <a:bodyPr>
            <a:normAutofit fontScale="90000"/>
          </a:bodyPr>
          <a:lstStyle/>
          <a:p>
            <a:r>
              <a:rPr lang="en-US" dirty="0">
                <a:latin typeface="Montserrat"/>
              </a:rPr>
              <a:t>Workforce Initiatives</a:t>
            </a:r>
            <a:endParaRPr lang="en-US" dirty="0"/>
          </a:p>
        </p:txBody>
      </p:sp>
      <p:sp>
        <p:nvSpPr>
          <p:cNvPr id="4" name="Text Placeholder 3">
            <a:extLst>
              <a:ext uri="{FF2B5EF4-FFF2-40B4-BE49-F238E27FC236}">
                <a16:creationId xmlns:a16="http://schemas.microsoft.com/office/drawing/2014/main" id="{F299E5BF-39AF-2B44-A299-C1F51F379B66}"/>
              </a:ext>
            </a:extLst>
          </p:cNvPr>
          <p:cNvSpPr>
            <a:spLocks noGrp="1"/>
          </p:cNvSpPr>
          <p:nvPr>
            <p:ph type="body" sz="quarter" idx="13"/>
          </p:nvPr>
        </p:nvSpPr>
        <p:spPr>
          <a:xfrm>
            <a:off x="836613" y="1696369"/>
            <a:ext cx="10501312" cy="3927158"/>
          </a:xfrm>
        </p:spPr>
        <p:txBody>
          <a:bodyPr/>
          <a:lstStyle/>
          <a:p>
            <a:pPr marL="0" indent="0" algn="l">
              <a:buNone/>
            </a:pPr>
            <a:r>
              <a:rPr lang="en-US" b="0" i="0" dirty="0">
                <a:solidFill>
                  <a:srgbClr val="000000"/>
                </a:solidFill>
                <a:effectLst/>
                <a:latin typeface="Montserrat Medium" panose="00000600000000000000" pitchFamily="2" charset="0"/>
              </a:rPr>
              <a:t>The CRSS Success Program is designed to support students with lived experience of mental health or substance use recovery to successfully complete all requirements necessary to obtain either the Certified Recovery Support Specialist (CRSS) or Certified Peer Recovery Specialist (CPRS) and enter the behavioral health workforce.</a:t>
            </a:r>
          </a:p>
          <a:p>
            <a:pPr marL="0" indent="0" algn="l">
              <a:buNone/>
            </a:pPr>
            <a:r>
              <a:rPr lang="en-US" b="0" i="0" dirty="0">
                <a:solidFill>
                  <a:srgbClr val="000000"/>
                </a:solidFill>
                <a:effectLst/>
                <a:latin typeface="Montserrat Medium" panose="00000600000000000000" pitchFamily="2" charset="0"/>
              </a:rPr>
              <a:t>The program provides support for eligible students to overcome practical barriers to full participation and success, including but not limited to tuition, books, and fees; credentialing fees; technology needs; stipends for internships; clothing for internships; childcare and transportation; employment and housing supports; counseling, advising, and transfer services; legal support to address barriers to employment related to criminal history or citizenship status; any other needs and/or accommodations essential for students to maintain participation in the program.</a:t>
            </a:r>
          </a:p>
          <a:p>
            <a:endParaRPr lang="en-US"/>
          </a:p>
        </p:txBody>
      </p:sp>
      <p:sp>
        <p:nvSpPr>
          <p:cNvPr id="8" name="Text Placeholder 7">
            <a:extLst>
              <a:ext uri="{FF2B5EF4-FFF2-40B4-BE49-F238E27FC236}">
                <a16:creationId xmlns:a16="http://schemas.microsoft.com/office/drawing/2014/main" id="{AD4D8C16-7280-F640-AD1D-3E2045CEF1AD}"/>
              </a:ext>
            </a:extLst>
          </p:cNvPr>
          <p:cNvSpPr>
            <a:spLocks noGrp="1"/>
          </p:cNvSpPr>
          <p:nvPr>
            <p:ph type="body" sz="quarter" idx="14"/>
          </p:nvPr>
        </p:nvSpPr>
        <p:spPr>
          <a:xfrm>
            <a:off x="836613" y="1092416"/>
            <a:ext cx="4255649" cy="468370"/>
          </a:xfrm>
        </p:spPr>
        <p:txBody>
          <a:bodyPr/>
          <a:lstStyle/>
          <a:p>
            <a:r>
              <a:rPr lang="en-US" sz="2400">
                <a:latin typeface="Montserrat Medium" panose="00000600000000000000" pitchFamily="2" charset="0"/>
                <a:hlinkClick r:id="rId2"/>
              </a:rPr>
              <a:t>CRSS Success Program </a:t>
            </a:r>
            <a:r>
              <a:rPr lang="en-US" sz="2400">
                <a:latin typeface="Montserrat Medium" panose="00000600000000000000" pitchFamily="2" charset="0"/>
              </a:rPr>
              <a:t> </a:t>
            </a:r>
          </a:p>
          <a:p>
            <a:endParaRPr lang="en-US"/>
          </a:p>
        </p:txBody>
      </p:sp>
      <p:sp>
        <p:nvSpPr>
          <p:cNvPr id="9" name="TextBox 8">
            <a:extLst>
              <a:ext uri="{FF2B5EF4-FFF2-40B4-BE49-F238E27FC236}">
                <a16:creationId xmlns:a16="http://schemas.microsoft.com/office/drawing/2014/main" id="{740BAAB8-5201-0541-867F-01F753BE6901}"/>
              </a:ext>
            </a:extLst>
          </p:cNvPr>
          <p:cNvSpPr txBox="1"/>
          <p:nvPr/>
        </p:nvSpPr>
        <p:spPr>
          <a:xfrm>
            <a:off x="32084" y="4812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1498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54E7-AEE1-4316-9579-890DDB6874C1}"/>
              </a:ext>
            </a:extLst>
          </p:cNvPr>
          <p:cNvSpPr>
            <a:spLocks noGrp="1"/>
          </p:cNvSpPr>
          <p:nvPr>
            <p:ph type="title"/>
          </p:nvPr>
        </p:nvSpPr>
        <p:spPr/>
        <p:txBody>
          <a:bodyPr>
            <a:normAutofit fontScale="90000"/>
          </a:bodyPr>
          <a:lstStyle/>
          <a:p>
            <a:r>
              <a:rPr lang="en-US" dirty="0">
                <a:latin typeface="Montserrat"/>
              </a:rPr>
              <a:t>Workforce Initiatives</a:t>
            </a:r>
            <a:endParaRPr lang="en-US" dirty="0"/>
          </a:p>
        </p:txBody>
      </p:sp>
      <p:sp>
        <p:nvSpPr>
          <p:cNvPr id="3" name="Text Placeholder 2">
            <a:extLst>
              <a:ext uri="{FF2B5EF4-FFF2-40B4-BE49-F238E27FC236}">
                <a16:creationId xmlns:a16="http://schemas.microsoft.com/office/drawing/2014/main" id="{567A3543-3BA3-4855-9699-8366B9F90006}"/>
              </a:ext>
            </a:extLst>
          </p:cNvPr>
          <p:cNvSpPr>
            <a:spLocks noGrp="1"/>
          </p:cNvSpPr>
          <p:nvPr>
            <p:ph type="body" sz="quarter" idx="13"/>
          </p:nvPr>
        </p:nvSpPr>
        <p:spPr>
          <a:xfrm>
            <a:off x="615896" y="1966094"/>
            <a:ext cx="10501312" cy="3799490"/>
          </a:xfrm>
        </p:spPr>
        <p:txBody>
          <a:bodyPr/>
          <a:lstStyle/>
          <a:p>
            <a:pPr marL="457200" indent="0">
              <a:buNone/>
            </a:pPr>
            <a:r>
              <a:rPr lang="en-US">
                <a:latin typeface="Montserrat Medium" panose="00000600000000000000" pitchFamily="2" charset="0"/>
                <a:hlinkClick r:id="rId2"/>
              </a:rPr>
              <a:t>https://www.illinois.gov/news/press-release.26148.html</a:t>
            </a:r>
            <a:endParaRPr lang="en-US">
              <a:latin typeface="Montserrat Medium" panose="00000600000000000000" pitchFamily="2" charset="0"/>
            </a:endParaRPr>
          </a:p>
          <a:p>
            <a:pPr marL="457200" indent="0">
              <a:buNone/>
            </a:pPr>
            <a:endParaRPr lang="en-US">
              <a:latin typeface="Montserrat Medium" panose="00000600000000000000" pitchFamily="2" charset="0"/>
            </a:endParaRPr>
          </a:p>
          <a:p>
            <a:pPr marL="457200" indent="0">
              <a:buNone/>
            </a:pPr>
            <a:r>
              <a:rPr lang="en-US" b="0" i="0" dirty="0">
                <a:effectLst/>
                <a:latin typeface="Montserrat Medium" panose="00000600000000000000" pitchFamily="2" charset="0"/>
              </a:rPr>
              <a:t>The Behavioral Health Workforce Center was established to increase Illinois’ capacity to recruit, educate and retain behavioral health professionals, from peer support specialists to psychiatrists. A primary goal of the Center is to be a statewide resource for workforce development opportunities, as well as data and information for those working to expand access to careers in behavioral health programs and services. Partner organizations will work with a network of state universities, colleges, K-12 organizations, mental health providers, and behavioral health provider associations and organizations to build the behavioral health workforce for the future.</a:t>
            </a:r>
          </a:p>
          <a:p>
            <a:endParaRPr lang="en-US"/>
          </a:p>
        </p:txBody>
      </p:sp>
      <p:sp>
        <p:nvSpPr>
          <p:cNvPr id="4" name="Text Placeholder 3">
            <a:extLst>
              <a:ext uri="{FF2B5EF4-FFF2-40B4-BE49-F238E27FC236}">
                <a16:creationId xmlns:a16="http://schemas.microsoft.com/office/drawing/2014/main" id="{8472133C-764C-4C00-9B53-AF6ACBC3F07A}"/>
              </a:ext>
            </a:extLst>
          </p:cNvPr>
          <p:cNvSpPr>
            <a:spLocks noGrp="1"/>
          </p:cNvSpPr>
          <p:nvPr>
            <p:ph type="body" sz="quarter" idx="14"/>
          </p:nvPr>
        </p:nvSpPr>
        <p:spPr/>
        <p:txBody>
          <a:bodyPr/>
          <a:lstStyle/>
          <a:p>
            <a:r>
              <a:rPr lang="en-US">
                <a:latin typeface="Montserrat Medium" panose="00000600000000000000" pitchFamily="2" charset="0"/>
                <a:hlinkClick r:id="rId3"/>
              </a:rPr>
              <a:t>Behavioral Health Workforce Center</a:t>
            </a:r>
            <a:endParaRPr lang="en-US">
              <a:latin typeface="Montserrat Medium" panose="00000600000000000000" pitchFamily="2" charset="0"/>
            </a:endParaRPr>
          </a:p>
          <a:p>
            <a:endParaRPr lang="en-US"/>
          </a:p>
        </p:txBody>
      </p:sp>
    </p:spTree>
    <p:extLst>
      <p:ext uri="{BB962C8B-B14F-4D97-AF65-F5344CB8AC3E}">
        <p14:creationId xmlns:p14="http://schemas.microsoft.com/office/powerpoint/2010/main" val="12861379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p:txBody>
          <a:bodyPr>
            <a:normAutofit fontScale="90000"/>
          </a:bodyPr>
          <a:lstStyle/>
          <a:p>
            <a:r>
              <a:rPr lang="en-US" dirty="0">
                <a:latin typeface="Montserrat"/>
              </a:rPr>
              <a:t>Workforce Initiatives</a:t>
            </a:r>
            <a:endParaRPr lang="en-US" dirty="0"/>
          </a:p>
        </p:txBody>
      </p:sp>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a:xfrm>
            <a:off x="836613" y="1664838"/>
            <a:ext cx="10501312" cy="1220251"/>
          </a:xfrm>
        </p:spPr>
        <p:txBody>
          <a:bodyPr vert="horz" lIns="91440" tIns="45720" rIns="91440" bIns="45720" rtlCol="0" anchor="t">
            <a:normAutofit/>
          </a:bodyPr>
          <a:lstStyle/>
          <a:p>
            <a:pPr marL="0" indent="0">
              <a:buNone/>
            </a:pPr>
            <a:endParaRPr lang="en-US"/>
          </a:p>
          <a:p>
            <a:pPr marL="0" indent="0">
              <a:buNone/>
            </a:pPr>
            <a:endParaRPr lang="en-US"/>
          </a:p>
          <a:p>
            <a:pPr marL="0" indent="0">
              <a:buNone/>
            </a:pPr>
            <a:endParaRPr lang="en-US"/>
          </a:p>
        </p:txBody>
      </p:sp>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p:txBody>
          <a:bodyPr vert="horz" lIns="91440" tIns="45720" rIns="91440" bIns="45720" rtlCol="0" anchor="t">
            <a:normAutofit/>
          </a:bodyPr>
          <a:lstStyle/>
          <a:p>
            <a:r>
              <a:rPr lang="en-US" dirty="0">
                <a:latin typeface="Montserrat SemiBold"/>
              </a:rPr>
              <a:t>CADC Workforce Expansion Focus	</a:t>
            </a:r>
          </a:p>
        </p:txBody>
      </p:sp>
      <p:sp>
        <p:nvSpPr>
          <p:cNvPr id="3" name="TextBox 2">
            <a:extLst>
              <a:ext uri="{FF2B5EF4-FFF2-40B4-BE49-F238E27FC236}">
                <a16:creationId xmlns:a16="http://schemas.microsoft.com/office/drawing/2014/main" id="{E7319FED-BC9D-DD67-3CF6-180E28638719}"/>
              </a:ext>
            </a:extLst>
          </p:cNvPr>
          <p:cNvSpPr txBox="1"/>
          <p:nvPr/>
        </p:nvSpPr>
        <p:spPr>
          <a:xfrm>
            <a:off x="1223210" y="1661862"/>
            <a:ext cx="8986085" cy="10515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en-US" sz="2000" b="1" dirty="0">
                <a:ea typeface="+mn-lt"/>
                <a:cs typeface="+mn-lt"/>
              </a:rPr>
              <a:t>* </a:t>
            </a:r>
            <a:r>
              <a:rPr lang="en-US" sz="2000" b="1" i="1" dirty="0">
                <a:ea typeface="+mn-lt"/>
                <a:cs typeface="+mn-lt"/>
              </a:rPr>
              <a:t>New programs in development will be announced via SMART Alerts and promoted through SUPR Newsletters. </a:t>
            </a:r>
            <a:endParaRPr lang="en-US" sz="2000" b="1">
              <a:ea typeface="+mn-lt"/>
              <a:cs typeface="+mn-lt"/>
            </a:endParaRPr>
          </a:p>
          <a:p>
            <a:pPr algn="ctr">
              <a:lnSpc>
                <a:spcPct val="90000"/>
              </a:lnSpc>
              <a:spcBef>
                <a:spcPts val="1000"/>
              </a:spcBef>
            </a:pPr>
            <a:r>
              <a:rPr lang="en-US" sz="2000" b="1" i="1" dirty="0">
                <a:ea typeface="+mn-lt"/>
                <a:cs typeface="+mn-lt"/>
              </a:rPr>
              <a:t>Keep an eye on your email for more information!</a:t>
            </a:r>
            <a:endParaRPr lang="en-US" sz="2000" b="1" dirty="0">
              <a:cs typeface="Calibri"/>
            </a:endParaRPr>
          </a:p>
        </p:txBody>
      </p:sp>
      <p:sp>
        <p:nvSpPr>
          <p:cNvPr id="2" name="TextBox 1">
            <a:extLst>
              <a:ext uri="{FF2B5EF4-FFF2-40B4-BE49-F238E27FC236}">
                <a16:creationId xmlns:a16="http://schemas.microsoft.com/office/drawing/2014/main" id="{59C5E8B7-D161-B7F2-CC78-634CA78BB7DA}"/>
              </a:ext>
            </a:extLst>
          </p:cNvPr>
          <p:cNvSpPr txBox="1"/>
          <p:nvPr/>
        </p:nvSpPr>
        <p:spPr>
          <a:xfrm>
            <a:off x="1343526" y="3429000"/>
            <a:ext cx="9324472" cy="2123658"/>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1"/>
                </a:solidFill>
                <a:cs typeface="Calibri"/>
              </a:rPr>
              <a:t>Additional Resources</a:t>
            </a:r>
          </a:p>
          <a:p>
            <a:pPr marL="285750">
              <a:buFont typeface="Arial"/>
              <a:buChar char="•"/>
            </a:pPr>
            <a:r>
              <a:rPr lang="en-US" b="1" dirty="0"/>
              <a:t>Using NIATx to Strengthen Your Workforce: Recruit, Hire, Retain, &amp; Promote (RHRP) Series: </a:t>
            </a:r>
            <a:r>
              <a:rPr lang="en-US" dirty="0">
                <a:ea typeface="+mn-lt"/>
                <a:cs typeface="+mn-lt"/>
              </a:rPr>
              <a:t> </a:t>
            </a:r>
          </a:p>
          <a:p>
            <a:r>
              <a:rPr lang="en-US" dirty="0">
                <a:ea typeface="+mn-lt"/>
                <a:cs typeface="+mn-lt"/>
              </a:rPr>
              <a:t>           pttcnetwork.org/centers/great-lakes-</a:t>
            </a:r>
            <a:r>
              <a:rPr lang="en-US" dirty="0" err="1">
                <a:ea typeface="+mn-lt"/>
                <a:cs typeface="+mn-lt"/>
              </a:rPr>
              <a:t>pttc</a:t>
            </a:r>
            <a:r>
              <a:rPr lang="en-US" dirty="0">
                <a:ea typeface="+mn-lt"/>
                <a:cs typeface="+mn-lt"/>
              </a:rPr>
              <a:t>/recruit-hire-retain-and-promote-</a:t>
            </a:r>
            <a:r>
              <a:rPr lang="en-US" dirty="0" err="1">
                <a:ea typeface="+mn-lt"/>
                <a:cs typeface="+mn-lt"/>
              </a:rPr>
              <a:t>rhrp</a:t>
            </a:r>
            <a:r>
              <a:rPr lang="en-US" dirty="0">
                <a:ea typeface="+mn-lt"/>
                <a:cs typeface="+mn-lt"/>
              </a:rPr>
              <a:t>-series</a:t>
            </a:r>
          </a:p>
          <a:p>
            <a:pPr marL="285750">
              <a:buFont typeface="Arial"/>
              <a:buChar char="•"/>
            </a:pPr>
            <a:r>
              <a:rPr lang="en-US" b="1" dirty="0">
                <a:cs typeface="Calibri" panose="020F0502020204030204"/>
              </a:rPr>
              <a:t>HRSA Loan Repayment and Scholarship Programs:</a:t>
            </a:r>
          </a:p>
          <a:p>
            <a:r>
              <a:rPr lang="en-US" dirty="0">
                <a:ea typeface="+mn-lt"/>
                <a:cs typeface="+mn-lt"/>
              </a:rPr>
              <a:t>            bhw.hrsa.gov/</a:t>
            </a:r>
            <a:r>
              <a:rPr lang="en-US" dirty="0" err="1">
                <a:ea typeface="+mn-lt"/>
                <a:cs typeface="+mn-lt"/>
              </a:rPr>
              <a:t>funding#loan</a:t>
            </a:r>
            <a:endParaRPr lang="en-US" dirty="0">
              <a:ea typeface="+mn-lt"/>
              <a:cs typeface="+mn-lt"/>
            </a:endParaRPr>
          </a:p>
          <a:p>
            <a:pPr marL="285750">
              <a:buFont typeface="Arial"/>
              <a:buChar char="•"/>
            </a:pPr>
            <a:r>
              <a:rPr lang="en-US" b="1" dirty="0">
                <a:cs typeface="Calibri" panose="020F0502020204030204"/>
              </a:rPr>
              <a:t>Public Service Loan Forgiveness: </a:t>
            </a:r>
          </a:p>
          <a:p>
            <a:r>
              <a:rPr lang="en-US" dirty="0">
                <a:ea typeface="+mn-lt"/>
                <a:cs typeface="+mn-lt"/>
              </a:rPr>
              <a:t>             studentaid.gov/manage-loans/forgiveness-cancellation/public-service</a:t>
            </a:r>
          </a:p>
        </p:txBody>
      </p:sp>
    </p:spTree>
    <p:extLst>
      <p:ext uri="{BB962C8B-B14F-4D97-AF65-F5344CB8AC3E}">
        <p14:creationId xmlns:p14="http://schemas.microsoft.com/office/powerpoint/2010/main" val="24452286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80DC-8D62-4CB7-92CD-05A02721747F}"/>
              </a:ext>
            </a:extLst>
          </p:cNvPr>
          <p:cNvSpPr>
            <a:spLocks noGrp="1"/>
          </p:cNvSpPr>
          <p:nvPr>
            <p:ph type="title"/>
          </p:nvPr>
        </p:nvSpPr>
        <p:spPr>
          <a:xfrm>
            <a:off x="3941425" y="935782"/>
            <a:ext cx="8254315" cy="3519882"/>
          </a:xfrm>
        </p:spPr>
        <p:txBody>
          <a:bodyPr/>
          <a:lstStyle/>
          <a:p>
            <a:r>
              <a:rPr lang="en-US" dirty="0"/>
              <a:t>Questions?</a:t>
            </a:r>
          </a:p>
        </p:txBody>
      </p:sp>
    </p:spTree>
    <p:extLst>
      <p:ext uri="{BB962C8B-B14F-4D97-AF65-F5344CB8AC3E}">
        <p14:creationId xmlns:p14="http://schemas.microsoft.com/office/powerpoint/2010/main" val="29934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p:txBody>
          <a:bodyPr>
            <a:normAutofit fontScale="90000"/>
          </a:bodyPr>
          <a:lstStyle/>
          <a:p>
            <a:endParaRPr lang="en-US"/>
          </a:p>
        </p:txBody>
      </p:sp>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p:txBody>
          <a:bodyPr/>
          <a:lstStyle/>
          <a:p>
            <a:r>
              <a:rPr lang="en-US"/>
              <a:t>Participation is voluntary.  Tenants cannot be evicted for not participating in services</a:t>
            </a:r>
          </a:p>
          <a:p>
            <a:r>
              <a:rPr lang="en-US"/>
              <a:t>Prospective tenants have a choice in housing </a:t>
            </a:r>
          </a:p>
          <a:p>
            <a:r>
              <a:rPr lang="en-US"/>
              <a:t>Housing is affordable with tenants paying no more than 30% of their income </a:t>
            </a:r>
          </a:p>
        </p:txBody>
      </p:sp>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p:txBody>
          <a:bodyPr/>
          <a:lstStyle/>
          <a:p>
            <a:r>
              <a:rPr lang="en-US"/>
              <a:t>Additional Principles of Supportive Housing </a:t>
            </a:r>
          </a:p>
        </p:txBody>
      </p:sp>
    </p:spTree>
    <p:extLst>
      <p:ext uri="{BB962C8B-B14F-4D97-AF65-F5344CB8AC3E}">
        <p14:creationId xmlns:p14="http://schemas.microsoft.com/office/powerpoint/2010/main" val="2846504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07F3-C9D5-CD47-8EF9-19A21B81CEE8}"/>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513DA990-203C-8545-BB8A-D9963043A822}"/>
              </a:ext>
            </a:extLst>
          </p:cNvPr>
          <p:cNvSpPr>
            <a:spLocks noGrp="1"/>
          </p:cNvSpPr>
          <p:nvPr>
            <p:ph type="body" sz="quarter" idx="13"/>
          </p:nvPr>
        </p:nvSpPr>
        <p:spPr/>
        <p:txBody>
          <a:bodyPr/>
          <a:lstStyle/>
          <a:p>
            <a:r>
              <a:rPr lang="en-US"/>
              <a:t>Women</a:t>
            </a:r>
          </a:p>
          <a:p>
            <a:r>
              <a:rPr lang="en-US"/>
              <a:t>Women with Children / Families</a:t>
            </a:r>
          </a:p>
          <a:p>
            <a:r>
              <a:rPr lang="en-US"/>
              <a:t>Young adults </a:t>
            </a:r>
          </a:p>
          <a:p>
            <a:endParaRPr lang="en-US"/>
          </a:p>
        </p:txBody>
      </p:sp>
      <p:sp>
        <p:nvSpPr>
          <p:cNvPr id="4" name="Text Placeholder 3">
            <a:extLst>
              <a:ext uri="{FF2B5EF4-FFF2-40B4-BE49-F238E27FC236}">
                <a16:creationId xmlns:a16="http://schemas.microsoft.com/office/drawing/2014/main" id="{007533AA-94E4-114E-A884-7F208A8E2F95}"/>
              </a:ext>
            </a:extLst>
          </p:cNvPr>
          <p:cNvSpPr>
            <a:spLocks noGrp="1"/>
          </p:cNvSpPr>
          <p:nvPr>
            <p:ph type="body" sz="quarter" idx="14"/>
          </p:nvPr>
        </p:nvSpPr>
        <p:spPr/>
        <p:txBody>
          <a:bodyPr>
            <a:noAutofit/>
          </a:bodyPr>
          <a:lstStyle/>
          <a:p>
            <a:r>
              <a:rPr lang="en-US"/>
              <a:t>Priority Populations for PSH </a:t>
            </a:r>
          </a:p>
        </p:txBody>
      </p:sp>
      <p:pic>
        <p:nvPicPr>
          <p:cNvPr id="6" name="Graphic 5" descr="Woman with solid fill">
            <a:extLst>
              <a:ext uri="{FF2B5EF4-FFF2-40B4-BE49-F238E27FC236}">
                <a16:creationId xmlns:a16="http://schemas.microsoft.com/office/drawing/2014/main" id="{8F5B200E-80DA-466A-7A1F-1603AB0DF9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500" y="3429000"/>
            <a:ext cx="914400" cy="914400"/>
          </a:xfrm>
          <a:prstGeom prst="rect">
            <a:avLst/>
          </a:prstGeom>
        </p:spPr>
      </p:pic>
      <p:pic>
        <p:nvPicPr>
          <p:cNvPr id="8" name="Graphic 7" descr="Mom with stroller with solid fill">
            <a:extLst>
              <a:ext uri="{FF2B5EF4-FFF2-40B4-BE49-F238E27FC236}">
                <a16:creationId xmlns:a16="http://schemas.microsoft.com/office/drawing/2014/main" id="{80B71E5F-D15A-1480-EFAA-0470415091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30515" y="3406249"/>
            <a:ext cx="914400" cy="914400"/>
          </a:xfrm>
          <a:prstGeom prst="rect">
            <a:avLst/>
          </a:prstGeom>
        </p:spPr>
      </p:pic>
      <p:pic>
        <p:nvPicPr>
          <p:cNvPr id="12" name="Graphic 11" descr="Family with boy with solid fill">
            <a:extLst>
              <a:ext uri="{FF2B5EF4-FFF2-40B4-BE49-F238E27FC236}">
                <a16:creationId xmlns:a16="http://schemas.microsoft.com/office/drawing/2014/main" id="{544ED3B7-031A-83BD-D578-94E7D6634B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09800" y="3406249"/>
            <a:ext cx="914400" cy="914400"/>
          </a:xfrm>
          <a:prstGeom prst="rect">
            <a:avLst/>
          </a:prstGeom>
        </p:spPr>
      </p:pic>
      <p:pic>
        <p:nvPicPr>
          <p:cNvPr id="14" name="Graphic 13" descr="Dance with solid fill">
            <a:extLst>
              <a:ext uri="{FF2B5EF4-FFF2-40B4-BE49-F238E27FC236}">
                <a16:creationId xmlns:a16="http://schemas.microsoft.com/office/drawing/2014/main" id="{2A0CBABB-77FC-B084-8B1E-8CC587CB77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1230" y="3406249"/>
            <a:ext cx="914400" cy="914400"/>
          </a:xfrm>
          <a:prstGeom prst="rect">
            <a:avLst/>
          </a:prstGeom>
        </p:spPr>
      </p:pic>
    </p:spTree>
    <p:extLst>
      <p:ext uri="{BB962C8B-B14F-4D97-AF65-F5344CB8AC3E}">
        <p14:creationId xmlns:p14="http://schemas.microsoft.com/office/powerpoint/2010/main" val="39993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E5FB7E6-C38D-F922-13A2-D58714B2FB37}"/>
              </a:ext>
            </a:extLst>
          </p:cNvPr>
          <p:cNvSpPr>
            <a:spLocks noGrp="1"/>
          </p:cNvSpPr>
          <p:nvPr>
            <p:ph type="body" sz="quarter" idx="14"/>
          </p:nvPr>
        </p:nvSpPr>
        <p:spPr>
          <a:xfrm>
            <a:off x="5174150" y="1092415"/>
            <a:ext cx="6752961" cy="2079993"/>
          </a:xfrm>
        </p:spPr>
        <p:txBody>
          <a:bodyPr>
            <a:noAutofit/>
          </a:bodyPr>
          <a:lstStyle/>
          <a:p>
            <a:pPr algn="ctr"/>
            <a:r>
              <a:rPr lang="en-US" sz="4400" b="1">
                <a:latin typeface="+mn-lt"/>
                <a:ea typeface="+mj-lt"/>
                <a:cs typeface="+mj-lt"/>
              </a:rPr>
              <a:t>Lowering Barriers to MOUD </a:t>
            </a:r>
            <a:br>
              <a:rPr lang="en-US" sz="4400">
                <a:latin typeface="+mn-lt"/>
                <a:ea typeface="+mj-lt"/>
                <a:cs typeface="+mj-lt"/>
              </a:rPr>
            </a:br>
            <a:r>
              <a:rPr lang="en-US" sz="3600" b="0">
                <a:latin typeface="+mn-lt"/>
                <a:ea typeface="+mj-lt"/>
                <a:cs typeface="+mj-lt"/>
              </a:rPr>
              <a:t>Illinois Medication Assisted Recovery Telehealth Hotline </a:t>
            </a:r>
          </a:p>
          <a:p>
            <a:pPr algn="ctr"/>
            <a:r>
              <a:rPr lang="en-US" sz="3600" b="0">
                <a:latin typeface="+mn-lt"/>
                <a:ea typeface="+mj-lt"/>
                <a:cs typeface="+mj-lt"/>
              </a:rPr>
              <a:t>“MAR NOW</a:t>
            </a:r>
            <a:r>
              <a:rPr lang="en-US" sz="4400" b="0">
                <a:latin typeface="+mn-lt"/>
                <a:ea typeface="+mj-lt"/>
                <a:cs typeface="+mj-lt"/>
              </a:rPr>
              <a:t>”</a:t>
            </a:r>
            <a:endParaRPr lang="en-US" sz="4400" b="0">
              <a:latin typeface="+mn-lt"/>
            </a:endParaRPr>
          </a:p>
        </p:txBody>
      </p:sp>
      <p:sp>
        <p:nvSpPr>
          <p:cNvPr id="5" name="Title 4">
            <a:extLst>
              <a:ext uri="{FF2B5EF4-FFF2-40B4-BE49-F238E27FC236}">
                <a16:creationId xmlns:a16="http://schemas.microsoft.com/office/drawing/2014/main" id="{16C4956A-1D66-C397-361B-83852CA0AFBD}"/>
              </a:ext>
            </a:extLst>
          </p:cNvPr>
          <p:cNvSpPr>
            <a:spLocks noGrp="1"/>
          </p:cNvSpPr>
          <p:nvPr>
            <p:ph type="title"/>
          </p:nvPr>
        </p:nvSpPr>
        <p:spPr/>
        <p:txBody>
          <a:bodyPr/>
          <a:lstStyle/>
          <a:p>
            <a:r>
              <a:rPr lang="en-US"/>
              <a:t> </a:t>
            </a:r>
          </a:p>
        </p:txBody>
      </p:sp>
      <p:pic>
        <p:nvPicPr>
          <p:cNvPr id="1030" name="Picture 6">
            <a:extLst>
              <a:ext uri="{FF2B5EF4-FFF2-40B4-BE49-F238E27FC236}">
                <a16:creationId xmlns:a16="http://schemas.microsoft.com/office/drawing/2014/main" id="{8CA0A2E6-789C-F347-ADD1-1BEEC7F20C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09663" y="-2617521"/>
            <a:ext cx="20320000" cy="13550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2IDHS logo 2955.jpg">
            <a:extLst>
              <a:ext uri="{FF2B5EF4-FFF2-40B4-BE49-F238E27FC236}">
                <a16:creationId xmlns:a16="http://schemas.microsoft.com/office/drawing/2014/main" id="{159B622D-8357-C207-2EE9-C88C8647D67D}"/>
              </a:ext>
            </a:extLst>
          </p:cNvPr>
          <p:cNvPicPr>
            <a:picLocks noChangeAspect="1"/>
          </p:cNvPicPr>
          <p:nvPr/>
        </p:nvPicPr>
        <p:blipFill>
          <a:blip r:embed="rId3"/>
          <a:stretch>
            <a:fillRect/>
          </a:stretch>
        </p:blipFill>
        <p:spPr>
          <a:xfrm>
            <a:off x="5339223" y="5048555"/>
            <a:ext cx="1792329" cy="834658"/>
          </a:xfrm>
          <a:prstGeom prst="rect">
            <a:avLst/>
          </a:prstGeom>
        </p:spPr>
      </p:pic>
      <p:pic>
        <p:nvPicPr>
          <p:cNvPr id="3" name="Picture 5" descr="CDPH-Logo-2020-Horiz-Full.png">
            <a:extLst>
              <a:ext uri="{FF2B5EF4-FFF2-40B4-BE49-F238E27FC236}">
                <a16:creationId xmlns:a16="http://schemas.microsoft.com/office/drawing/2014/main" id="{6F982E27-17B5-7B06-0889-6BADEDBD1160}"/>
              </a:ext>
            </a:extLst>
          </p:cNvPr>
          <p:cNvPicPr>
            <a:picLocks noChangeAspect="1"/>
          </p:cNvPicPr>
          <p:nvPr/>
        </p:nvPicPr>
        <p:blipFill>
          <a:blip r:embed="rId4"/>
          <a:stretch>
            <a:fillRect/>
          </a:stretch>
        </p:blipFill>
        <p:spPr>
          <a:xfrm>
            <a:off x="9678885" y="5051545"/>
            <a:ext cx="2248226" cy="887293"/>
          </a:xfrm>
          <a:prstGeom prst="rect">
            <a:avLst/>
          </a:prstGeom>
        </p:spPr>
      </p:pic>
      <p:pic>
        <p:nvPicPr>
          <p:cNvPr id="4" name="Picture 6" descr="FGC logo1.PNG">
            <a:extLst>
              <a:ext uri="{FF2B5EF4-FFF2-40B4-BE49-F238E27FC236}">
                <a16:creationId xmlns:a16="http://schemas.microsoft.com/office/drawing/2014/main" id="{A58A15B2-8775-F513-8A92-56834C83EDC6}"/>
              </a:ext>
            </a:extLst>
          </p:cNvPr>
          <p:cNvPicPr>
            <a:picLocks noChangeAspect="1"/>
          </p:cNvPicPr>
          <p:nvPr/>
        </p:nvPicPr>
        <p:blipFill>
          <a:blip r:embed="rId5"/>
          <a:stretch>
            <a:fillRect/>
          </a:stretch>
        </p:blipFill>
        <p:spPr>
          <a:xfrm>
            <a:off x="7659901" y="5045731"/>
            <a:ext cx="1566978" cy="883037"/>
          </a:xfrm>
          <a:prstGeom prst="rect">
            <a:avLst/>
          </a:prstGeom>
        </p:spPr>
      </p:pic>
    </p:spTree>
    <p:extLst>
      <p:ext uri="{BB962C8B-B14F-4D97-AF65-F5344CB8AC3E}">
        <p14:creationId xmlns:p14="http://schemas.microsoft.com/office/powerpoint/2010/main" val="568496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a:xfrm>
            <a:off x="836613" y="1554429"/>
            <a:ext cx="10501312" cy="3927158"/>
          </a:xfrm>
        </p:spPr>
        <p:txBody>
          <a:bodyPr/>
          <a:lstStyle/>
          <a:p>
            <a:endParaRPr lang="en-US"/>
          </a:p>
        </p:txBody>
      </p:sp>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36613" y="79282"/>
            <a:ext cx="10501312" cy="552893"/>
          </a:xfrm>
        </p:spPr>
        <p:txBody>
          <a:bodyPr>
            <a:noAutofit/>
          </a:bodyPr>
          <a:lstStyle/>
          <a:p>
            <a:pPr algn="ctr"/>
            <a:r>
              <a:rPr lang="en-US" sz="4000">
                <a:solidFill>
                  <a:schemeClr val="bg1"/>
                </a:solidFill>
                <a:latin typeface="+mn-lt"/>
              </a:rPr>
              <a:t>Background</a:t>
            </a:r>
          </a:p>
        </p:txBody>
      </p:sp>
      <p:pic>
        <p:nvPicPr>
          <p:cNvPr id="2" name="Picture 5" descr="Chart&#10;&#10;Description automatically generated">
            <a:extLst>
              <a:ext uri="{FF2B5EF4-FFF2-40B4-BE49-F238E27FC236}">
                <a16:creationId xmlns:a16="http://schemas.microsoft.com/office/drawing/2014/main" id="{624A05AD-CA18-D7B5-F2CE-E294F8D62FFF}"/>
              </a:ext>
            </a:extLst>
          </p:cNvPr>
          <p:cNvPicPr>
            <a:picLocks noChangeAspect="1"/>
          </p:cNvPicPr>
          <p:nvPr/>
        </p:nvPicPr>
        <p:blipFill>
          <a:blip r:embed="rId2"/>
          <a:stretch>
            <a:fillRect/>
          </a:stretch>
        </p:blipFill>
        <p:spPr>
          <a:xfrm>
            <a:off x="854075" y="1554429"/>
            <a:ext cx="5686210" cy="3927158"/>
          </a:xfrm>
          <a:prstGeom prst="rect">
            <a:avLst/>
          </a:prstGeom>
        </p:spPr>
      </p:pic>
      <p:pic>
        <p:nvPicPr>
          <p:cNvPr id="3" name="Picture 2" descr="Chart, box and whisker chart&#10;&#10;Description automatically generated">
            <a:extLst>
              <a:ext uri="{FF2B5EF4-FFF2-40B4-BE49-F238E27FC236}">
                <a16:creationId xmlns:a16="http://schemas.microsoft.com/office/drawing/2014/main" id="{ED146825-B126-BDF0-6830-73508893B68A}"/>
              </a:ext>
            </a:extLst>
          </p:cNvPr>
          <p:cNvPicPr>
            <a:picLocks noChangeAspect="1"/>
          </p:cNvPicPr>
          <p:nvPr/>
        </p:nvPicPr>
        <p:blipFill>
          <a:blip r:embed="rId3"/>
          <a:stretch>
            <a:fillRect/>
          </a:stretch>
        </p:blipFill>
        <p:spPr>
          <a:xfrm>
            <a:off x="7003279" y="1554429"/>
            <a:ext cx="4334646" cy="3927158"/>
          </a:xfrm>
          <a:prstGeom prst="rect">
            <a:avLst/>
          </a:prstGeom>
        </p:spPr>
      </p:pic>
      <p:sp>
        <p:nvSpPr>
          <p:cNvPr id="4" name="Text Placeholder 3">
            <a:extLst>
              <a:ext uri="{FF2B5EF4-FFF2-40B4-BE49-F238E27FC236}">
                <a16:creationId xmlns:a16="http://schemas.microsoft.com/office/drawing/2014/main" id="{0760A1DD-455E-0034-0E79-A32DFA27380C}"/>
              </a:ext>
            </a:extLst>
          </p:cNvPr>
          <p:cNvSpPr txBox="1">
            <a:spLocks/>
          </p:cNvSpPr>
          <p:nvPr/>
        </p:nvSpPr>
        <p:spPr>
          <a:xfrm>
            <a:off x="3209440" y="6008691"/>
            <a:ext cx="7221206" cy="589471"/>
          </a:xfrm>
          <a:prstGeom prst="rect">
            <a:avLst/>
          </a:prstGeom>
        </p:spPr>
        <p:txBody>
          <a:bodyPr vert="horz" lIns="91440" tIns="45720" rIns="91440" bIns="45720" rtlCol="0" anchor="ctr">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Calibri" panose="020F0502020204030204" pitchFamily="34" charset="0"/>
                <a:cs typeface="Times New Roman" panose="02020603050405020304" pitchFamily="18" charset="0"/>
              </a:rPr>
              <a:t>Katz J, Sanger-Katz M. 'It's huge, it's historic, it's unheard-of': Drug overdose deaths spike. The New York Times. https://www.nytimes.com/interactive/2021/07/14/upshot/drug-overdose-deaths.html. Published July 14, 2021. Accessed February 1, 2022.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Calibri" panose="020F0502020204030204" pitchFamily="34" charset="0"/>
                <a:cs typeface="Times New Roman" panose="02020603050405020304" pitchFamily="18" charset="0"/>
              </a:rPr>
              <a:t>Most who need treatment for substance use disorders don't receive any. Center on Budget and Policy Priorities. https://www.cbpp.org/most-who-need-treatment-for-substance-use-disorders-dont-receive-any. Accessed February 1, 2022.</a:t>
            </a:r>
          </a:p>
        </p:txBody>
      </p:sp>
    </p:spTree>
    <p:extLst>
      <p:ext uri="{BB962C8B-B14F-4D97-AF65-F5344CB8AC3E}">
        <p14:creationId xmlns:p14="http://schemas.microsoft.com/office/powerpoint/2010/main" val="41371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36613" y="79282"/>
            <a:ext cx="10501312" cy="552893"/>
          </a:xfrm>
        </p:spPr>
        <p:txBody>
          <a:bodyPr>
            <a:noAutofit/>
          </a:bodyPr>
          <a:lstStyle/>
          <a:p>
            <a:pPr algn="ctr"/>
            <a:r>
              <a:rPr lang="en-US" sz="4000">
                <a:solidFill>
                  <a:schemeClr val="bg1"/>
                </a:solidFill>
                <a:latin typeface="+mn-lt"/>
              </a:rPr>
              <a:t>Background</a:t>
            </a:r>
          </a:p>
        </p:txBody>
      </p:sp>
      <p:pic>
        <p:nvPicPr>
          <p:cNvPr id="5" name="Picture 4">
            <a:extLst>
              <a:ext uri="{FF2B5EF4-FFF2-40B4-BE49-F238E27FC236}">
                <a16:creationId xmlns:a16="http://schemas.microsoft.com/office/drawing/2014/main" id="{F5AD77BF-7610-F941-5C8B-0256B75F967C}"/>
              </a:ext>
            </a:extLst>
          </p:cNvPr>
          <p:cNvPicPr>
            <a:picLocks noChangeAspect="1"/>
          </p:cNvPicPr>
          <p:nvPr/>
        </p:nvPicPr>
        <p:blipFill>
          <a:blip r:embed="rId2"/>
          <a:stretch>
            <a:fillRect/>
          </a:stretch>
        </p:blipFill>
        <p:spPr>
          <a:xfrm>
            <a:off x="3384053" y="832691"/>
            <a:ext cx="4912811" cy="5765471"/>
          </a:xfrm>
          <a:prstGeom prst="rect">
            <a:avLst/>
          </a:prstGeom>
        </p:spPr>
      </p:pic>
      <p:sp>
        <p:nvSpPr>
          <p:cNvPr id="8" name="TextBox 7">
            <a:extLst>
              <a:ext uri="{FF2B5EF4-FFF2-40B4-BE49-F238E27FC236}">
                <a16:creationId xmlns:a16="http://schemas.microsoft.com/office/drawing/2014/main" id="{1824C945-A41B-3F3C-90A8-A9A318854C8A}"/>
              </a:ext>
            </a:extLst>
          </p:cNvPr>
          <p:cNvSpPr txBox="1"/>
          <p:nvPr/>
        </p:nvSpPr>
        <p:spPr>
          <a:xfrm>
            <a:off x="8617058" y="5346914"/>
            <a:ext cx="357494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Figure 3. 2021 provisional Illinois opioid fatality rate per 100,000 capita by county as reported by the Illinois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Vital Records System, IDPH. County-level fatality rates are calculated by the number of county residents 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died due to opioid overdose per year divided by the population of the county and multiplied by 100,000.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Counties with smaller populations could have rates higher than counties with larger populations, even though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there are fewer opioid fatalities. </a:t>
            </a:r>
          </a:p>
        </p:txBody>
      </p:sp>
    </p:spTree>
    <p:extLst>
      <p:ext uri="{BB962C8B-B14F-4D97-AF65-F5344CB8AC3E}">
        <p14:creationId xmlns:p14="http://schemas.microsoft.com/office/powerpoint/2010/main" val="2964861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36613" y="79282"/>
            <a:ext cx="10501312" cy="552893"/>
          </a:xfrm>
        </p:spPr>
        <p:txBody>
          <a:bodyPr>
            <a:noAutofit/>
          </a:bodyPr>
          <a:lstStyle/>
          <a:p>
            <a:pPr algn="ctr"/>
            <a:r>
              <a:rPr lang="en-US" sz="4000">
                <a:solidFill>
                  <a:schemeClr val="bg1"/>
                </a:solidFill>
                <a:latin typeface="+mn-lt"/>
              </a:rPr>
              <a:t>Background</a:t>
            </a:r>
          </a:p>
        </p:txBody>
      </p:sp>
      <p:pic>
        <p:nvPicPr>
          <p:cNvPr id="2" name="Picture 1">
            <a:extLst>
              <a:ext uri="{FF2B5EF4-FFF2-40B4-BE49-F238E27FC236}">
                <a16:creationId xmlns:a16="http://schemas.microsoft.com/office/drawing/2014/main" id="{A6A2434E-46E7-39A1-C478-2142C5327228}"/>
              </a:ext>
            </a:extLst>
          </p:cNvPr>
          <p:cNvPicPr>
            <a:picLocks noChangeAspect="1"/>
          </p:cNvPicPr>
          <p:nvPr/>
        </p:nvPicPr>
        <p:blipFill>
          <a:blip r:embed="rId2"/>
          <a:stretch>
            <a:fillRect/>
          </a:stretch>
        </p:blipFill>
        <p:spPr>
          <a:xfrm>
            <a:off x="102252" y="1425579"/>
            <a:ext cx="6368124" cy="2644244"/>
          </a:xfrm>
          <a:prstGeom prst="rect">
            <a:avLst/>
          </a:prstGeom>
        </p:spPr>
      </p:pic>
      <p:pic>
        <p:nvPicPr>
          <p:cNvPr id="3" name="Picture 2">
            <a:extLst>
              <a:ext uri="{FF2B5EF4-FFF2-40B4-BE49-F238E27FC236}">
                <a16:creationId xmlns:a16="http://schemas.microsoft.com/office/drawing/2014/main" id="{B0DBC0FE-0309-DEC5-93B6-E61983FBF00B}"/>
              </a:ext>
            </a:extLst>
          </p:cNvPr>
          <p:cNvPicPr>
            <a:picLocks noChangeAspect="1"/>
          </p:cNvPicPr>
          <p:nvPr/>
        </p:nvPicPr>
        <p:blipFill>
          <a:blip r:embed="rId3"/>
          <a:stretch>
            <a:fillRect/>
          </a:stretch>
        </p:blipFill>
        <p:spPr>
          <a:xfrm>
            <a:off x="6352069" y="1355374"/>
            <a:ext cx="5661028" cy="3286200"/>
          </a:xfrm>
          <a:prstGeom prst="rect">
            <a:avLst/>
          </a:prstGeom>
        </p:spPr>
      </p:pic>
    </p:spTree>
    <p:extLst>
      <p:ext uri="{BB962C8B-B14F-4D97-AF65-F5344CB8AC3E}">
        <p14:creationId xmlns:p14="http://schemas.microsoft.com/office/powerpoint/2010/main" val="1907745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36613" y="79282"/>
            <a:ext cx="10501312" cy="552893"/>
          </a:xfrm>
        </p:spPr>
        <p:txBody>
          <a:bodyPr>
            <a:noAutofit/>
          </a:bodyPr>
          <a:lstStyle/>
          <a:p>
            <a:pPr algn="ctr"/>
            <a:r>
              <a:rPr lang="en-US" sz="4000">
                <a:solidFill>
                  <a:schemeClr val="bg1"/>
                </a:solidFill>
                <a:latin typeface="+mn-lt"/>
              </a:rPr>
              <a:t>Stigma</a:t>
            </a:r>
          </a:p>
        </p:txBody>
      </p:sp>
      <p:sp>
        <p:nvSpPr>
          <p:cNvPr id="4" name="Text Placeholder 2">
            <a:extLst>
              <a:ext uri="{FF2B5EF4-FFF2-40B4-BE49-F238E27FC236}">
                <a16:creationId xmlns:a16="http://schemas.microsoft.com/office/drawing/2014/main" id="{C9373664-7CA1-601C-84F8-1626612B009B}"/>
              </a:ext>
            </a:extLst>
          </p:cNvPr>
          <p:cNvSpPr>
            <a:spLocks noGrp="1"/>
          </p:cNvSpPr>
          <p:nvPr>
            <p:ph type="body" sz="quarter" idx="13"/>
          </p:nvPr>
        </p:nvSpPr>
        <p:spPr>
          <a:xfrm>
            <a:off x="2760784" y="3634623"/>
            <a:ext cx="6670431" cy="1754908"/>
          </a:xfrm>
        </p:spPr>
        <p:txBody>
          <a:bodyPr>
            <a:normAutofit/>
          </a:bodyPr>
          <a:lstStyle/>
          <a:p>
            <a:pPr marL="0" indent="0" algn="ctr">
              <a:buNone/>
            </a:pPr>
            <a:r>
              <a:rPr lang="en-US" sz="2400">
                <a:latin typeface="+mn-lt"/>
                <a:ea typeface="Lato"/>
                <a:cs typeface="Lato"/>
              </a:rPr>
              <a:t>In a national survey, among patients with substance use disorder </a:t>
            </a:r>
            <a:r>
              <a:rPr lang="en-US" sz="2400" b="1" u="sng">
                <a:latin typeface="+mn-lt"/>
                <a:ea typeface="Lato"/>
                <a:cs typeface="Lato"/>
              </a:rPr>
              <a:t>who wanted but did not receive treatment</a:t>
            </a:r>
            <a:r>
              <a:rPr lang="en-US" sz="2400">
                <a:latin typeface="+mn-lt"/>
                <a:ea typeface="Lato"/>
                <a:cs typeface="Lato"/>
              </a:rPr>
              <a:t>, the most commonly reported reason for not obtaining treatment was </a:t>
            </a:r>
            <a:r>
              <a:rPr lang="en-US" sz="2400" b="1" u="sng">
                <a:latin typeface="+mn-lt"/>
                <a:ea typeface="Lato"/>
                <a:cs typeface="Lato"/>
              </a:rPr>
              <a:t>stigma</a:t>
            </a:r>
            <a:r>
              <a:rPr lang="en-US" sz="2400">
                <a:latin typeface="+mn-lt"/>
                <a:ea typeface="Lato"/>
                <a:cs typeface="Lato"/>
              </a:rPr>
              <a:t> (69% of respondents). </a:t>
            </a:r>
          </a:p>
          <a:p>
            <a:endParaRPr lang="en-US">
              <a:latin typeface="+mn-lt"/>
            </a:endParaRPr>
          </a:p>
        </p:txBody>
      </p:sp>
      <p:pic>
        <p:nvPicPr>
          <p:cNvPr id="5" name="Picture 5" descr="Graphical user interface, text, application, email&#10;&#10;Description automatically generated">
            <a:extLst>
              <a:ext uri="{FF2B5EF4-FFF2-40B4-BE49-F238E27FC236}">
                <a16:creationId xmlns:a16="http://schemas.microsoft.com/office/drawing/2014/main" id="{701FFCFE-FEC4-98C4-F38A-C73A12FF08A0}"/>
              </a:ext>
            </a:extLst>
          </p:cNvPr>
          <p:cNvPicPr>
            <a:picLocks noChangeAspect="1"/>
          </p:cNvPicPr>
          <p:nvPr/>
        </p:nvPicPr>
        <p:blipFill>
          <a:blip r:embed="rId2"/>
          <a:stretch>
            <a:fillRect/>
          </a:stretch>
        </p:blipFill>
        <p:spPr>
          <a:xfrm>
            <a:off x="2752053" y="855569"/>
            <a:ext cx="6670431" cy="2394527"/>
          </a:xfrm>
          <a:prstGeom prst="rect">
            <a:avLst/>
          </a:prstGeom>
        </p:spPr>
      </p:pic>
      <p:sp>
        <p:nvSpPr>
          <p:cNvPr id="6" name="TextBox 5">
            <a:extLst>
              <a:ext uri="{FF2B5EF4-FFF2-40B4-BE49-F238E27FC236}">
                <a16:creationId xmlns:a16="http://schemas.microsoft.com/office/drawing/2014/main" id="{0642287D-B45D-20AC-57BB-BBF8C0423FEF}"/>
              </a:ext>
            </a:extLst>
          </p:cNvPr>
          <p:cNvSpPr txBox="1"/>
          <p:nvPr/>
        </p:nvSpPr>
        <p:spPr>
          <a:xfrm>
            <a:off x="3076812" y="6252544"/>
            <a:ext cx="667043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Bearnot</a:t>
            </a: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B, Fine DR, </a:t>
            </a:r>
            <a:r>
              <a:rPr kumimoji="0" lang="en-US" sz="11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Rigotti</a:t>
            </a: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NA, Baggett TP. Access to Treatment for Drug Use Disorders at US Health Centers: A National Study. J Gen Intern Med. 2019;34(12):2723-2725. doi:10.1007/s11606-019-05043-1 </a:t>
            </a:r>
          </a:p>
        </p:txBody>
      </p:sp>
    </p:spTree>
    <p:extLst>
      <p:ext uri="{BB962C8B-B14F-4D97-AF65-F5344CB8AC3E}">
        <p14:creationId xmlns:p14="http://schemas.microsoft.com/office/powerpoint/2010/main" val="3551971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5DE8-B8E0-4BA2-7C12-FB95A12B006A}"/>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195B0991-B53D-D589-F3B9-E95113B719BB}"/>
              </a:ext>
            </a:extLst>
          </p:cNvPr>
          <p:cNvSpPr>
            <a:spLocks noGrp="1"/>
          </p:cNvSpPr>
          <p:nvPr>
            <p:ph type="body" sz="quarter" idx="13"/>
          </p:nvPr>
        </p:nvSpPr>
        <p:spPr/>
        <p:txBody>
          <a:bodyPr vert="horz" lIns="91440" tIns="45720" rIns="91440" bIns="45720" rtlCol="0" anchor="t">
            <a:normAutofit/>
          </a:bodyPr>
          <a:lstStyle/>
          <a:p>
            <a:r>
              <a:rPr lang="en-US" b="1">
                <a:latin typeface="Montserrat"/>
              </a:rPr>
              <a:t>Stephanie Frank </a:t>
            </a:r>
            <a:r>
              <a:rPr lang="en-US">
                <a:latin typeface="Montserrat"/>
              </a:rPr>
              <a:t>– Interagency Collaborations, Deflection, Permanent Supportive Housing, </a:t>
            </a:r>
          </a:p>
          <a:p>
            <a:r>
              <a:rPr lang="en-US" b="1">
                <a:latin typeface="Montserrat"/>
              </a:rPr>
              <a:t>Dr. Nicky </a:t>
            </a:r>
            <a:r>
              <a:rPr lang="en-US" b="1" err="1">
                <a:latin typeface="Montserrat"/>
              </a:rPr>
              <a:t>Gastala</a:t>
            </a:r>
            <a:r>
              <a:rPr lang="en-US" b="1">
                <a:latin typeface="Montserrat"/>
              </a:rPr>
              <a:t> </a:t>
            </a:r>
            <a:r>
              <a:rPr lang="en-US">
                <a:latin typeface="Montserrat"/>
              </a:rPr>
              <a:t>– Medication Assisted Recovery</a:t>
            </a:r>
          </a:p>
          <a:p>
            <a:r>
              <a:rPr lang="en-US" b="1">
                <a:latin typeface="Montserrat"/>
              </a:rPr>
              <a:t>Kim </a:t>
            </a:r>
            <a:r>
              <a:rPr lang="en-US" b="1" err="1">
                <a:latin typeface="Montserrat"/>
              </a:rPr>
              <a:t>Sriner</a:t>
            </a:r>
            <a:r>
              <a:rPr lang="en-US" b="1">
                <a:latin typeface="Montserrat"/>
              </a:rPr>
              <a:t> </a:t>
            </a:r>
            <a:r>
              <a:rPr lang="en-US">
                <a:latin typeface="Montserrat"/>
              </a:rPr>
              <a:t>– Recovery Initiatives</a:t>
            </a:r>
          </a:p>
          <a:p>
            <a:r>
              <a:rPr lang="en-US" b="1">
                <a:latin typeface="Montserrat"/>
              </a:rPr>
              <a:t>Sherrine Peyton </a:t>
            </a:r>
            <a:r>
              <a:rPr lang="en-US">
                <a:latin typeface="Montserrat"/>
              </a:rPr>
              <a:t>– Opioid Settlement Funding and Programs</a:t>
            </a:r>
          </a:p>
          <a:p>
            <a:r>
              <a:rPr lang="en-US" b="1">
                <a:latin typeface="Montserrat"/>
              </a:rPr>
              <a:t>Kellie Gage </a:t>
            </a:r>
            <a:r>
              <a:rPr lang="en-US">
                <a:latin typeface="Montserrat"/>
              </a:rPr>
              <a:t>– Gambling Initiatives</a:t>
            </a:r>
          </a:p>
          <a:p>
            <a:r>
              <a:rPr lang="en-US" b="1">
                <a:latin typeface="Montserrat"/>
              </a:rPr>
              <a:t>Lee Ann Reinert </a:t>
            </a:r>
            <a:r>
              <a:rPr lang="en-US">
                <a:latin typeface="Montserrat"/>
              </a:rPr>
              <a:t>– 988 and Crisis Infrastructure </a:t>
            </a:r>
          </a:p>
          <a:p>
            <a:r>
              <a:rPr lang="en-US" b="1">
                <a:latin typeface="Montserrat"/>
              </a:rPr>
              <a:t>Amanda Lake </a:t>
            </a:r>
            <a:r>
              <a:rPr lang="en-US">
                <a:latin typeface="Montserrat"/>
              </a:rPr>
              <a:t>– Integrated Mental Health and Substance Use Services and Workforce Initiatives</a:t>
            </a:r>
            <a:endParaRPr lang="en-US"/>
          </a:p>
        </p:txBody>
      </p:sp>
      <p:sp>
        <p:nvSpPr>
          <p:cNvPr id="4" name="Text Placeholder 3">
            <a:extLst>
              <a:ext uri="{FF2B5EF4-FFF2-40B4-BE49-F238E27FC236}">
                <a16:creationId xmlns:a16="http://schemas.microsoft.com/office/drawing/2014/main" id="{7A5C1412-7196-BBFD-2D55-6BBF5AA49081}"/>
              </a:ext>
            </a:extLst>
          </p:cNvPr>
          <p:cNvSpPr>
            <a:spLocks noGrp="1"/>
          </p:cNvSpPr>
          <p:nvPr>
            <p:ph type="body" sz="quarter" idx="14"/>
          </p:nvPr>
        </p:nvSpPr>
        <p:spPr/>
        <p:txBody>
          <a:bodyPr/>
          <a:lstStyle/>
          <a:p>
            <a:r>
              <a:rPr lang="en-US"/>
              <a:t>What you are going to hear today: </a:t>
            </a:r>
          </a:p>
        </p:txBody>
      </p:sp>
    </p:spTree>
    <p:extLst>
      <p:ext uri="{BB962C8B-B14F-4D97-AF65-F5344CB8AC3E}">
        <p14:creationId xmlns:p14="http://schemas.microsoft.com/office/powerpoint/2010/main" val="549119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36613" y="79282"/>
            <a:ext cx="10501312" cy="552893"/>
          </a:xfrm>
        </p:spPr>
        <p:txBody>
          <a:bodyPr>
            <a:noAutofit/>
          </a:bodyPr>
          <a:lstStyle/>
          <a:p>
            <a:pPr algn="ctr"/>
            <a:r>
              <a:rPr lang="en-US" sz="4000">
                <a:solidFill>
                  <a:schemeClr val="bg1"/>
                </a:solidFill>
                <a:latin typeface="+mn-lt"/>
              </a:rPr>
              <a:t>What is substance use disorder?</a:t>
            </a:r>
          </a:p>
        </p:txBody>
      </p:sp>
      <p:sp>
        <p:nvSpPr>
          <p:cNvPr id="8" name="TextBox 7">
            <a:extLst>
              <a:ext uri="{FF2B5EF4-FFF2-40B4-BE49-F238E27FC236}">
                <a16:creationId xmlns:a16="http://schemas.microsoft.com/office/drawing/2014/main" id="{8A944F93-1388-EC1E-6013-F69770ED00BE}"/>
              </a:ext>
            </a:extLst>
          </p:cNvPr>
          <p:cNvSpPr txBox="1"/>
          <p:nvPr/>
        </p:nvSpPr>
        <p:spPr>
          <a:xfrm>
            <a:off x="1243998" y="949639"/>
            <a:ext cx="10007098" cy="43601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Many people use drugs and alcohol, but not all develop addiction</a:t>
            </a:r>
          </a:p>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 substance use disorder is not just the use of drugs</a:t>
            </a:r>
          </a:p>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Addiction is about the </a:t>
            </a:r>
            <a:r>
              <a:rPr kumimoji="0" lang="en-US" sz="28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behaviors</a:t>
            </a: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symptoms </a:t>
            </a: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around the use of drugs</a:t>
            </a:r>
          </a:p>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Many people get better without formal treatment, but:</a:t>
            </a:r>
          </a:p>
          <a:p>
            <a:pPr marL="0" marR="0" lvl="0" indent="0" algn="l" defTabSz="914400" rtl="0" eaLnBrk="1" fontAlgn="auto" latinLnBrk="0" hangingPunct="1">
              <a:lnSpc>
                <a:spcPct val="100000"/>
              </a:lnSpc>
              <a:spcBef>
                <a:spcPts val="1600"/>
              </a:spcBef>
              <a:spcAft>
                <a:spcPts val="0"/>
              </a:spcAft>
              <a:buClrTx/>
              <a:buSzTx/>
              <a:buFontTx/>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Treatment shortens the time until recovery</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Treatment reduces negative outcomes along the way (HIV, mental illness, overdose, death)</a:t>
            </a:r>
          </a:p>
        </p:txBody>
      </p:sp>
    </p:spTree>
    <p:extLst>
      <p:ext uri="{BB962C8B-B14F-4D97-AF65-F5344CB8AC3E}">
        <p14:creationId xmlns:p14="http://schemas.microsoft.com/office/powerpoint/2010/main" val="376427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36613" y="79282"/>
            <a:ext cx="10501312" cy="552893"/>
          </a:xfrm>
        </p:spPr>
        <p:txBody>
          <a:bodyPr>
            <a:noAutofit/>
          </a:bodyPr>
          <a:lstStyle/>
          <a:p>
            <a:pPr algn="ctr"/>
            <a:r>
              <a:rPr lang="en-US" sz="4000">
                <a:solidFill>
                  <a:schemeClr val="bg1"/>
                </a:solidFill>
                <a:latin typeface="+mn-lt"/>
              </a:rPr>
              <a:t>Opioid Use Disorder Treatment</a:t>
            </a:r>
          </a:p>
        </p:txBody>
      </p:sp>
      <p:sp>
        <p:nvSpPr>
          <p:cNvPr id="2" name="Google Shape;193;p35">
            <a:extLst>
              <a:ext uri="{FF2B5EF4-FFF2-40B4-BE49-F238E27FC236}">
                <a16:creationId xmlns:a16="http://schemas.microsoft.com/office/drawing/2014/main" id="{32E07072-9755-8603-F501-60B4C8C09E15}"/>
              </a:ext>
            </a:extLst>
          </p:cNvPr>
          <p:cNvSpPr txBox="1">
            <a:spLocks noGrp="1"/>
          </p:cNvSpPr>
          <p:nvPr>
            <p:ph type="body" sz="quarter" idx="13"/>
          </p:nvPr>
        </p:nvSpPr>
        <p:spPr>
          <a:xfrm>
            <a:off x="836612" y="1021622"/>
            <a:ext cx="10255457" cy="4814755"/>
          </a:xfrm>
          <a:prstGeom prst="rect">
            <a:avLst/>
          </a:prstGeom>
        </p:spPr>
        <p:txBody>
          <a:bodyPr spcFirstLastPara="1" vert="horz" wrap="square" lIns="121900" tIns="121900" rIns="121900" bIns="121900" rtlCol="0" anchor="t" anchorCtr="0">
            <a:noAutofit/>
          </a:bodyPr>
          <a:lstStyle/>
          <a:p>
            <a:pPr marL="0" indent="0">
              <a:buNone/>
            </a:pPr>
            <a:r>
              <a:rPr lang="en" sz="2400">
                <a:solidFill>
                  <a:schemeClr val="tx1"/>
                </a:solidFill>
                <a:latin typeface="Calibri" panose="020F0502020204030204" pitchFamily="34" charset="0"/>
                <a:cs typeface="Calibri" panose="020F0502020204030204" pitchFamily="34" charset="0"/>
              </a:rPr>
              <a:t>Behavioral health support - individual counseling, formal treatment programs</a:t>
            </a:r>
            <a:endParaRPr sz="2400">
              <a:solidFill>
                <a:schemeClr val="tx1"/>
              </a:solidFill>
              <a:latin typeface="Calibri" panose="020F0502020204030204" pitchFamily="34" charset="0"/>
              <a:cs typeface="Calibri" panose="020F0502020204030204" pitchFamily="34" charset="0"/>
            </a:endParaRPr>
          </a:p>
          <a:p>
            <a:pPr marL="0" indent="0">
              <a:spcBef>
                <a:spcPts val="1600"/>
              </a:spcBef>
              <a:buNone/>
            </a:pPr>
            <a:r>
              <a:rPr lang="en" sz="2400">
                <a:solidFill>
                  <a:schemeClr val="tx1"/>
                </a:solidFill>
                <a:latin typeface="Calibri" panose="020F0502020204030204" pitchFamily="34" charset="0"/>
                <a:cs typeface="Calibri" panose="020F0502020204030204" pitchFamily="34" charset="0"/>
              </a:rPr>
              <a:t>Medications for Opioid Use Disorder (MOUD)</a:t>
            </a:r>
            <a:endParaRPr sz="2400">
              <a:solidFill>
                <a:schemeClr val="tx1"/>
              </a:solidFill>
              <a:latin typeface="Calibri" panose="020F0502020204030204" pitchFamily="34" charset="0"/>
              <a:cs typeface="Calibri" panose="020F0502020204030204" pitchFamily="34" charset="0"/>
            </a:endParaRPr>
          </a:p>
          <a:p>
            <a:pPr>
              <a:spcBef>
                <a:spcPts val="1600"/>
              </a:spcBef>
              <a:buAutoNum type="arabicParenR"/>
            </a:pPr>
            <a:r>
              <a:rPr lang="en" sz="2400">
                <a:solidFill>
                  <a:schemeClr val="tx1"/>
                </a:solidFill>
                <a:latin typeface="Calibri" panose="020F0502020204030204" pitchFamily="34" charset="0"/>
                <a:cs typeface="Calibri" panose="020F0502020204030204" pitchFamily="34" charset="0"/>
              </a:rPr>
              <a:t>Methadone</a:t>
            </a:r>
            <a:endParaRPr sz="2400">
              <a:solidFill>
                <a:schemeClr val="tx1"/>
              </a:solidFill>
              <a:latin typeface="Calibri" panose="020F0502020204030204" pitchFamily="34" charset="0"/>
              <a:cs typeface="Calibri" panose="020F0502020204030204" pitchFamily="34" charset="0"/>
            </a:endParaRPr>
          </a:p>
          <a:p>
            <a:pPr>
              <a:buAutoNum type="arabicParenR"/>
            </a:pPr>
            <a:r>
              <a:rPr lang="en" sz="2400">
                <a:solidFill>
                  <a:schemeClr val="tx1"/>
                </a:solidFill>
                <a:latin typeface="Calibri" panose="020F0502020204030204" pitchFamily="34" charset="0"/>
                <a:cs typeface="Calibri" panose="020F0502020204030204" pitchFamily="34" charset="0"/>
              </a:rPr>
              <a:t>Buprenorphine (+/- naloxone)</a:t>
            </a:r>
            <a:endParaRPr sz="2400">
              <a:solidFill>
                <a:schemeClr val="tx1"/>
              </a:solidFill>
              <a:latin typeface="Calibri" panose="020F0502020204030204" pitchFamily="34" charset="0"/>
              <a:cs typeface="Calibri" panose="020F0502020204030204" pitchFamily="34" charset="0"/>
            </a:endParaRPr>
          </a:p>
          <a:p>
            <a:pPr>
              <a:buAutoNum type="arabicParenR"/>
            </a:pPr>
            <a:r>
              <a:rPr lang="en" sz="2400">
                <a:solidFill>
                  <a:schemeClr val="tx1"/>
                </a:solidFill>
                <a:latin typeface="Calibri" panose="020F0502020204030204" pitchFamily="34" charset="0"/>
                <a:cs typeface="Calibri" panose="020F0502020204030204" pitchFamily="34" charset="0"/>
              </a:rPr>
              <a:t>Extended-release naltrexone</a:t>
            </a:r>
            <a:endParaRPr sz="2400">
              <a:solidFill>
                <a:schemeClr val="tx1"/>
              </a:solidFill>
              <a:latin typeface="Calibri" panose="020F0502020204030204" pitchFamily="34" charset="0"/>
              <a:cs typeface="Calibri" panose="020F0502020204030204" pitchFamily="34" charset="0"/>
            </a:endParaRPr>
          </a:p>
          <a:p>
            <a:pPr marL="0" indent="0">
              <a:spcBef>
                <a:spcPts val="1600"/>
              </a:spcBef>
              <a:buNone/>
            </a:pPr>
            <a:r>
              <a:rPr lang="en" sz="2400">
                <a:solidFill>
                  <a:schemeClr val="tx1"/>
                </a:solidFill>
                <a:latin typeface="Calibri" panose="020F0502020204030204" pitchFamily="34" charset="0"/>
                <a:cs typeface="Calibri" panose="020F0502020204030204" pitchFamily="34" charset="0"/>
              </a:rPr>
              <a:t>Note: “Detox” or supervised withdrawal is NOT effective treatment and </a:t>
            </a:r>
            <a:r>
              <a:rPr lang="en" sz="2400" b="1" u="sng">
                <a:solidFill>
                  <a:schemeClr val="tx1"/>
                </a:solidFill>
                <a:latin typeface="Calibri" panose="020F0502020204030204" pitchFamily="34" charset="0"/>
                <a:cs typeface="Calibri" panose="020F0502020204030204" pitchFamily="34" charset="0"/>
              </a:rPr>
              <a:t>INCREASES</a:t>
            </a:r>
            <a:r>
              <a:rPr lang="en" sz="2400">
                <a:solidFill>
                  <a:schemeClr val="tx1"/>
                </a:solidFill>
                <a:latin typeface="Calibri" panose="020F0502020204030204" pitchFamily="34" charset="0"/>
                <a:cs typeface="Calibri" panose="020F0502020204030204" pitchFamily="34" charset="0"/>
              </a:rPr>
              <a:t> the risk of overdose if no linkage to next level of care (Strang et al., 2013)</a:t>
            </a:r>
            <a:endParaRPr sz="2400">
              <a:solidFill>
                <a:schemeClr val="tx1"/>
              </a:solidFill>
              <a:latin typeface="Calibri" panose="020F0502020204030204" pitchFamily="34" charset="0"/>
              <a:cs typeface="Calibri" panose="020F0502020204030204" pitchFamily="34" charset="0"/>
            </a:endParaRPr>
          </a:p>
          <a:p>
            <a:pPr marL="0" indent="0">
              <a:spcBef>
                <a:spcPts val="1600"/>
              </a:spcBef>
              <a:spcAft>
                <a:spcPts val="1600"/>
              </a:spcAft>
              <a:buNone/>
            </a:pPr>
            <a:r>
              <a:rPr lang="en" sz="2400">
                <a:solidFill>
                  <a:schemeClr val="tx1"/>
                </a:solidFill>
                <a:latin typeface="Calibri" panose="020F0502020204030204" pitchFamily="34" charset="0"/>
                <a:cs typeface="Calibri" panose="020F0502020204030204" pitchFamily="34" charset="0"/>
              </a:rPr>
              <a:t>Approximately one-third of substance use treatment providers offer methadone or buprenorphine (SAMHSA N-SSATS, 2019)</a:t>
            </a:r>
            <a:endParaRPr sz="24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704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36613" y="79282"/>
            <a:ext cx="10501312" cy="552893"/>
          </a:xfrm>
        </p:spPr>
        <p:txBody>
          <a:bodyPr>
            <a:noAutofit/>
          </a:bodyPr>
          <a:lstStyle/>
          <a:p>
            <a:pPr algn="ctr"/>
            <a:r>
              <a:rPr lang="en-US" sz="4000">
                <a:solidFill>
                  <a:schemeClr val="bg1"/>
                </a:solidFill>
                <a:latin typeface="+mn-lt"/>
              </a:rPr>
              <a:t>Opioid Use Disorder Treatment</a:t>
            </a:r>
          </a:p>
        </p:txBody>
      </p:sp>
      <p:pic>
        <p:nvPicPr>
          <p:cNvPr id="5" name="Google Shape;205;p37">
            <a:extLst>
              <a:ext uri="{FF2B5EF4-FFF2-40B4-BE49-F238E27FC236}">
                <a16:creationId xmlns:a16="http://schemas.microsoft.com/office/drawing/2014/main" id="{8BC08D7F-0714-A630-D9E6-1E7D73B1BD5F}"/>
              </a:ext>
            </a:extLst>
          </p:cNvPr>
          <p:cNvPicPr preferRelativeResize="0"/>
          <p:nvPr/>
        </p:nvPicPr>
        <p:blipFill>
          <a:blip r:embed="rId2">
            <a:alphaModFix/>
          </a:blip>
          <a:stretch>
            <a:fillRect/>
          </a:stretch>
        </p:blipFill>
        <p:spPr>
          <a:xfrm>
            <a:off x="1649896" y="898221"/>
            <a:ext cx="8892207" cy="4691828"/>
          </a:xfrm>
          <a:prstGeom prst="rect">
            <a:avLst/>
          </a:prstGeom>
          <a:noFill/>
          <a:ln>
            <a:noFill/>
          </a:ln>
        </p:spPr>
      </p:pic>
    </p:spTree>
    <p:extLst>
      <p:ext uri="{BB962C8B-B14F-4D97-AF65-F5344CB8AC3E}">
        <p14:creationId xmlns:p14="http://schemas.microsoft.com/office/powerpoint/2010/main" val="341479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45344" y="99162"/>
            <a:ext cx="10501312" cy="552893"/>
          </a:xfrm>
        </p:spPr>
        <p:txBody>
          <a:bodyPr>
            <a:noAutofit/>
          </a:bodyPr>
          <a:lstStyle/>
          <a:p>
            <a:pPr algn="ctr"/>
            <a:r>
              <a:rPr lang="en-US" sz="2800">
                <a:solidFill>
                  <a:schemeClr val="bg1"/>
                </a:solidFill>
                <a:latin typeface="+mn-lt"/>
              </a:rPr>
              <a:t>MAR is an Effective Treatment and Harm Reduction Intervention</a:t>
            </a:r>
          </a:p>
        </p:txBody>
      </p:sp>
      <p:pic>
        <p:nvPicPr>
          <p:cNvPr id="2" name="Picture 5">
            <a:extLst>
              <a:ext uri="{FF2B5EF4-FFF2-40B4-BE49-F238E27FC236}">
                <a16:creationId xmlns:a16="http://schemas.microsoft.com/office/drawing/2014/main" id="{28085F07-E36D-4305-CC56-BED0BD03B6BE}"/>
              </a:ext>
            </a:extLst>
          </p:cNvPr>
          <p:cNvPicPr>
            <a:picLocks noChangeAspect="1"/>
          </p:cNvPicPr>
          <p:nvPr/>
        </p:nvPicPr>
        <p:blipFill>
          <a:blip r:embed="rId2"/>
          <a:stretch>
            <a:fillRect/>
          </a:stretch>
        </p:blipFill>
        <p:spPr>
          <a:xfrm>
            <a:off x="1494034" y="860141"/>
            <a:ext cx="9600828" cy="4885523"/>
          </a:xfrm>
          <a:prstGeom prst="rect">
            <a:avLst/>
          </a:prstGeom>
        </p:spPr>
      </p:pic>
    </p:spTree>
    <p:extLst>
      <p:ext uri="{BB962C8B-B14F-4D97-AF65-F5344CB8AC3E}">
        <p14:creationId xmlns:p14="http://schemas.microsoft.com/office/powerpoint/2010/main" val="3535832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2;p35">
            <a:extLst>
              <a:ext uri="{FF2B5EF4-FFF2-40B4-BE49-F238E27FC236}">
                <a16:creationId xmlns:a16="http://schemas.microsoft.com/office/drawing/2014/main" id="{D3026EBF-133C-F478-C86F-F5ED1090FA31}"/>
              </a:ext>
            </a:extLst>
          </p:cNvPr>
          <p:cNvSpPr txBox="1">
            <a:spLocks noGrp="1"/>
          </p:cNvSpPr>
          <p:nvPr>
            <p:ph type="title"/>
          </p:nvPr>
        </p:nvSpPr>
        <p:spPr>
          <a:xfrm>
            <a:off x="341745" y="646544"/>
            <a:ext cx="5611380" cy="2105892"/>
          </a:xfrm>
          <a:prstGeom prst="rect">
            <a:avLst/>
          </a:prstGeom>
        </p:spPr>
        <p:txBody>
          <a:bodyPr spcFirstLastPara="1" vert="horz" wrap="square" lIns="121900" tIns="121900" rIns="121900" bIns="121900" rtlCol="0" anchor="t" anchorCtr="0">
            <a:noAutofit/>
          </a:bodyPr>
          <a:lstStyle/>
          <a:p>
            <a:pPr algn="ctr"/>
            <a:r>
              <a:rPr lang="en" sz="4800">
                <a:latin typeface="Calibri" panose="020F0502020204030204" pitchFamily="34" charset="0"/>
                <a:cs typeface="Calibri" panose="020F0502020204030204" pitchFamily="34" charset="0"/>
              </a:rPr>
              <a:t>Discussing medications that can treat OUD with patients who have this disorder is the clinical standard of care. </a:t>
            </a:r>
            <a:br>
              <a:rPr lang="en" sz="4800">
                <a:latin typeface="Calibri" panose="020F0502020204030204" pitchFamily="34" charset="0"/>
                <a:cs typeface="Calibri" panose="020F0502020204030204" pitchFamily="34" charset="0"/>
              </a:rPr>
            </a:br>
            <a:r>
              <a:rPr lang="en-US" sz="1400">
                <a:latin typeface="Calibri" panose="020F0502020204030204" pitchFamily="34" charset="0"/>
                <a:cs typeface="Calibri" panose="020F0502020204030204" pitchFamily="34" charset="0"/>
              </a:rPr>
              <a:t>-SAMHSA Tip 63</a:t>
            </a:r>
          </a:p>
        </p:txBody>
      </p:sp>
    </p:spTree>
    <p:extLst>
      <p:ext uri="{BB962C8B-B14F-4D97-AF65-F5344CB8AC3E}">
        <p14:creationId xmlns:p14="http://schemas.microsoft.com/office/powerpoint/2010/main" val="831529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40BAAB8-5201-0541-867F-01F753BE6901}"/>
              </a:ext>
            </a:extLst>
          </p:cNvPr>
          <p:cNvSpPr txBox="1"/>
          <p:nvPr/>
        </p:nvSpPr>
        <p:spPr>
          <a:xfrm>
            <a:off x="32084" y="4812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Google Shape;193;p35">
            <a:extLst>
              <a:ext uri="{FF2B5EF4-FFF2-40B4-BE49-F238E27FC236}">
                <a16:creationId xmlns:a16="http://schemas.microsoft.com/office/drawing/2014/main" id="{74CD6435-67EB-5023-700C-664236561128}"/>
              </a:ext>
            </a:extLst>
          </p:cNvPr>
          <p:cNvSpPr txBox="1">
            <a:spLocks/>
          </p:cNvSpPr>
          <p:nvPr/>
        </p:nvSpPr>
        <p:spPr>
          <a:xfrm>
            <a:off x="4767498" y="1097643"/>
            <a:ext cx="7286488" cy="3033485"/>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Number Needed to Treat to Prevent 1 Death in 1 Year</a:t>
            </a:r>
          </a:p>
          <a:p>
            <a:pPr marL="380990" marR="0" lvl="0" indent="-380990"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Statins 415</a:t>
            </a:r>
          </a:p>
          <a:p>
            <a:pPr marL="380990" marR="0" lvl="0" indent="-380990"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Mammogram 2970</a:t>
            </a:r>
          </a:p>
          <a:p>
            <a:pPr marL="380990" marR="0" lvl="0" indent="-380990"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Buprenorphine after an overdose 33</a:t>
            </a:r>
          </a:p>
          <a:p>
            <a:pPr marL="380990" marR="0" lvl="0" indent="-380990"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Methadone after an overdose 31</a:t>
            </a:r>
          </a:p>
        </p:txBody>
      </p:sp>
      <p:sp>
        <p:nvSpPr>
          <p:cNvPr id="12" name="Google Shape;192;p35">
            <a:extLst>
              <a:ext uri="{FF2B5EF4-FFF2-40B4-BE49-F238E27FC236}">
                <a16:creationId xmlns:a16="http://schemas.microsoft.com/office/drawing/2014/main" id="{790B036C-B988-D356-3F85-65D9CC0C5289}"/>
              </a:ext>
            </a:extLst>
          </p:cNvPr>
          <p:cNvSpPr txBox="1">
            <a:spLocks/>
          </p:cNvSpPr>
          <p:nvPr/>
        </p:nvSpPr>
        <p:spPr>
          <a:xfrm>
            <a:off x="4489913" y="69347"/>
            <a:ext cx="7286487" cy="701114"/>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marL="0" marR="0" lvl="0" indent="0" algn="l" defTabSz="914400" rtl="0" eaLnBrk="1" fontAlgn="auto" latinLnBrk="0" hangingPunct="1">
              <a:lnSpc>
                <a:spcPct val="90000"/>
              </a:lnSpc>
              <a:spcBef>
                <a:spcPts val="0"/>
              </a:spcBef>
              <a:spcAft>
                <a:spcPts val="0"/>
              </a:spcAft>
              <a:buClrTx/>
              <a:buSzPts val="3000"/>
              <a:buFontTx/>
              <a:buNone/>
              <a:tabLst/>
              <a:defRPr/>
            </a:pPr>
            <a:r>
              <a:rPr kumimoji="0" lang="en-US" sz="4000" b="0" i="0" u="none" strike="noStrike" kern="1200" cap="none" spc="0" normalizeH="0" baseline="0" noProof="0">
                <a:ln>
                  <a:noFill/>
                </a:ln>
                <a:solidFill>
                  <a:sysClr val="windowText" lastClr="000000"/>
                </a:solidFill>
                <a:effectLst/>
                <a:uLnTx/>
                <a:uFillTx/>
                <a:latin typeface="Calibri" panose="020F0502020204030204"/>
                <a:ea typeface="+mj-ea"/>
                <a:cs typeface="+mj-cs"/>
              </a:rPr>
              <a:t>MOUD and Mortality</a:t>
            </a:r>
          </a:p>
        </p:txBody>
      </p:sp>
    </p:spTree>
    <p:extLst>
      <p:ext uri="{BB962C8B-B14F-4D97-AF65-F5344CB8AC3E}">
        <p14:creationId xmlns:p14="http://schemas.microsoft.com/office/powerpoint/2010/main" val="81212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45344" y="99162"/>
            <a:ext cx="10501312" cy="552893"/>
          </a:xfrm>
        </p:spPr>
        <p:txBody>
          <a:bodyPr>
            <a:noAutofit/>
          </a:bodyPr>
          <a:lstStyle/>
          <a:p>
            <a:pPr algn="ctr"/>
            <a:r>
              <a:rPr lang="en-US" sz="3600">
                <a:solidFill>
                  <a:schemeClr val="bg1"/>
                </a:solidFill>
                <a:latin typeface="+mn-lt"/>
              </a:rPr>
              <a:t>Where to Initiate Treatment? EVERYWHERE!</a:t>
            </a:r>
          </a:p>
        </p:txBody>
      </p:sp>
      <p:sp>
        <p:nvSpPr>
          <p:cNvPr id="3" name="Content Placeholder 2">
            <a:extLst>
              <a:ext uri="{FF2B5EF4-FFF2-40B4-BE49-F238E27FC236}">
                <a16:creationId xmlns:a16="http://schemas.microsoft.com/office/drawing/2014/main" id="{66144B6E-1D26-382F-987B-6AAD2CB2F596}"/>
              </a:ext>
            </a:extLst>
          </p:cNvPr>
          <p:cNvSpPr txBox="1">
            <a:spLocks/>
          </p:cNvSpPr>
          <p:nvPr/>
        </p:nvSpPr>
        <p:spPr>
          <a:xfrm>
            <a:off x="590707" y="979657"/>
            <a:ext cx="10891076" cy="4142343"/>
          </a:xfrm>
          <a:prstGeom prst="rect">
            <a:avLst/>
          </a:prstGeom>
        </p:spPr>
        <p:txBody>
          <a:bodyPr vert="horz" lIns="0" tIns="0" rIns="0" bIns="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C558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C558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C558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C558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C558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Patients with OUD are frequently hospitalized with complications of OUD, but rarely is treatment for OUD initiated during these hospitalizations, many leave AMA due to untreated OUD</a:t>
            </a:r>
          </a:p>
          <a:p>
            <a:pPr marL="228600" marR="0" lvl="0"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Patients present to the ER on average 6-9 times prior to an overdose death</a:t>
            </a:r>
          </a:p>
          <a:p>
            <a:pPr marL="228600" marR="0" lvl="0"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Treatment initiation and retention significantly impacts morbidity and mortality</a:t>
            </a:r>
          </a:p>
          <a:p>
            <a:pPr marL="228600" marR="0" lvl="0"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hospital or ED may be their only access point to care</a:t>
            </a:r>
          </a:p>
          <a:p>
            <a:pPr marL="228600" marR="0" lvl="0"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3-Day Rule (Methadone and Buprenorphine) Clarification </a:t>
            </a:r>
          </a:p>
          <a:p>
            <a:pPr marL="685800" marR="0" lvl="1"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Applies if their admission criteria is </a:t>
            </a:r>
            <a:r>
              <a:rPr kumimoji="0" lang="en-US" sz="1600" b="0" i="0" u="sng" strike="noStrike" kern="1200" cap="none" spc="0" normalizeH="0" baseline="0" noProof="0">
                <a:ln>
                  <a:noFill/>
                </a:ln>
                <a:solidFill>
                  <a:prstClr val="black"/>
                </a:solidFill>
                <a:effectLst/>
                <a:uLnTx/>
                <a:uFillTx/>
                <a:latin typeface="Calibri" panose="020F0502020204030204"/>
                <a:ea typeface="+mn-ea"/>
                <a:cs typeface="+mn-cs"/>
              </a:rPr>
              <a:t>ONLY OUD</a:t>
            </a:r>
          </a:p>
          <a:p>
            <a:pPr marL="685800" marR="0" lvl="1"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Does </a:t>
            </a:r>
            <a:r>
              <a:rPr kumimoji="0" lang="en-US" sz="1600" b="0" i="0" u="sng" strike="noStrike" kern="1200" cap="none" spc="0" normalizeH="0" baseline="0" noProof="0">
                <a:ln>
                  <a:noFill/>
                </a:ln>
                <a:solidFill>
                  <a:prstClr val="black"/>
                </a:solidFill>
                <a:effectLst/>
                <a:uLnTx/>
                <a:uFillTx/>
                <a:latin typeface="Calibri" panose="020F0502020204030204"/>
                <a:ea typeface="+mn-ea"/>
                <a:cs typeface="+mn-cs"/>
              </a:rPr>
              <a:t>NOT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apply if they have a medical diagnosis for admission </a:t>
            </a:r>
          </a:p>
          <a:p>
            <a:pPr marL="1143000" marR="0" lvl="2"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ie</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Osteomyelitis require IV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abx</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start on methadone/titrate/stabilize, discharge to community methadone treatment program – do NOT prescribe methadone on discharge</a:t>
            </a:r>
          </a:p>
          <a:p>
            <a:pPr marL="1143000" marR="0" lvl="2"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Ie</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Cellulitis requiring IV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abx</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started and maintained on buprenorphine (non-x waivered provider), discharge to community treatment program – do NOT prescribe buprenorphine on discharge without an X-waiver</a:t>
            </a:r>
          </a:p>
          <a:p>
            <a:pPr marL="228600" marR="0" lvl="0"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X-Waiver requirement for buprenorphine has been removed, any clinician with a DEA that can prescribe schedule 2, may prescribe buprenorphine</a:t>
            </a:r>
          </a:p>
          <a:p>
            <a:pPr marL="228600" marR="0" lvl="0"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May now dispense 3-day supply from ED (one-time) under exception request to 21 CFR 1306.07(b) 3-day rule (EO-DEA248)</a:t>
            </a:r>
          </a:p>
          <a:p>
            <a:pPr marL="228600" marR="0" lvl="0" indent="-2286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B6B588D-9D16-DA32-846A-A8DC254E5CD9}"/>
              </a:ext>
            </a:extLst>
          </p:cNvPr>
          <p:cNvSpPr/>
          <p:nvPr/>
        </p:nvSpPr>
        <p:spPr>
          <a:xfrm>
            <a:off x="590708" y="5122001"/>
            <a:ext cx="10755948"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SAMHSA, TIP 63,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https://www.deadiversion.usdoj.gov/drugreg/Instructions-to-request-exception-to-21CFR1306.07(b)-3-day-rule-(EO-DEA248)-Clean.pdf</a:t>
            </a:r>
          </a:p>
        </p:txBody>
      </p:sp>
    </p:spTree>
    <p:extLst>
      <p:ext uri="{BB962C8B-B14F-4D97-AF65-F5344CB8AC3E}">
        <p14:creationId xmlns:p14="http://schemas.microsoft.com/office/powerpoint/2010/main" val="2275955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45344" y="99162"/>
            <a:ext cx="10501312" cy="552893"/>
          </a:xfrm>
        </p:spPr>
        <p:txBody>
          <a:bodyPr>
            <a:noAutofit/>
          </a:bodyPr>
          <a:lstStyle/>
          <a:p>
            <a:pPr algn="ctr"/>
            <a:r>
              <a:rPr lang="en-US" sz="2800">
                <a:solidFill>
                  <a:schemeClr val="bg1"/>
                </a:solidFill>
                <a:latin typeface="+mn-lt"/>
              </a:rPr>
              <a:t>MAR is an Effective Treatment and Harm Reduction Intervention</a:t>
            </a:r>
          </a:p>
        </p:txBody>
      </p:sp>
      <p:pic>
        <p:nvPicPr>
          <p:cNvPr id="3" name="Picture 2">
            <a:extLst>
              <a:ext uri="{FF2B5EF4-FFF2-40B4-BE49-F238E27FC236}">
                <a16:creationId xmlns:a16="http://schemas.microsoft.com/office/drawing/2014/main" id="{072FE9FF-4418-5FEC-4C92-2A58B06D0A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8756" y="558957"/>
            <a:ext cx="4173869" cy="20923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5313D13-723B-A936-D20C-5A9E7F29C597}"/>
              </a:ext>
            </a:extLst>
          </p:cNvPr>
          <p:cNvPicPr>
            <a:picLocks noChangeAspect="1"/>
          </p:cNvPicPr>
          <p:nvPr/>
        </p:nvPicPr>
        <p:blipFill>
          <a:blip r:embed="rId3"/>
          <a:stretch>
            <a:fillRect/>
          </a:stretch>
        </p:blipFill>
        <p:spPr>
          <a:xfrm>
            <a:off x="2858335" y="3129569"/>
            <a:ext cx="6653913" cy="2498406"/>
          </a:xfrm>
          <a:prstGeom prst="rect">
            <a:avLst/>
          </a:prstGeom>
        </p:spPr>
      </p:pic>
      <p:sp>
        <p:nvSpPr>
          <p:cNvPr id="5" name="Rectangle 4">
            <a:extLst>
              <a:ext uri="{FF2B5EF4-FFF2-40B4-BE49-F238E27FC236}">
                <a16:creationId xmlns:a16="http://schemas.microsoft.com/office/drawing/2014/main" id="{E46DA34F-FB0B-BC12-0C4F-E09978C0CFB9}"/>
              </a:ext>
            </a:extLst>
          </p:cNvPr>
          <p:cNvSpPr/>
          <p:nvPr/>
        </p:nvSpPr>
        <p:spPr>
          <a:xfrm>
            <a:off x="3256287" y="6211669"/>
            <a:ext cx="58126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receiving formal addiction treatment on the 30th day following randomization</a:t>
            </a:r>
          </a:p>
        </p:txBody>
      </p:sp>
      <p:sp>
        <p:nvSpPr>
          <p:cNvPr id="6" name="TextBox 5">
            <a:extLst>
              <a:ext uri="{FF2B5EF4-FFF2-40B4-BE49-F238E27FC236}">
                <a16:creationId xmlns:a16="http://schemas.microsoft.com/office/drawing/2014/main" id="{0D7BC9C4-B127-3F75-5D95-641208F65FA3}"/>
              </a:ext>
            </a:extLst>
          </p:cNvPr>
          <p:cNvSpPr txBox="1"/>
          <p:nvPr/>
        </p:nvSpPr>
        <p:spPr>
          <a:xfrm>
            <a:off x="2680215" y="5759454"/>
            <a:ext cx="130868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30/102</a:t>
            </a:r>
          </a:p>
        </p:txBody>
      </p:sp>
      <p:sp>
        <p:nvSpPr>
          <p:cNvPr id="8" name="TextBox 7">
            <a:extLst>
              <a:ext uri="{FF2B5EF4-FFF2-40B4-BE49-F238E27FC236}">
                <a16:creationId xmlns:a16="http://schemas.microsoft.com/office/drawing/2014/main" id="{F89AFDA8-88BA-2772-B38D-353D8BE27ACB}"/>
              </a:ext>
            </a:extLst>
          </p:cNvPr>
          <p:cNvSpPr txBox="1"/>
          <p:nvPr/>
        </p:nvSpPr>
        <p:spPr>
          <a:xfrm>
            <a:off x="4999993" y="5759454"/>
            <a:ext cx="1750583"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50/111</a:t>
            </a:r>
          </a:p>
        </p:txBody>
      </p:sp>
      <p:sp>
        <p:nvSpPr>
          <p:cNvPr id="9" name="TextBox 8">
            <a:extLst>
              <a:ext uri="{FF2B5EF4-FFF2-40B4-BE49-F238E27FC236}">
                <a16:creationId xmlns:a16="http://schemas.microsoft.com/office/drawing/2014/main" id="{8EC5891A-904F-1A73-BEBB-4B13895503CD}"/>
              </a:ext>
            </a:extLst>
          </p:cNvPr>
          <p:cNvSpPr txBox="1"/>
          <p:nvPr/>
        </p:nvSpPr>
        <p:spPr>
          <a:xfrm>
            <a:off x="7413250" y="5759454"/>
            <a:ext cx="2098998"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89/114</a:t>
            </a:r>
          </a:p>
        </p:txBody>
      </p:sp>
    </p:spTree>
    <p:extLst>
      <p:ext uri="{BB962C8B-B14F-4D97-AF65-F5344CB8AC3E}">
        <p14:creationId xmlns:p14="http://schemas.microsoft.com/office/powerpoint/2010/main" val="1137844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845344" y="99162"/>
            <a:ext cx="10501312" cy="552893"/>
          </a:xfrm>
        </p:spPr>
        <p:txBody>
          <a:bodyPr>
            <a:noAutofit/>
          </a:bodyPr>
          <a:lstStyle/>
          <a:p>
            <a:pPr algn="ctr"/>
            <a:r>
              <a:rPr lang="en-US" sz="2800">
                <a:solidFill>
                  <a:schemeClr val="bg1"/>
                </a:solidFill>
                <a:latin typeface="+mn-lt"/>
              </a:rPr>
              <a:t>What about “Detox” or Medically Supervised Withdrawal?</a:t>
            </a:r>
          </a:p>
        </p:txBody>
      </p:sp>
      <p:pic>
        <p:nvPicPr>
          <p:cNvPr id="2" name="Content Placeholder 3">
            <a:extLst>
              <a:ext uri="{FF2B5EF4-FFF2-40B4-BE49-F238E27FC236}">
                <a16:creationId xmlns:a16="http://schemas.microsoft.com/office/drawing/2014/main" id="{FCA7A30A-12AB-3428-803E-47CA8F0FC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287" y="1292735"/>
            <a:ext cx="4529534" cy="3663454"/>
          </a:xfrm>
          <a:prstGeom prst="rect">
            <a:avLst/>
          </a:prstGeom>
        </p:spPr>
      </p:pic>
      <p:sp>
        <p:nvSpPr>
          <p:cNvPr id="10" name="TextBox 9">
            <a:extLst>
              <a:ext uri="{FF2B5EF4-FFF2-40B4-BE49-F238E27FC236}">
                <a16:creationId xmlns:a16="http://schemas.microsoft.com/office/drawing/2014/main" id="{0B4B5716-FDE3-C8FF-BA1D-C40D5D60E66E}"/>
              </a:ext>
            </a:extLst>
          </p:cNvPr>
          <p:cNvSpPr txBox="1"/>
          <p:nvPr/>
        </p:nvSpPr>
        <p:spPr>
          <a:xfrm>
            <a:off x="5863586" y="924748"/>
            <a:ext cx="5874527"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“Medically supervised withdrawal” for OUD is a process in which providers offer methadone or buprenorphine on a short-term basis to reduce physical withdrawal signs and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Formerly called </a:t>
            </a:r>
            <a:r>
              <a:rPr kumimoji="0" lang="en-US" sz="20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detoxification</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this process decreases the dose until the medication is discontinued, typically over a period of days</a:t>
            </a:r>
            <a:r>
              <a:rPr kumimoji="0" lang="mr-IN" sz="2000" b="0" i="0" u="none" strike="noStrike" kern="1200" cap="none" spc="0" normalizeH="0" baseline="0" noProof="0">
                <a:ln>
                  <a:noFill/>
                </a:ln>
                <a:solidFill>
                  <a:srgbClr val="000000"/>
                </a:solidFill>
                <a:effectLst/>
                <a:uLnTx/>
                <a:uFillTx/>
                <a:latin typeface="Calibri" panose="020F0502020204030204" pitchFamily="34" charset="0"/>
                <a:ea typeface="+mn-ea"/>
                <a:cs typeface="Mangal" panose="02040503050203030202" pitchFamily="18" charset="0"/>
              </a:rPr>
              <a:t>…</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“Studies show that most patients with OUD who undergo medically supervised withdrawal will start using opioids again and won’t continue in recommended care.”</a:t>
            </a: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21173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59026" y="99162"/>
            <a:ext cx="11837504" cy="552893"/>
          </a:xfrm>
        </p:spPr>
        <p:txBody>
          <a:bodyPr>
            <a:noAutofit/>
          </a:bodyPr>
          <a:lstStyle/>
          <a:p>
            <a:pPr algn="ctr"/>
            <a:r>
              <a:rPr lang="en-US" sz="2800">
                <a:solidFill>
                  <a:schemeClr val="bg1"/>
                </a:solidFill>
                <a:latin typeface="+mn-lt"/>
              </a:rPr>
              <a:t>Best Practices of the MSU or Inpatient: Evidence-based Medicine</a:t>
            </a:r>
          </a:p>
        </p:txBody>
      </p:sp>
      <p:sp>
        <p:nvSpPr>
          <p:cNvPr id="3" name="TextBox 2">
            <a:extLst>
              <a:ext uri="{FF2B5EF4-FFF2-40B4-BE49-F238E27FC236}">
                <a16:creationId xmlns:a16="http://schemas.microsoft.com/office/drawing/2014/main" id="{7737B963-45E4-68BB-37A0-7DDAF39A8942}"/>
              </a:ext>
            </a:extLst>
          </p:cNvPr>
          <p:cNvSpPr txBox="1"/>
          <p:nvPr/>
        </p:nvSpPr>
        <p:spPr>
          <a:xfrm>
            <a:off x="462621" y="1017652"/>
            <a:ext cx="642519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Calibri" panose="020F0502020204030204"/>
                <a:ea typeface="+mn-ea"/>
                <a:cs typeface="+mn-cs"/>
              </a:rPr>
              <a:t>“Opioid withdrawal management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(i.e. detoxification) on its own, without ongoing treatment for opioid use disorder,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is not a treatment method for opioid use disorder and </a:t>
            </a:r>
            <a:r>
              <a:rPr kumimoji="0" lang="en-US" sz="2000" b="1" i="0" u="sng" strike="noStrike" kern="1200" cap="none" spc="0" normalizeH="0" baseline="0" noProof="0">
                <a:ln>
                  <a:noFill/>
                </a:ln>
                <a:solidFill>
                  <a:srgbClr val="000000"/>
                </a:solidFill>
                <a:effectLst/>
                <a:uLnTx/>
                <a:uFillTx/>
                <a:latin typeface="Calibri" panose="020F0502020204030204"/>
                <a:ea typeface="+mn-ea"/>
                <a:cs typeface="+mn-cs"/>
              </a:rPr>
              <a:t>is not recommended.”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Patients should be advised about the risk of relapse and other safety concerns, including increased risk of overdose and overdose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Calibri" panose="020F0502020204030204"/>
                <a:ea typeface="+mn-ea"/>
                <a:cs typeface="+mn-cs"/>
              </a:rPr>
              <a:t>“Ongoing maintenance medication</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in combination with psychosocial treatment appropriate for the patient’s needs, </a:t>
            </a:r>
            <a:r>
              <a:rPr kumimoji="0" lang="en-US" sz="2000" b="1" i="0" u="sng" strike="noStrike" kern="1200" cap="none" spc="0" normalizeH="0" baseline="0" noProof="0">
                <a:ln>
                  <a:noFill/>
                </a:ln>
                <a:solidFill>
                  <a:srgbClr val="000000"/>
                </a:solidFill>
                <a:effectLst/>
                <a:uLnTx/>
                <a:uFillTx/>
                <a:latin typeface="Calibri" panose="020F0502020204030204"/>
                <a:ea typeface="+mn-ea"/>
                <a:cs typeface="+mn-cs"/>
              </a:rPr>
              <a:t>is the standard of care</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 for treating opioid use disorder.”</a:t>
            </a:r>
          </a:p>
        </p:txBody>
      </p:sp>
      <p:pic>
        <p:nvPicPr>
          <p:cNvPr id="4" name="Picture 3">
            <a:extLst>
              <a:ext uri="{FF2B5EF4-FFF2-40B4-BE49-F238E27FC236}">
                <a16:creationId xmlns:a16="http://schemas.microsoft.com/office/drawing/2014/main" id="{03A85A85-9E85-CF07-1EA0-FD193D85B13E}"/>
              </a:ext>
            </a:extLst>
          </p:cNvPr>
          <p:cNvPicPr>
            <a:picLocks noChangeAspect="1"/>
          </p:cNvPicPr>
          <p:nvPr/>
        </p:nvPicPr>
        <p:blipFill>
          <a:blip r:embed="rId2"/>
          <a:stretch>
            <a:fillRect/>
          </a:stretch>
        </p:blipFill>
        <p:spPr>
          <a:xfrm>
            <a:off x="7389795" y="948079"/>
            <a:ext cx="4011516" cy="5518820"/>
          </a:xfrm>
          <a:prstGeom prst="rect">
            <a:avLst/>
          </a:prstGeom>
        </p:spPr>
      </p:pic>
    </p:spTree>
    <p:extLst>
      <p:ext uri="{BB962C8B-B14F-4D97-AF65-F5344CB8AC3E}">
        <p14:creationId xmlns:p14="http://schemas.microsoft.com/office/powerpoint/2010/main" val="580917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DC285-2710-994F-AB42-261AB9B91E1C}"/>
              </a:ext>
            </a:extLst>
          </p:cNvPr>
          <p:cNvSpPr>
            <a:spLocks noGrp="1"/>
          </p:cNvSpPr>
          <p:nvPr>
            <p:ph type="body" sz="quarter" idx="13"/>
          </p:nvPr>
        </p:nvSpPr>
        <p:spPr/>
        <p:txBody>
          <a:bodyPr/>
          <a:lstStyle/>
          <a:p>
            <a:r>
              <a:rPr lang="en-US" b="0" i="0">
                <a:solidFill>
                  <a:srgbClr val="000000"/>
                </a:solidFill>
                <a:effectLst/>
                <a:latin typeface="Segoe UI" panose="020B0502040204020203" pitchFamily="34" charset="0"/>
              </a:rPr>
              <a:t>The mission of the Division of Substance Use Prevention and Recovery is to provide a </a:t>
            </a:r>
            <a:r>
              <a:rPr lang="en-US" b="1" i="0">
                <a:solidFill>
                  <a:srgbClr val="000000"/>
                </a:solidFill>
                <a:effectLst/>
                <a:latin typeface="Segoe UI" panose="020B0502040204020203" pitchFamily="34" charset="0"/>
              </a:rPr>
              <a:t>recovery oriented system of care</a:t>
            </a:r>
            <a:r>
              <a:rPr lang="en-US" b="0" i="0">
                <a:solidFill>
                  <a:srgbClr val="000000"/>
                </a:solidFill>
                <a:effectLst/>
                <a:latin typeface="Segoe UI" panose="020B0502040204020203" pitchFamily="34" charset="0"/>
              </a:rPr>
              <a:t> along the </a:t>
            </a:r>
            <a:r>
              <a:rPr lang="en-US" b="1" i="0">
                <a:solidFill>
                  <a:srgbClr val="000000"/>
                </a:solidFill>
                <a:effectLst/>
                <a:latin typeface="Segoe UI" panose="020B0502040204020203" pitchFamily="34" charset="0"/>
              </a:rPr>
              <a:t>continuum</a:t>
            </a:r>
            <a:r>
              <a:rPr lang="en-US" b="0" i="0">
                <a:solidFill>
                  <a:srgbClr val="000000"/>
                </a:solidFill>
                <a:effectLst/>
                <a:latin typeface="Segoe UI" panose="020B0502040204020203" pitchFamily="34" charset="0"/>
              </a:rPr>
              <a:t> of prevention, intervention, treatment and recovery support where individuals with SUD, </a:t>
            </a:r>
            <a:r>
              <a:rPr lang="en-US" b="1" i="0">
                <a:solidFill>
                  <a:srgbClr val="000000"/>
                </a:solidFill>
                <a:effectLst/>
                <a:latin typeface="Segoe UI" panose="020B0502040204020203" pitchFamily="34" charset="0"/>
              </a:rPr>
              <a:t>those in recovery and those at risk are valued and treated with dignity </a:t>
            </a:r>
            <a:r>
              <a:rPr lang="en-US" b="0" i="0">
                <a:solidFill>
                  <a:srgbClr val="000000"/>
                </a:solidFill>
                <a:effectLst/>
                <a:latin typeface="Segoe UI" panose="020B0502040204020203" pitchFamily="34" charset="0"/>
              </a:rPr>
              <a:t>and where stigma, accompanying attitudes, discrimination, and other </a:t>
            </a:r>
            <a:r>
              <a:rPr lang="en-US" b="1" i="0">
                <a:solidFill>
                  <a:srgbClr val="000000"/>
                </a:solidFill>
                <a:effectLst/>
                <a:latin typeface="Segoe UI" panose="020B0502040204020203" pitchFamily="34" charset="0"/>
              </a:rPr>
              <a:t>barriers to recovery are eliminated.</a:t>
            </a:r>
            <a:endParaRPr lang="en-US" b="1"/>
          </a:p>
        </p:txBody>
      </p:sp>
      <p:sp>
        <p:nvSpPr>
          <p:cNvPr id="3" name="Text Placeholder 2">
            <a:extLst>
              <a:ext uri="{FF2B5EF4-FFF2-40B4-BE49-F238E27FC236}">
                <a16:creationId xmlns:a16="http://schemas.microsoft.com/office/drawing/2014/main" id="{C03E4EBB-48E7-AD43-8E78-EC9082AF062F}"/>
              </a:ext>
            </a:extLst>
          </p:cNvPr>
          <p:cNvSpPr>
            <a:spLocks noGrp="1"/>
          </p:cNvSpPr>
          <p:nvPr>
            <p:ph type="body" sz="quarter" idx="14"/>
          </p:nvPr>
        </p:nvSpPr>
        <p:spPr/>
        <p:txBody>
          <a:bodyPr>
            <a:noAutofit/>
          </a:bodyPr>
          <a:lstStyle/>
          <a:p>
            <a:r>
              <a:rPr lang="en-US" sz="3200"/>
              <a:t>IDHS/ SUPR’s mission</a:t>
            </a:r>
          </a:p>
        </p:txBody>
      </p:sp>
    </p:spTree>
    <p:extLst>
      <p:ext uri="{BB962C8B-B14F-4D97-AF65-F5344CB8AC3E}">
        <p14:creationId xmlns:p14="http://schemas.microsoft.com/office/powerpoint/2010/main" val="3764407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59026" y="99162"/>
            <a:ext cx="11837504" cy="552893"/>
          </a:xfrm>
        </p:spPr>
        <p:txBody>
          <a:bodyPr>
            <a:noAutofit/>
          </a:bodyPr>
          <a:lstStyle/>
          <a:p>
            <a:pPr algn="ctr"/>
            <a:r>
              <a:rPr lang="en-US" sz="2800">
                <a:solidFill>
                  <a:schemeClr val="bg1"/>
                </a:solidFill>
                <a:latin typeface="+mn-lt"/>
              </a:rPr>
              <a:t>Buprenorphine and Methadone</a:t>
            </a:r>
          </a:p>
        </p:txBody>
      </p:sp>
      <p:grpSp>
        <p:nvGrpSpPr>
          <p:cNvPr id="2" name="Group 1">
            <a:extLst>
              <a:ext uri="{FF2B5EF4-FFF2-40B4-BE49-F238E27FC236}">
                <a16:creationId xmlns:a16="http://schemas.microsoft.com/office/drawing/2014/main" id="{6D7EF726-8430-737D-A3D6-2D1EC0241535}"/>
              </a:ext>
            </a:extLst>
          </p:cNvPr>
          <p:cNvGrpSpPr/>
          <p:nvPr/>
        </p:nvGrpSpPr>
        <p:grpSpPr>
          <a:xfrm>
            <a:off x="942825" y="947267"/>
            <a:ext cx="4751965" cy="3806643"/>
            <a:chOff x="187659" y="1209980"/>
            <a:chExt cx="3622451" cy="3806643"/>
          </a:xfrm>
        </p:grpSpPr>
        <p:pic>
          <p:nvPicPr>
            <p:cNvPr id="5" name="Picture 4">
              <a:extLst>
                <a:ext uri="{FF2B5EF4-FFF2-40B4-BE49-F238E27FC236}">
                  <a16:creationId xmlns:a16="http://schemas.microsoft.com/office/drawing/2014/main" id="{356AE76F-8145-B5DB-9FA3-A4CD82C111D7}"/>
                </a:ext>
              </a:extLst>
            </p:cNvPr>
            <p:cNvPicPr>
              <a:picLocks noChangeAspect="1"/>
            </p:cNvPicPr>
            <p:nvPr/>
          </p:nvPicPr>
          <p:blipFill>
            <a:blip r:embed="rId2"/>
            <a:stretch>
              <a:fillRect/>
            </a:stretch>
          </p:blipFill>
          <p:spPr>
            <a:xfrm>
              <a:off x="187659" y="1209980"/>
              <a:ext cx="3622451" cy="3806643"/>
            </a:xfrm>
            <a:prstGeom prst="rect">
              <a:avLst/>
            </a:prstGeom>
          </p:spPr>
        </p:pic>
        <p:sp>
          <p:nvSpPr>
            <p:cNvPr id="6" name="Oval 5">
              <a:extLst>
                <a:ext uri="{FF2B5EF4-FFF2-40B4-BE49-F238E27FC236}">
                  <a16:creationId xmlns:a16="http://schemas.microsoft.com/office/drawing/2014/main" id="{7AD77245-CA4E-C243-EEE7-F1398AFE4083}"/>
                </a:ext>
              </a:extLst>
            </p:cNvPr>
            <p:cNvSpPr/>
            <p:nvPr/>
          </p:nvSpPr>
          <p:spPr>
            <a:xfrm>
              <a:off x="241302" y="1966195"/>
              <a:ext cx="2042509" cy="491261"/>
            </a:xfrm>
            <a:prstGeom prst="ellipse">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D409F5E-F1FA-A4AC-116D-D1C7CA720E29}"/>
                </a:ext>
              </a:extLst>
            </p:cNvPr>
            <p:cNvSpPr/>
            <p:nvPr/>
          </p:nvSpPr>
          <p:spPr>
            <a:xfrm>
              <a:off x="233586" y="3486733"/>
              <a:ext cx="2042509" cy="761424"/>
            </a:xfrm>
            <a:prstGeom prst="ellipse">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B177D42-6A9F-1183-C553-52D865B08C35}"/>
                </a:ext>
              </a:extLst>
            </p:cNvPr>
            <p:cNvSpPr/>
            <p:nvPr/>
          </p:nvSpPr>
          <p:spPr>
            <a:xfrm>
              <a:off x="233586" y="4248157"/>
              <a:ext cx="2042509" cy="761424"/>
            </a:xfrm>
            <a:prstGeom prst="ellipse">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A767E7BE-1CBE-1AEF-99E7-24814923A2A5}"/>
              </a:ext>
            </a:extLst>
          </p:cNvPr>
          <p:cNvGrpSpPr/>
          <p:nvPr/>
        </p:nvGrpSpPr>
        <p:grpSpPr>
          <a:xfrm>
            <a:off x="6405652" y="819110"/>
            <a:ext cx="4643348" cy="4809819"/>
            <a:chOff x="4343400" y="986880"/>
            <a:chExt cx="4643348" cy="4904537"/>
          </a:xfrm>
        </p:grpSpPr>
        <p:pic>
          <p:nvPicPr>
            <p:cNvPr id="11" name="Picture 10">
              <a:extLst>
                <a:ext uri="{FF2B5EF4-FFF2-40B4-BE49-F238E27FC236}">
                  <a16:creationId xmlns:a16="http://schemas.microsoft.com/office/drawing/2014/main" id="{A5C6EDCF-FFE5-6B88-07A0-AF5952D65112}"/>
                </a:ext>
              </a:extLst>
            </p:cNvPr>
            <p:cNvPicPr>
              <a:picLocks noChangeAspect="1"/>
            </p:cNvPicPr>
            <p:nvPr/>
          </p:nvPicPr>
          <p:blipFill>
            <a:blip r:embed="rId3"/>
            <a:stretch>
              <a:fillRect/>
            </a:stretch>
          </p:blipFill>
          <p:spPr>
            <a:xfrm>
              <a:off x="4343400" y="986880"/>
              <a:ext cx="4643348" cy="4904537"/>
            </a:xfrm>
            <a:prstGeom prst="rect">
              <a:avLst/>
            </a:prstGeom>
          </p:spPr>
        </p:pic>
        <p:sp>
          <p:nvSpPr>
            <p:cNvPr id="12" name="Oval 11">
              <a:extLst>
                <a:ext uri="{FF2B5EF4-FFF2-40B4-BE49-F238E27FC236}">
                  <a16:creationId xmlns:a16="http://schemas.microsoft.com/office/drawing/2014/main" id="{227C4C30-F1C2-17E8-ED7A-2E60C6179212}"/>
                </a:ext>
              </a:extLst>
            </p:cNvPr>
            <p:cNvSpPr/>
            <p:nvPr/>
          </p:nvSpPr>
          <p:spPr>
            <a:xfrm>
              <a:off x="6263293" y="1833996"/>
              <a:ext cx="727364" cy="696191"/>
            </a:xfrm>
            <a:prstGeom prst="ellipse">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F947412-1284-3B60-8B10-2E8F57D15D0B}"/>
                </a:ext>
              </a:extLst>
            </p:cNvPr>
            <p:cNvSpPr/>
            <p:nvPr/>
          </p:nvSpPr>
          <p:spPr>
            <a:xfrm>
              <a:off x="6263293" y="3624696"/>
              <a:ext cx="727364" cy="696191"/>
            </a:xfrm>
            <a:prstGeom prst="ellipse">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40AAE5AC-C3BD-C6FF-DF7B-75EA3DA34AF9}"/>
              </a:ext>
            </a:extLst>
          </p:cNvPr>
          <p:cNvSpPr txBox="1"/>
          <p:nvPr/>
        </p:nvSpPr>
        <p:spPr>
          <a:xfrm>
            <a:off x="3318807" y="5360742"/>
            <a:ext cx="7377899" cy="13080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000000"/>
                </a:solidFill>
                <a:effectLst/>
                <a:uLnTx/>
                <a:uFillTx/>
                <a:latin typeface="Calibri" panose="020F0502020204030204"/>
                <a:ea typeface="+mn-ea"/>
                <a:cs typeface="+mn-cs"/>
              </a:rPr>
              <a:t>Adjunctive Medications Toolkit: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700" b="0" i="1" u="none" strike="noStrike" kern="1200" cap="none" spc="0" normalizeH="0" baseline="0" noProof="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Anxiety, irritability, restlessness: </a:t>
            </a:r>
            <a:r>
              <a:rPr kumimoji="0" lang="en-US" sz="1200" b="0" i="0" u="sng" strike="noStrike" kern="1200" cap="none" spc="0" normalizeH="0" baseline="0" noProof="0">
                <a:ln>
                  <a:noFill/>
                </a:ln>
                <a:solidFill>
                  <a:srgbClr val="000000"/>
                </a:solidFill>
                <a:effectLst/>
                <a:uLnTx/>
                <a:uFillTx/>
                <a:latin typeface="Calibri" panose="020F0502020204030204"/>
                <a:ea typeface="+mn-ea"/>
                <a:cs typeface="+mn-cs"/>
              </a:rPr>
              <a:t>Clonidine, Hydroxyzine, Benzos (rare)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Abdominal cramping, N/V/D</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200" b="0" i="0" u="sng" strike="noStrike" kern="1200" cap="none" spc="0" normalizeH="0" baseline="0" noProof="0">
                <a:ln>
                  <a:noFill/>
                </a:ln>
                <a:solidFill>
                  <a:srgbClr val="000000"/>
                </a:solidFill>
                <a:effectLst/>
                <a:uLnTx/>
                <a:uFillTx/>
                <a:latin typeface="Calibri" panose="020F0502020204030204"/>
                <a:ea typeface="+mn-ea"/>
                <a:cs typeface="+mn-cs"/>
              </a:rPr>
              <a:t>Dicyclomine, Ondansetron, Loperamide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Insomnia</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200" b="0" i="0" u="sng" strike="noStrike" kern="1200" cap="none" spc="0" normalizeH="0" baseline="0" noProof="0">
                <a:ln>
                  <a:noFill/>
                </a:ln>
                <a:solidFill>
                  <a:srgbClr val="000000"/>
                </a:solidFill>
                <a:effectLst/>
                <a:uLnTx/>
                <a:uFillTx/>
                <a:latin typeface="Calibri" panose="020F0502020204030204"/>
                <a:ea typeface="+mn-ea"/>
                <a:cs typeface="+mn-cs"/>
              </a:rPr>
              <a:t>Trazodone, Quetiapine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Muscle aches/spasms, HAs: </a:t>
            </a:r>
            <a:r>
              <a:rPr kumimoji="0" lang="en-US" sz="1200" b="0" i="0" u="sng" strike="noStrike" kern="1200" cap="none" spc="0" normalizeH="0" baseline="0" noProof="0">
                <a:ln>
                  <a:noFill/>
                </a:ln>
                <a:solidFill>
                  <a:srgbClr val="000000"/>
                </a:solidFill>
                <a:effectLst/>
                <a:uLnTx/>
                <a:uFillTx/>
                <a:latin typeface="Calibri" panose="020F0502020204030204"/>
                <a:ea typeface="+mn-ea"/>
                <a:cs typeface="+mn-cs"/>
              </a:rPr>
              <a:t>NSAIDs, Acetaminophen, Cyclobenzaprine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Tobacco Use: </a:t>
            </a:r>
            <a:r>
              <a:rPr kumimoji="0" lang="en-US" sz="1200" b="0" i="0" u="sng" strike="noStrike" kern="1200" cap="none" spc="0" normalizeH="0" baseline="0" noProof="0">
                <a:ln>
                  <a:noFill/>
                </a:ln>
                <a:solidFill>
                  <a:srgbClr val="000000"/>
                </a:solidFill>
                <a:effectLst/>
                <a:uLnTx/>
                <a:uFillTx/>
                <a:latin typeface="Calibri" panose="020F0502020204030204"/>
                <a:ea typeface="+mn-ea"/>
                <a:cs typeface="+mn-cs"/>
              </a:rPr>
              <a:t>Nicotine patch, gum</a:t>
            </a:r>
          </a:p>
        </p:txBody>
      </p:sp>
    </p:spTree>
    <p:extLst>
      <p:ext uri="{BB962C8B-B14F-4D97-AF65-F5344CB8AC3E}">
        <p14:creationId xmlns:p14="http://schemas.microsoft.com/office/powerpoint/2010/main" val="3989819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7CA7D0-FAB1-CE1C-8C74-5093CCF4F14B}"/>
              </a:ext>
            </a:extLst>
          </p:cNvPr>
          <p:cNvSpPr txBox="1">
            <a:spLocks/>
          </p:cNvSpPr>
          <p:nvPr/>
        </p:nvSpPr>
        <p:spPr>
          <a:xfrm>
            <a:off x="4553526" y="1715341"/>
            <a:ext cx="7638474"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Calibri Light" panose="020F0302020204030204"/>
                <a:ea typeface="+mj-ea"/>
                <a:cs typeface="Calibri Light"/>
              </a:rPr>
              <a:t>MAR NOW Program Overview</a:t>
            </a:r>
          </a:p>
        </p:txBody>
      </p:sp>
    </p:spTree>
    <p:extLst>
      <p:ext uri="{BB962C8B-B14F-4D97-AF65-F5344CB8AC3E}">
        <p14:creationId xmlns:p14="http://schemas.microsoft.com/office/powerpoint/2010/main" val="1339153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59026" y="99162"/>
            <a:ext cx="11837504" cy="552893"/>
          </a:xfrm>
        </p:spPr>
        <p:txBody>
          <a:bodyPr>
            <a:noAutofit/>
          </a:bodyPr>
          <a:lstStyle/>
          <a:p>
            <a:pPr algn="ctr"/>
            <a:r>
              <a:rPr lang="en-US" sz="2800">
                <a:solidFill>
                  <a:schemeClr val="bg1"/>
                </a:solidFill>
                <a:latin typeface="+mn-lt"/>
              </a:rPr>
              <a:t>MAR NOW launched May 2022 as a Chicago Pilot, expanded Sept. 1 statewide</a:t>
            </a:r>
            <a:br>
              <a:rPr lang="en-US" sz="2800">
                <a:solidFill>
                  <a:schemeClr val="bg1"/>
                </a:solidFill>
                <a:latin typeface="+mn-lt"/>
              </a:rPr>
            </a:br>
            <a:endParaRPr lang="en-US" sz="2800">
              <a:solidFill>
                <a:schemeClr val="bg1"/>
              </a:solidFill>
              <a:latin typeface="+mn-lt"/>
            </a:endParaRPr>
          </a:p>
        </p:txBody>
      </p:sp>
      <p:sp>
        <p:nvSpPr>
          <p:cNvPr id="2" name="Content Placeholder 2">
            <a:extLst>
              <a:ext uri="{FF2B5EF4-FFF2-40B4-BE49-F238E27FC236}">
                <a16:creationId xmlns:a16="http://schemas.microsoft.com/office/drawing/2014/main" id="{9180BB3C-229C-71B6-DB18-8CE9C70E75E3}"/>
              </a:ext>
            </a:extLst>
          </p:cNvPr>
          <p:cNvSpPr txBox="1">
            <a:spLocks/>
          </p:cNvSpPr>
          <p:nvPr/>
        </p:nvSpPr>
        <p:spPr>
          <a:xfrm>
            <a:off x="556591" y="1232452"/>
            <a:ext cx="10638183" cy="49397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Funded by Chicago Department of Public Health (CDPH) and Illinois Department of Human Services Division of Substance Use Prevention and Recovery (IDHS/SUPR)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Operated by Family Guidance Centers, Inc. (FGC). FGC provides methadone, buprenorphine, and naltrexone at their Chicago and statewide clinics.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Operates through the existing 24/7 IL Helpline for Opioids and Other Substances: </a:t>
            </a:r>
            <a:r>
              <a:rPr kumimoji="0" lang="en-US" sz="2400" b="1" i="0" u="none" strike="noStrike" kern="1200" cap="none" spc="0" normalizeH="0" baseline="0" noProof="0">
                <a:ln>
                  <a:noFill/>
                </a:ln>
                <a:solidFill>
                  <a:srgbClr val="E4002B"/>
                </a:solidFill>
                <a:effectLst/>
                <a:uLnTx/>
                <a:uFillTx/>
                <a:latin typeface="Calibri" panose="020F0502020204030204"/>
                <a:ea typeface="+mn-ea"/>
                <a:cs typeface="Calibri" panose="020F0502020204030204"/>
              </a:rPr>
              <a:t>833-234-6343, https://e.helplineil.org/mar-now/</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Provides low-barrier, rapid access to buprenorphine, methadone, and naltrexone to all callers regardless of insurance status, income, ability to pay, or documentation status.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812143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C1386A85-BE44-8EBA-8422-143762B81B1E}"/>
              </a:ext>
            </a:extLst>
          </p:cNvPr>
          <p:cNvSpPr/>
          <p:nvPr/>
        </p:nvSpPr>
        <p:spPr>
          <a:xfrm>
            <a:off x="160856" y="2284680"/>
            <a:ext cx="2826565" cy="1402863"/>
          </a:xfrm>
          <a:prstGeom prst="homePlate">
            <a:avLst/>
          </a:prstGeom>
          <a:no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Arrow: Pentagon 12">
            <a:extLst>
              <a:ext uri="{FF2B5EF4-FFF2-40B4-BE49-F238E27FC236}">
                <a16:creationId xmlns:a16="http://schemas.microsoft.com/office/drawing/2014/main" id="{9EA8A84D-B69C-2C8A-E3F7-B9B58C7D91D4}"/>
              </a:ext>
            </a:extLst>
          </p:cNvPr>
          <p:cNvSpPr/>
          <p:nvPr/>
        </p:nvSpPr>
        <p:spPr>
          <a:xfrm>
            <a:off x="3242595" y="2284682"/>
            <a:ext cx="2669080" cy="1402862"/>
          </a:xfrm>
          <a:prstGeom prst="homePlat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C020FDA-61E0-1487-1D7E-603FAC722C0F}"/>
              </a:ext>
            </a:extLst>
          </p:cNvPr>
          <p:cNvSpPr txBox="1"/>
          <p:nvPr/>
        </p:nvSpPr>
        <p:spPr>
          <a:xfrm>
            <a:off x="6166850" y="2487325"/>
            <a:ext cx="2252809" cy="923330"/>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4002B"/>
                </a:solidFill>
                <a:effectLst/>
                <a:uLnTx/>
                <a:uFillTx/>
                <a:latin typeface="Calibri" panose="020F0502020204030204"/>
                <a:ea typeface="+mn-lt"/>
                <a:cs typeface="Calibri" panose="020F0502020204030204"/>
              </a:rPr>
              <a:t>24/7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Connected to Care Manager &amp; Provider</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15" name="TextBox 14">
            <a:extLst>
              <a:ext uri="{FF2B5EF4-FFF2-40B4-BE49-F238E27FC236}">
                <a16:creationId xmlns:a16="http://schemas.microsoft.com/office/drawing/2014/main" id="{C4C2D76B-D883-7080-48C9-505E6721C959}"/>
              </a:ext>
            </a:extLst>
          </p:cNvPr>
          <p:cNvSpPr txBox="1"/>
          <p:nvPr/>
        </p:nvSpPr>
        <p:spPr>
          <a:xfrm>
            <a:off x="8674833" y="1932051"/>
            <a:ext cx="33163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Calibri"/>
              </a:rPr>
              <a:t>Patient Options: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Buprenorphine home induction</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Same or next-day MAR appointment at FGC (methadone, buprenorphine, naltrexone)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Connection to other SUD care in the community (withdrawal management, residential treatment)</a:t>
            </a:r>
          </a:p>
        </p:txBody>
      </p:sp>
      <p:sp>
        <p:nvSpPr>
          <p:cNvPr id="16" name="TextBox 15">
            <a:extLst>
              <a:ext uri="{FF2B5EF4-FFF2-40B4-BE49-F238E27FC236}">
                <a16:creationId xmlns:a16="http://schemas.microsoft.com/office/drawing/2014/main" id="{F847C728-AEC5-91AA-8CA9-6290537F7C55}"/>
              </a:ext>
            </a:extLst>
          </p:cNvPr>
          <p:cNvSpPr txBox="1"/>
          <p:nvPr/>
        </p:nvSpPr>
        <p:spPr>
          <a:xfrm>
            <a:off x="6111223" y="5125776"/>
            <a:ext cx="60777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Care Managers provide </a:t>
            </a:r>
            <a:r>
              <a:rPr kumimoji="0" lang="en-US" sz="1800" b="0" i="0" u="none" strike="noStrike" kern="1200" cap="none" spc="0" normalizeH="0" baseline="0" noProof="0">
                <a:ln>
                  <a:noFill/>
                </a:ln>
                <a:solidFill>
                  <a:srgbClr val="E4002B"/>
                </a:solidFill>
                <a:effectLst/>
                <a:uLnTx/>
                <a:uFillTx/>
                <a:latin typeface="Calibri" panose="020F0502020204030204"/>
                <a:ea typeface="+mn-ea"/>
                <a:cs typeface="+mn-cs"/>
              </a:rPr>
              <a:t>free transportation</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insurance enrollment, assistance with pharmacy access, and follow up to ensure patient is connected to long-term care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18" name="TextBox 17">
            <a:extLst>
              <a:ext uri="{FF2B5EF4-FFF2-40B4-BE49-F238E27FC236}">
                <a16:creationId xmlns:a16="http://schemas.microsoft.com/office/drawing/2014/main" id="{A1703BD0-18CB-F562-7A36-EEB8C0935503}"/>
              </a:ext>
            </a:extLst>
          </p:cNvPr>
          <p:cNvSpPr txBox="1"/>
          <p:nvPr/>
        </p:nvSpPr>
        <p:spPr>
          <a:xfrm>
            <a:off x="200839" y="2487325"/>
            <a:ext cx="263644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Individual calls 24/7 IL Helpline for OUD treatment, withdrawal support</a:t>
            </a:r>
          </a:p>
        </p:txBody>
      </p:sp>
      <p:sp>
        <p:nvSpPr>
          <p:cNvPr id="20" name="TextBox 19">
            <a:extLst>
              <a:ext uri="{FF2B5EF4-FFF2-40B4-BE49-F238E27FC236}">
                <a16:creationId xmlns:a16="http://schemas.microsoft.com/office/drawing/2014/main" id="{A6015B6A-AB02-638B-BE8E-E45AA371E0C4}"/>
              </a:ext>
            </a:extLst>
          </p:cNvPr>
          <p:cNvSpPr txBox="1"/>
          <p:nvPr/>
        </p:nvSpPr>
        <p:spPr>
          <a:xfrm>
            <a:off x="3315855" y="2487325"/>
            <a:ext cx="219050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IL Helpline directly transfers caller to MAR NOW Care Manager</a:t>
            </a:r>
          </a:p>
        </p:txBody>
      </p:sp>
      <p:sp>
        <p:nvSpPr>
          <p:cNvPr id="21" name="Left Bracket 20">
            <a:extLst>
              <a:ext uri="{FF2B5EF4-FFF2-40B4-BE49-F238E27FC236}">
                <a16:creationId xmlns:a16="http://schemas.microsoft.com/office/drawing/2014/main" id="{3AEB01E8-4B41-DD35-81A7-C63D41C0DB4D}"/>
              </a:ext>
            </a:extLst>
          </p:cNvPr>
          <p:cNvSpPr/>
          <p:nvPr/>
        </p:nvSpPr>
        <p:spPr>
          <a:xfrm rot="16200000">
            <a:off x="8924250" y="2161384"/>
            <a:ext cx="136768" cy="573779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8C76BC-3CE2-9972-54C4-6F40373BD7A1}"/>
              </a:ext>
            </a:extLst>
          </p:cNvPr>
          <p:cNvSpPr txBox="1">
            <a:spLocks/>
          </p:cNvSpPr>
          <p:nvPr/>
        </p:nvSpPr>
        <p:spPr>
          <a:xfrm>
            <a:off x="618835" y="1"/>
            <a:ext cx="11242695" cy="733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j-ea"/>
                <a:cs typeface="Calibri Light"/>
              </a:rPr>
              <a:t>Program provides access to medication within 48 hours of first call </a:t>
            </a:r>
          </a:p>
        </p:txBody>
      </p:sp>
    </p:spTree>
    <p:extLst>
      <p:ext uri="{BB962C8B-B14F-4D97-AF65-F5344CB8AC3E}">
        <p14:creationId xmlns:p14="http://schemas.microsoft.com/office/powerpoint/2010/main" val="2124704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77248" y="89452"/>
            <a:ext cx="11837504" cy="552893"/>
          </a:xfrm>
        </p:spPr>
        <p:txBody>
          <a:bodyPr>
            <a:noAutofit/>
          </a:bodyPr>
          <a:lstStyle/>
          <a:p>
            <a:pPr algn="ctr"/>
            <a:r>
              <a:rPr lang="en-US" sz="2800">
                <a:solidFill>
                  <a:schemeClr val="bg1"/>
                </a:solidFill>
                <a:ea typeface="+mj-lt"/>
                <a:cs typeface="+mj-lt"/>
              </a:rPr>
              <a:t>Hub and Spoke Model</a:t>
            </a:r>
            <a:br>
              <a:rPr lang="en-US" sz="2800">
                <a:solidFill>
                  <a:schemeClr val="bg1"/>
                </a:solidFill>
                <a:latin typeface="+mn-lt"/>
              </a:rPr>
            </a:br>
            <a:endParaRPr lang="en-US" sz="2800">
              <a:solidFill>
                <a:schemeClr val="bg1"/>
              </a:solidFill>
              <a:latin typeface="+mn-lt"/>
            </a:endParaRPr>
          </a:p>
        </p:txBody>
      </p:sp>
      <p:sp>
        <p:nvSpPr>
          <p:cNvPr id="2" name="TextBox 1">
            <a:extLst>
              <a:ext uri="{FF2B5EF4-FFF2-40B4-BE49-F238E27FC236}">
                <a16:creationId xmlns:a16="http://schemas.microsoft.com/office/drawing/2014/main" id="{973F4633-B7C6-037D-155E-508FB53AA582}"/>
              </a:ext>
            </a:extLst>
          </p:cNvPr>
          <p:cNvSpPr txBox="1"/>
          <p:nvPr/>
        </p:nvSpPr>
        <p:spPr>
          <a:xfrm>
            <a:off x="4441171" y="2971339"/>
            <a:ext cx="1753251" cy="461665"/>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MAR NOW</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FB2406E7-C681-B84F-12D0-C5A611207ACE}"/>
              </a:ext>
            </a:extLst>
          </p:cNvPr>
          <p:cNvSpPr txBox="1"/>
          <p:nvPr/>
        </p:nvSpPr>
        <p:spPr>
          <a:xfrm>
            <a:off x="2277008" y="4312345"/>
            <a:ext cx="2013764" cy="646331"/>
          </a:xfrm>
          <a:prstGeom prst="rect">
            <a:avLst/>
          </a:prstGeom>
          <a:noFill/>
          <a:ln w="28575">
            <a:solidFill>
              <a:srgbClr val="FDB81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Community MAR providers</a:t>
            </a:r>
          </a:p>
        </p:txBody>
      </p:sp>
      <p:sp>
        <p:nvSpPr>
          <p:cNvPr id="4" name="TextBox 3">
            <a:extLst>
              <a:ext uri="{FF2B5EF4-FFF2-40B4-BE49-F238E27FC236}">
                <a16:creationId xmlns:a16="http://schemas.microsoft.com/office/drawing/2014/main" id="{C2B45458-A455-53EE-C66A-B333283B3EB7}"/>
              </a:ext>
            </a:extLst>
          </p:cNvPr>
          <p:cNvSpPr txBox="1"/>
          <p:nvPr/>
        </p:nvSpPr>
        <p:spPr>
          <a:xfrm>
            <a:off x="6825931" y="2939836"/>
            <a:ext cx="2601546" cy="369332"/>
          </a:xfrm>
          <a:prstGeom prst="rect">
            <a:avLst/>
          </a:prstGeom>
          <a:noFill/>
          <a:ln w="28575">
            <a:solidFill>
              <a:srgbClr val="E4002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Primary care providers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B9833D3E-ACE8-479D-071F-8EB17E831172}"/>
              </a:ext>
            </a:extLst>
          </p:cNvPr>
          <p:cNvSpPr txBox="1"/>
          <p:nvPr/>
        </p:nvSpPr>
        <p:spPr>
          <a:xfrm>
            <a:off x="5937295" y="1603492"/>
            <a:ext cx="2623958" cy="369332"/>
          </a:xfrm>
          <a:prstGeom prst="rect">
            <a:avLst/>
          </a:prstGeom>
          <a:noFill/>
          <a:ln w="28575">
            <a:solidFill>
              <a:srgbClr val="E4002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Mental health providers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A7B1F9CA-7E40-78D3-130E-24708DB0F445}"/>
              </a:ext>
            </a:extLst>
          </p:cNvPr>
          <p:cNvSpPr txBox="1"/>
          <p:nvPr/>
        </p:nvSpPr>
        <p:spPr>
          <a:xfrm>
            <a:off x="3230392" y="1799364"/>
            <a:ext cx="1649047" cy="369332"/>
          </a:xfrm>
          <a:prstGeom prst="rect">
            <a:avLst/>
          </a:prstGeom>
          <a:noFill/>
          <a:ln w="28575">
            <a:solidFill>
              <a:srgbClr val="41B6E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Pharmacies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CE40D3B4-CA64-B0A5-5EEE-AC1F458F4E7E}"/>
              </a:ext>
            </a:extLst>
          </p:cNvPr>
          <p:cNvSpPr txBox="1"/>
          <p:nvPr/>
        </p:nvSpPr>
        <p:spPr>
          <a:xfrm>
            <a:off x="6488600" y="2290422"/>
            <a:ext cx="2816899" cy="369332"/>
          </a:xfrm>
          <a:prstGeom prst="rect">
            <a:avLst/>
          </a:prstGeom>
          <a:noFill/>
          <a:ln w="28575">
            <a:solidFill>
              <a:srgbClr val="E4002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Harm reduction providers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cxnSp>
        <p:nvCxnSpPr>
          <p:cNvPr id="9" name="Straight Arrow Connector 8">
            <a:extLst>
              <a:ext uri="{FF2B5EF4-FFF2-40B4-BE49-F238E27FC236}">
                <a16:creationId xmlns:a16="http://schemas.microsoft.com/office/drawing/2014/main" id="{D52EA26F-8755-E2B8-DAE0-FC22AB5E6CC8}"/>
              </a:ext>
            </a:extLst>
          </p:cNvPr>
          <p:cNvCxnSpPr/>
          <p:nvPr/>
        </p:nvCxnSpPr>
        <p:spPr>
          <a:xfrm flipV="1">
            <a:off x="5955977" y="2684021"/>
            <a:ext cx="442829" cy="2916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4882791-5EF5-03A1-4C6B-6BCCB30DC9B2}"/>
              </a:ext>
            </a:extLst>
          </p:cNvPr>
          <p:cNvCxnSpPr>
            <a:cxnSpLocks/>
          </p:cNvCxnSpPr>
          <p:nvPr/>
        </p:nvCxnSpPr>
        <p:spPr>
          <a:xfrm flipV="1">
            <a:off x="6091985" y="3124337"/>
            <a:ext cx="680236" cy="697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40D68E-97F6-F665-84BA-703CDCE274B5}"/>
              </a:ext>
            </a:extLst>
          </p:cNvPr>
          <p:cNvCxnSpPr>
            <a:cxnSpLocks/>
          </p:cNvCxnSpPr>
          <p:nvPr/>
        </p:nvCxnSpPr>
        <p:spPr>
          <a:xfrm flipV="1">
            <a:off x="5755234" y="2000909"/>
            <a:ext cx="476781" cy="85614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A72EBD-2758-CD3F-AC72-BA844616F3A0}"/>
              </a:ext>
            </a:extLst>
          </p:cNvPr>
          <p:cNvCxnSpPr>
            <a:cxnSpLocks/>
          </p:cNvCxnSpPr>
          <p:nvPr/>
        </p:nvCxnSpPr>
        <p:spPr>
          <a:xfrm flipH="1">
            <a:off x="3833167" y="3401660"/>
            <a:ext cx="957440" cy="84201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120CD-8EB6-E6BD-A970-9A397C9ADD38}"/>
              </a:ext>
            </a:extLst>
          </p:cNvPr>
          <p:cNvCxnSpPr>
            <a:cxnSpLocks/>
          </p:cNvCxnSpPr>
          <p:nvPr/>
        </p:nvCxnSpPr>
        <p:spPr>
          <a:xfrm flipH="1" flipV="1">
            <a:off x="3999821" y="2233682"/>
            <a:ext cx="682723" cy="686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44D06F1-B144-ACCD-A449-CB85D1AFEC80}"/>
              </a:ext>
            </a:extLst>
          </p:cNvPr>
          <p:cNvSpPr txBox="1"/>
          <p:nvPr/>
        </p:nvSpPr>
        <p:spPr>
          <a:xfrm>
            <a:off x="9428499" y="2116803"/>
            <a:ext cx="242943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4002B"/>
                </a:solidFill>
                <a:effectLst/>
                <a:uLnTx/>
                <a:uFillTx/>
                <a:latin typeface="Calibri" panose="020F0502020204030204"/>
                <a:ea typeface="+mn-ea"/>
                <a:cs typeface="+mn-cs"/>
              </a:rPr>
              <a:t>Mental health, primary care, and harm reduction services are key referral points </a:t>
            </a:r>
            <a:r>
              <a:rPr kumimoji="0" lang="en-US" sz="1600" b="0" i="1" u="none" strike="noStrike" kern="1200" cap="none" spc="0" normalizeH="0" baseline="0" noProof="0">
                <a:ln>
                  <a:noFill/>
                </a:ln>
                <a:solidFill>
                  <a:srgbClr val="E4002B"/>
                </a:solidFill>
                <a:effectLst/>
                <a:uLnTx/>
                <a:uFillTx/>
                <a:latin typeface="Calibri" panose="020F0502020204030204"/>
                <a:ea typeface="+mn-ea"/>
                <a:cs typeface="+mn-cs"/>
              </a:rPr>
              <a:t>to and from</a:t>
            </a:r>
            <a:r>
              <a:rPr kumimoji="0" lang="en-US" sz="1600" b="0" i="0" u="none" strike="noStrike" kern="1200" cap="none" spc="0" normalizeH="0" baseline="0" noProof="0">
                <a:ln>
                  <a:noFill/>
                </a:ln>
                <a:solidFill>
                  <a:srgbClr val="E4002B"/>
                </a:solidFill>
                <a:effectLst/>
                <a:uLnTx/>
                <a:uFillTx/>
                <a:latin typeface="Calibri" panose="020F0502020204030204"/>
                <a:ea typeface="+mn-ea"/>
                <a:cs typeface="+mn-cs"/>
              </a:rPr>
              <a:t> MAR NOW</a:t>
            </a:r>
          </a:p>
        </p:txBody>
      </p:sp>
      <p:sp>
        <p:nvSpPr>
          <p:cNvPr id="15" name="TextBox 14">
            <a:extLst>
              <a:ext uri="{FF2B5EF4-FFF2-40B4-BE49-F238E27FC236}">
                <a16:creationId xmlns:a16="http://schemas.microsoft.com/office/drawing/2014/main" id="{489CBCF4-4D74-0533-2806-121BF3E37C44}"/>
              </a:ext>
            </a:extLst>
          </p:cNvPr>
          <p:cNvSpPr txBox="1"/>
          <p:nvPr/>
        </p:nvSpPr>
        <p:spPr>
          <a:xfrm>
            <a:off x="557535" y="1506977"/>
            <a:ext cx="272366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1B6E6"/>
                </a:solidFill>
                <a:effectLst/>
                <a:uLnTx/>
                <a:uFillTx/>
                <a:latin typeface="Calibri" panose="020F0502020204030204"/>
                <a:ea typeface="+mn-ea"/>
                <a:cs typeface="Calibri"/>
              </a:rPr>
              <a:t>MAR NOW works closely with pharmacies to ensure that they have medications available and are able to assist patients</a:t>
            </a:r>
          </a:p>
        </p:txBody>
      </p:sp>
      <p:sp>
        <p:nvSpPr>
          <p:cNvPr id="16" name="TextBox 15">
            <a:extLst>
              <a:ext uri="{FF2B5EF4-FFF2-40B4-BE49-F238E27FC236}">
                <a16:creationId xmlns:a16="http://schemas.microsoft.com/office/drawing/2014/main" id="{E373BA40-B47D-9995-30A9-CFE436C9995A}"/>
              </a:ext>
            </a:extLst>
          </p:cNvPr>
          <p:cNvSpPr txBox="1"/>
          <p:nvPr/>
        </p:nvSpPr>
        <p:spPr>
          <a:xfrm>
            <a:off x="988245" y="3377814"/>
            <a:ext cx="2743200"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DB81E"/>
                </a:solidFill>
                <a:effectLst/>
                <a:uLnTx/>
                <a:uFillTx/>
                <a:latin typeface="Calibri" panose="020F0502020204030204"/>
                <a:ea typeface="+mn-ea"/>
                <a:cs typeface="Calibri"/>
              </a:rPr>
              <a:t>All patients connected to outpatient MAR for long-term treatment in the community</a:t>
            </a:r>
          </a:p>
        </p:txBody>
      </p:sp>
      <p:sp>
        <p:nvSpPr>
          <p:cNvPr id="17" name="TextBox 16">
            <a:extLst>
              <a:ext uri="{FF2B5EF4-FFF2-40B4-BE49-F238E27FC236}">
                <a16:creationId xmlns:a16="http://schemas.microsoft.com/office/drawing/2014/main" id="{8EDBAAC5-70A5-828A-1E30-077A6DDECAC9}"/>
              </a:ext>
            </a:extLst>
          </p:cNvPr>
          <p:cNvSpPr txBox="1"/>
          <p:nvPr/>
        </p:nvSpPr>
        <p:spPr>
          <a:xfrm>
            <a:off x="683581" y="5136281"/>
            <a:ext cx="107491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Patients that leave treatment can come back to MAR NOW and be connected again to treatment in the community. MAR NOW can also serve as a bridge clinic for patients waiting for care.</a:t>
            </a:r>
          </a:p>
        </p:txBody>
      </p:sp>
      <p:sp>
        <p:nvSpPr>
          <p:cNvPr id="18" name="TextBox 17">
            <a:extLst>
              <a:ext uri="{FF2B5EF4-FFF2-40B4-BE49-F238E27FC236}">
                <a16:creationId xmlns:a16="http://schemas.microsoft.com/office/drawing/2014/main" id="{095B2EDD-97DF-6216-EEE1-F87527E75CEA}"/>
              </a:ext>
            </a:extLst>
          </p:cNvPr>
          <p:cNvSpPr txBox="1"/>
          <p:nvPr/>
        </p:nvSpPr>
        <p:spPr>
          <a:xfrm>
            <a:off x="6770766" y="3743790"/>
            <a:ext cx="2130900" cy="369332"/>
          </a:xfrm>
          <a:prstGeom prst="rect">
            <a:avLst/>
          </a:prstGeom>
          <a:noFill/>
          <a:ln w="28575">
            <a:solidFill>
              <a:srgbClr val="0058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Cook County Jail</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BE9ED05C-2AB0-08C8-D3ED-4CF480A1EC9F}"/>
              </a:ext>
            </a:extLst>
          </p:cNvPr>
          <p:cNvSpPr txBox="1"/>
          <p:nvPr/>
        </p:nvSpPr>
        <p:spPr>
          <a:xfrm>
            <a:off x="5993688" y="4374599"/>
            <a:ext cx="2752826" cy="646331"/>
          </a:xfrm>
          <a:prstGeom prst="rect">
            <a:avLst/>
          </a:prstGeom>
          <a:noFill/>
          <a:ln w="28575">
            <a:solidFill>
              <a:srgbClr val="0058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Homeless shelters and encampment outreach</a:t>
            </a:r>
          </a:p>
        </p:txBody>
      </p:sp>
      <p:cxnSp>
        <p:nvCxnSpPr>
          <p:cNvPr id="20" name="Straight Arrow Connector 19">
            <a:extLst>
              <a:ext uri="{FF2B5EF4-FFF2-40B4-BE49-F238E27FC236}">
                <a16:creationId xmlns:a16="http://schemas.microsoft.com/office/drawing/2014/main" id="{E7474336-1427-095D-D9B6-D89190BF29E2}"/>
              </a:ext>
            </a:extLst>
          </p:cNvPr>
          <p:cNvCxnSpPr>
            <a:cxnSpLocks/>
          </p:cNvCxnSpPr>
          <p:nvPr/>
        </p:nvCxnSpPr>
        <p:spPr>
          <a:xfrm>
            <a:off x="5516657" y="3463337"/>
            <a:ext cx="1149654" cy="44518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2D4C44-6D70-D921-0F3F-4FA74C25F85D}"/>
              </a:ext>
            </a:extLst>
          </p:cNvPr>
          <p:cNvCxnSpPr>
            <a:cxnSpLocks/>
          </p:cNvCxnSpPr>
          <p:nvPr/>
        </p:nvCxnSpPr>
        <p:spPr>
          <a:xfrm>
            <a:off x="5209906" y="3437372"/>
            <a:ext cx="661926" cy="125059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95452E-0EF5-6B6D-B2F0-84AA4AB38193}"/>
              </a:ext>
            </a:extLst>
          </p:cNvPr>
          <p:cNvSpPr txBox="1"/>
          <p:nvPr/>
        </p:nvSpPr>
        <p:spPr>
          <a:xfrm>
            <a:off x="8949561" y="3866698"/>
            <a:ext cx="2619936" cy="108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899"/>
                </a:solidFill>
                <a:effectLst/>
                <a:uLnTx/>
                <a:uFillTx/>
                <a:latin typeface="Calibri" panose="020F0502020204030204"/>
                <a:ea typeface="+mn-ea"/>
                <a:cs typeface="Calibri"/>
              </a:rPr>
              <a:t>Program is working closely with jail and homeless shelter providers to offer linkage to MAR NOW</a:t>
            </a:r>
          </a:p>
        </p:txBody>
      </p:sp>
    </p:spTree>
    <p:extLst>
      <p:ext uri="{BB962C8B-B14F-4D97-AF65-F5344CB8AC3E}">
        <p14:creationId xmlns:p14="http://schemas.microsoft.com/office/powerpoint/2010/main" val="1339923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59026" y="99162"/>
            <a:ext cx="11837504" cy="552893"/>
          </a:xfrm>
        </p:spPr>
        <p:txBody>
          <a:bodyPr>
            <a:noAutofit/>
          </a:bodyPr>
          <a:lstStyle/>
          <a:p>
            <a:pPr algn="ctr"/>
            <a:r>
              <a:rPr kumimoji="0" lang="en-US" sz="2800" b="0" i="0" u="none" strike="noStrike" kern="1200" cap="none" spc="0" normalizeH="0" baseline="0" noProof="0">
                <a:ln>
                  <a:noFill/>
                </a:ln>
                <a:solidFill>
                  <a:schemeClr val="bg1"/>
                </a:solidFill>
                <a:effectLst/>
                <a:uLnTx/>
                <a:uFillTx/>
                <a:latin typeface="+mn-lt"/>
                <a:ea typeface="+mj-ea"/>
                <a:cs typeface="+mj-cs"/>
              </a:rPr>
              <a:t>Where to initiate MAR treatment via MAR NOW? Everywhere!</a:t>
            </a:r>
            <a:endParaRPr lang="en-US" sz="2800">
              <a:solidFill>
                <a:schemeClr val="bg1"/>
              </a:solidFill>
              <a:latin typeface="+mn-lt"/>
            </a:endParaRPr>
          </a:p>
        </p:txBody>
      </p:sp>
      <p:sp>
        <p:nvSpPr>
          <p:cNvPr id="3" name="Text Placeholder 2">
            <a:extLst>
              <a:ext uri="{FF2B5EF4-FFF2-40B4-BE49-F238E27FC236}">
                <a16:creationId xmlns:a16="http://schemas.microsoft.com/office/drawing/2014/main" id="{5E3073E2-D2D9-331E-7FC3-E1B61E2C2A7A}"/>
              </a:ext>
            </a:extLst>
          </p:cNvPr>
          <p:cNvSpPr txBox="1">
            <a:spLocks/>
          </p:cNvSpPr>
          <p:nvPr/>
        </p:nvSpPr>
        <p:spPr>
          <a:xfrm>
            <a:off x="415600" y="1025236"/>
            <a:ext cx="11360800" cy="5093801"/>
          </a:xfrm>
          <a:prstGeom prst="rect">
            <a:avLst/>
          </a:prstGeom>
        </p:spPr>
        <p:txBody>
          <a:bodyPr spcFirstLastPara="1" vert="horz" wrap="square" lIns="91425" tIns="91425" rIns="91425" bIns="91425" rtlCol="0" anchor="t" anchorCtr="0">
            <a:normAutofit fontScale="92500" lnSpcReduction="10000"/>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In the </a:t>
            </a:r>
            <a:r>
              <a:rPr kumimoji="0" lang="en-US" sz="2800" b="0" i="0" u="sng" strike="noStrike" kern="1200" cap="none" spc="0" normalizeH="0" baseline="0" noProof="0">
                <a:ln>
                  <a:noFill/>
                </a:ln>
                <a:solidFill>
                  <a:sysClr val="windowText" lastClr="000000"/>
                </a:solidFill>
                <a:effectLst/>
                <a:uLnTx/>
                <a:uFillTx/>
                <a:latin typeface="Calibri" panose="020F0502020204030204"/>
                <a:ea typeface="+mn-ea"/>
                <a:cs typeface="+mn-cs"/>
              </a:rPr>
              <a:t>Emergency Department</a:t>
            </a:r>
          </a:p>
          <a:p>
            <a:pPr marL="1219170" marR="0" lvl="1"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Ask patient if they are interested in starting medication, re-started on medication or being connected to services for opioid use disorder</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If yes, have a team member give the patient access to a phone and they can call </a:t>
            </a:r>
            <a:r>
              <a:rPr kumimoji="0" lang="en-US" sz="2000" b="1" i="0" u="none" strike="noStrike" kern="1200" cap="none" spc="0" normalizeH="0" baseline="0" noProof="0">
                <a:ln>
                  <a:noFill/>
                </a:ln>
                <a:solidFill>
                  <a:srgbClr val="E4002B"/>
                </a:solidFill>
                <a:effectLst/>
                <a:uLnTx/>
                <a:uFillTx/>
                <a:latin typeface="Calibri" panose="020F0502020204030204"/>
                <a:ea typeface="+mn-ea"/>
                <a:cs typeface="Calibri" panose="020F0502020204030204"/>
              </a:rPr>
              <a:t>833-234-6343</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Calibri" panose="020F0502020204030204"/>
              </a:rPr>
              <a:t>The MAR team will take it from there including case management</a:t>
            </a: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Following </a:t>
            </a:r>
            <a:r>
              <a:rPr kumimoji="0" lang="en-US" sz="2800" b="0" i="0" u="sng" strike="noStrike" kern="1200" cap="none" spc="0" normalizeH="0" baseline="0" noProof="0">
                <a:ln>
                  <a:noFill/>
                </a:ln>
                <a:solidFill>
                  <a:sysClr val="windowText" lastClr="000000"/>
                </a:solidFill>
                <a:effectLst/>
                <a:uLnTx/>
                <a:uFillTx/>
                <a:latin typeface="Calibri" panose="020F0502020204030204"/>
                <a:ea typeface="+mn-ea"/>
                <a:cs typeface="+mn-cs"/>
              </a:rPr>
              <a:t>Hospital Admission</a:t>
            </a:r>
          </a:p>
          <a:p>
            <a:pPr marL="1219170" marR="0" lvl="1"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Ask patient if they are interested in starting medication, re-started on medication or being connected to services for opioid use disorder</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If yes, have a team member give the patient access to a phone and they can call </a:t>
            </a:r>
            <a:r>
              <a:rPr kumimoji="0" lang="en-US" sz="2000" b="1" i="0" u="none" strike="noStrike" kern="1200" cap="none" spc="0" normalizeH="0" baseline="0" noProof="0">
                <a:ln>
                  <a:noFill/>
                </a:ln>
                <a:solidFill>
                  <a:srgbClr val="E4002B"/>
                </a:solidFill>
                <a:effectLst/>
                <a:uLnTx/>
                <a:uFillTx/>
                <a:latin typeface="Calibri" panose="020F0502020204030204"/>
                <a:ea typeface="+mn-ea"/>
                <a:cs typeface="Calibri" panose="020F0502020204030204"/>
              </a:rPr>
              <a:t>833-234-6343</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Calibri" panose="020F0502020204030204"/>
              </a:rPr>
              <a:t>The MAR team will take it from there including case management</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Calibri" panose="020F0502020204030204"/>
              </a:rPr>
              <a:t>Inpatient Team can start MAR if medically appropriate and MAR NOW case management team will coordinate follow-up and continuation</a:t>
            </a: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In the </a:t>
            </a:r>
            <a:r>
              <a:rPr kumimoji="0" lang="en-US" sz="2800" b="0" i="0" u="sng" strike="noStrike" kern="1200" cap="none" spc="0" normalizeH="0" baseline="0" noProof="0">
                <a:ln>
                  <a:noFill/>
                </a:ln>
                <a:solidFill>
                  <a:sysClr val="windowText" lastClr="000000"/>
                </a:solidFill>
                <a:effectLst/>
                <a:uLnTx/>
                <a:uFillTx/>
                <a:latin typeface="Calibri" panose="020F0502020204030204"/>
                <a:ea typeface="+mn-ea"/>
                <a:cs typeface="+mn-cs"/>
              </a:rPr>
              <a:t>Urgent Care</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or </a:t>
            </a:r>
            <a:r>
              <a:rPr kumimoji="0" lang="en-US" sz="2800" b="0" i="0" u="sng" strike="noStrike" kern="1200" cap="none" spc="0" normalizeH="0" baseline="0" noProof="0">
                <a:ln>
                  <a:noFill/>
                </a:ln>
                <a:solidFill>
                  <a:sysClr val="windowText" lastClr="000000"/>
                </a:solidFill>
                <a:effectLst/>
                <a:uLnTx/>
                <a:uFillTx/>
                <a:latin typeface="Calibri" panose="020F0502020204030204"/>
                <a:ea typeface="+mn-ea"/>
                <a:cs typeface="+mn-cs"/>
              </a:rPr>
              <a:t>Outpatient Setting</a:t>
            </a:r>
          </a:p>
          <a:p>
            <a:pPr marL="1219170" marR="0" lvl="1"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Ask patient if they are interested in starting medication, re-started on medication or being connected to services for opioid use disorder</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mn-cs"/>
              </a:rPr>
              <a:t>If yes, have a team member give the patient access to a phone and they can call </a:t>
            </a:r>
            <a:r>
              <a:rPr kumimoji="0" lang="en-US" sz="2000" b="1" i="0" u="none" strike="noStrike" kern="1200" cap="none" spc="0" normalizeH="0" baseline="0" noProof="0">
                <a:ln>
                  <a:noFill/>
                </a:ln>
                <a:solidFill>
                  <a:srgbClr val="E4002B"/>
                </a:solidFill>
                <a:effectLst/>
                <a:uLnTx/>
                <a:uFillTx/>
                <a:latin typeface="Calibri" panose="020F0502020204030204"/>
                <a:ea typeface="+mn-ea"/>
                <a:cs typeface="Calibri" panose="020F0502020204030204"/>
              </a:rPr>
              <a:t>833-234-6343</a:t>
            </a: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Calibri" panose="020F0502020204030204"/>
              </a:rPr>
              <a:t>The MAR team will take it from there including case management</a:t>
            </a: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Calibri" panose="020F0502020204030204"/>
            </a:endParaRPr>
          </a:p>
          <a:p>
            <a:pPr marL="1828754" marR="0" lvl="2" indent="-423323"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4002130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a:xfrm>
            <a:off x="159026" y="99162"/>
            <a:ext cx="11837504" cy="552893"/>
          </a:xfrm>
        </p:spPr>
        <p:txBody>
          <a:bodyPr>
            <a:noAutofit/>
          </a:bodyPr>
          <a:lstStyle/>
          <a:p>
            <a:pPr algn="ctr"/>
            <a:r>
              <a:rPr kumimoji="0" lang="en-US" sz="2800" b="0" i="0" u="none" strike="noStrike" kern="1200" cap="none" spc="0" normalizeH="0" baseline="0" noProof="0">
                <a:ln>
                  <a:noFill/>
                </a:ln>
                <a:solidFill>
                  <a:schemeClr val="bg1"/>
                </a:solidFill>
                <a:effectLst/>
                <a:uLnTx/>
                <a:uFillTx/>
                <a:latin typeface="+mn-lt"/>
                <a:ea typeface="+mj-ea"/>
                <a:cs typeface="+mj-cs"/>
              </a:rPr>
              <a:t>Why initiate MAR treatment via MAR NOW? </a:t>
            </a:r>
            <a:endParaRPr lang="en-US" sz="2800">
              <a:solidFill>
                <a:schemeClr val="bg1"/>
              </a:solidFill>
              <a:latin typeface="+mn-lt"/>
            </a:endParaRPr>
          </a:p>
        </p:txBody>
      </p:sp>
      <p:sp>
        <p:nvSpPr>
          <p:cNvPr id="2" name="Text Placeholder 2">
            <a:extLst>
              <a:ext uri="{FF2B5EF4-FFF2-40B4-BE49-F238E27FC236}">
                <a16:creationId xmlns:a16="http://schemas.microsoft.com/office/drawing/2014/main" id="{64B3CD90-620C-9717-A5AC-4258CFAA351D}"/>
              </a:ext>
            </a:extLst>
          </p:cNvPr>
          <p:cNvSpPr txBox="1">
            <a:spLocks/>
          </p:cNvSpPr>
          <p:nvPr/>
        </p:nvSpPr>
        <p:spPr>
          <a:xfrm>
            <a:off x="415600" y="1145309"/>
            <a:ext cx="11360800" cy="4562763"/>
          </a:xfrm>
          <a:prstGeom prst="rect">
            <a:avLst/>
          </a:prstGeom>
        </p:spPr>
        <p:txBody>
          <a:bodyPr spcFirstLastPara="1" vert="horz" wrap="square" lIns="91425" tIns="91425" rIns="91425" bIns="91425"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Positively impact the opioid epidemic in your communities</a:t>
            </a: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Ease of use can decrease work burden for staff</a:t>
            </a: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Improve connection to services for patients without increasing clinical staff</a:t>
            </a: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The Joint Commission has a requirement under the chronic pain management standards that hospitals have a mechanism for referral for patients with OUD – utilizing the MAR NOW hotline easily meets that TJC quality standard</a:t>
            </a:r>
          </a:p>
          <a:p>
            <a:pPr marL="609585" marR="0" lvl="0" indent="-457189" algn="l" defTabSz="914400" rtl="0" eaLnBrk="1" fontAlgn="auto" latinLnBrk="0" hangingPunct="1">
              <a:lnSpc>
                <a:spcPct val="90000"/>
              </a:lnSpc>
              <a:spcBef>
                <a:spcPts val="0"/>
              </a:spcBef>
              <a:spcAft>
                <a:spcPts val="0"/>
              </a:spcAft>
              <a:buClrTx/>
              <a:buSzPts val="1800"/>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656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L001_IL_Helpline_background_chevron_graphic_dk.a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107" y="1958748"/>
            <a:ext cx="3691508" cy="6239283"/>
          </a:xfrm>
          <a:prstGeom prst="rect">
            <a:avLst/>
          </a:prstGeom>
        </p:spPr>
      </p:pic>
      <p:pic>
        <p:nvPicPr>
          <p:cNvPr id="5" name="Picture 4" descr="iStock-944310720_EDIT_full_size.jpg"/>
          <p:cNvPicPr>
            <a:picLocks noChangeAspect="1"/>
          </p:cNvPicPr>
          <p:nvPr/>
        </p:nvPicPr>
        <p:blipFill rotWithShape="1">
          <a:blip r:embed="rId4" cstate="print">
            <a:extLst>
              <a:ext uri="{28A0092B-C50C-407E-A947-70E740481C1C}">
                <a14:useLocalDpi xmlns:a14="http://schemas.microsoft.com/office/drawing/2010/main" val="0"/>
              </a:ext>
            </a:extLst>
          </a:blip>
          <a:srcRect r="27894"/>
          <a:stretch/>
        </p:blipFill>
        <p:spPr>
          <a:xfrm>
            <a:off x="4777317" y="0"/>
            <a:ext cx="7414683" cy="6858000"/>
          </a:xfrm>
          <a:prstGeom prst="rect">
            <a:avLst/>
          </a:prstGeom>
        </p:spPr>
      </p:pic>
      <p:pic>
        <p:nvPicPr>
          <p:cNvPr id="13" name="Picture 12"/>
          <p:cNvPicPr>
            <a:picLocks noChangeAspect="1"/>
          </p:cNvPicPr>
          <p:nvPr/>
        </p:nvPicPr>
        <p:blipFill>
          <a:blip r:embed="rId5"/>
          <a:stretch>
            <a:fillRect/>
          </a:stretch>
        </p:blipFill>
        <p:spPr>
          <a:xfrm>
            <a:off x="-508000" y="2311400"/>
            <a:ext cx="338667" cy="1964267"/>
          </a:xfrm>
          <a:prstGeom prst="rect">
            <a:avLst/>
          </a:prstGeom>
        </p:spPr>
      </p:pic>
      <p:pic>
        <p:nvPicPr>
          <p:cNvPr id="7" name="Picture 6" descr="IL_Helpline_logo.png">
            <a:extLst>
              <a:ext uri="{FF2B5EF4-FFF2-40B4-BE49-F238E27FC236}">
                <a16:creationId xmlns:a16="http://schemas.microsoft.com/office/drawing/2014/main" id="{4A6395B5-941A-4B03-B2E5-50B6B1D7A9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102" y="2625970"/>
            <a:ext cx="4087445" cy="1021861"/>
          </a:xfrm>
          <a:prstGeom prst="rect">
            <a:avLst/>
          </a:prstGeom>
        </p:spPr>
      </p:pic>
      <p:sp>
        <p:nvSpPr>
          <p:cNvPr id="3" name="TextBox 2">
            <a:extLst>
              <a:ext uri="{FF2B5EF4-FFF2-40B4-BE49-F238E27FC236}">
                <a16:creationId xmlns:a16="http://schemas.microsoft.com/office/drawing/2014/main" id="{79A9F758-AC9A-DFC9-A1F0-79A768998D82}"/>
              </a:ext>
            </a:extLst>
          </p:cNvPr>
          <p:cNvSpPr txBox="1"/>
          <p:nvPr/>
        </p:nvSpPr>
        <p:spPr>
          <a:xfrm>
            <a:off x="238102" y="4453962"/>
            <a:ext cx="4213411" cy="138499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lumMod val="75000"/>
                  </a:srgbClr>
                </a:solidFill>
                <a:effectLst/>
                <a:uLnTx/>
                <a:uFillTx/>
                <a:latin typeface="Calibri" panose="020F0502020204030204"/>
                <a:ea typeface="+mn-ea"/>
                <a:cs typeface="Calibri"/>
              </a:rPr>
              <a:t>1-833-234-6343 (2FINDHELP)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lumMod val="75000"/>
                  </a:srgbClr>
                </a:solidFill>
                <a:effectLst/>
                <a:uLnTx/>
                <a:uFillTx/>
                <a:latin typeface="Calibri" panose="020F0502020204030204"/>
                <a:ea typeface="+mn-ea"/>
                <a:cs typeface="Calibri"/>
              </a:rPr>
              <a:t>Or text </a:t>
            </a:r>
            <a:r>
              <a:rPr kumimoji="0" lang="en-US" sz="2800" b="0" i="0" u="none" strike="noStrike" kern="1200" cap="none" spc="0" normalizeH="0" baseline="0" noProof="0">
                <a:ln>
                  <a:noFill/>
                </a:ln>
                <a:solidFill>
                  <a:srgbClr val="FFC000">
                    <a:lumMod val="75000"/>
                  </a:srgbClr>
                </a:solidFill>
                <a:effectLst/>
                <a:uLnTx/>
                <a:uFillTx/>
                <a:latin typeface="Roboto"/>
                <a:ea typeface="Roboto"/>
                <a:cs typeface="Roboto"/>
              </a:rPr>
              <a:t>"HELP" to 833234</a:t>
            </a:r>
          </a:p>
        </p:txBody>
      </p:sp>
    </p:spTree>
    <p:extLst>
      <p:ext uri="{BB962C8B-B14F-4D97-AF65-F5344CB8AC3E}">
        <p14:creationId xmlns:p14="http://schemas.microsoft.com/office/powerpoint/2010/main" val="2837305474"/>
      </p:ext>
    </p:extLst>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D77C5D-D11E-BB6D-5D6D-23B8EB4ED213}"/>
              </a:ext>
            </a:extLst>
          </p:cNvPr>
          <p:cNvPicPr>
            <a:picLocks noChangeAspect="1"/>
          </p:cNvPicPr>
          <p:nvPr/>
        </p:nvPicPr>
        <p:blipFill>
          <a:blip r:embed="rId2"/>
          <a:stretch>
            <a:fillRect/>
          </a:stretch>
        </p:blipFill>
        <p:spPr>
          <a:xfrm>
            <a:off x="263734" y="1386855"/>
            <a:ext cx="11376836" cy="5066216"/>
          </a:xfrm>
          <a:prstGeom prst="rect">
            <a:avLst/>
          </a:prstGeom>
        </p:spPr>
      </p:pic>
    </p:spTree>
    <p:extLst>
      <p:ext uri="{BB962C8B-B14F-4D97-AF65-F5344CB8AC3E}">
        <p14:creationId xmlns:p14="http://schemas.microsoft.com/office/powerpoint/2010/main" val="4035244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69949D-D1A3-F763-305B-CBB9FD61F666}"/>
              </a:ext>
            </a:extLst>
          </p:cNvPr>
          <p:cNvSpPr txBox="1">
            <a:spLocks/>
          </p:cNvSpPr>
          <p:nvPr/>
        </p:nvSpPr>
        <p:spPr>
          <a:xfrm>
            <a:off x="201787" y="43940"/>
            <a:ext cx="7251405" cy="1750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j-ea"/>
                <a:cs typeface="Calibri Light"/>
              </a:rPr>
              <a:t>MAR restrictions have been waived under COVID to allow for low-barrier prescription</a:t>
            </a:r>
          </a:p>
        </p:txBody>
      </p:sp>
      <p:sp>
        <p:nvSpPr>
          <p:cNvPr id="10" name="Content Placeholder 2">
            <a:extLst>
              <a:ext uri="{FF2B5EF4-FFF2-40B4-BE49-F238E27FC236}">
                <a16:creationId xmlns:a16="http://schemas.microsoft.com/office/drawing/2014/main" id="{AA0C9AC1-D1F4-3466-AE8B-8FDE978B95D1}"/>
              </a:ext>
            </a:extLst>
          </p:cNvPr>
          <p:cNvSpPr>
            <a:spLocks noGrp="1"/>
          </p:cNvSpPr>
          <p:nvPr>
            <p:ph type="body" sz="quarter" idx="13"/>
          </p:nvPr>
        </p:nvSpPr>
        <p:spPr>
          <a:xfrm>
            <a:off x="381000" y="1534284"/>
            <a:ext cx="6670675" cy="4677672"/>
          </a:xfrm>
        </p:spPr>
        <p:txBody>
          <a:bodyPr vert="horz" lIns="91440" tIns="45720" rIns="91440" bIns="45720" rtlCol="0" anchor="t">
            <a:normAutofit/>
          </a:bodyPr>
          <a:lstStyle/>
          <a:p>
            <a:pPr marL="0" indent="0">
              <a:buNone/>
            </a:pPr>
            <a:endParaRPr lang="en-US"/>
          </a:p>
          <a:p>
            <a:pPr marL="514350" indent="-514350">
              <a:buAutoNum type="arabicPeriod"/>
            </a:pPr>
            <a:r>
              <a:rPr lang="en-US">
                <a:cs typeface="Calibri" panose="020F0502020204030204"/>
              </a:rPr>
              <a:t>Buprenorphine may be prescribed via </a:t>
            </a:r>
            <a:r>
              <a:rPr lang="en-US">
                <a:solidFill>
                  <a:srgbClr val="E4002B"/>
                </a:solidFill>
                <a:cs typeface="Calibri" panose="020F0502020204030204"/>
              </a:rPr>
              <a:t>audio-only telemedicine</a:t>
            </a:r>
          </a:p>
          <a:p>
            <a:pPr marL="514350" indent="-514350">
              <a:buAutoNum type="arabicPeriod"/>
            </a:pPr>
            <a:r>
              <a:rPr lang="en-US">
                <a:cs typeface="Calibri" panose="020F0502020204030204"/>
              </a:rPr>
              <a:t>Initial </a:t>
            </a:r>
            <a:r>
              <a:rPr lang="en-US">
                <a:solidFill>
                  <a:srgbClr val="E4002B"/>
                </a:solidFill>
                <a:cs typeface="Calibri" panose="020F0502020204030204"/>
              </a:rPr>
              <a:t>in-person examination</a:t>
            </a:r>
            <a:r>
              <a:rPr lang="en-US">
                <a:cs typeface="Calibri" panose="020F0502020204030204"/>
              </a:rPr>
              <a:t> with provider before first buprenorphine prescription is waived</a:t>
            </a:r>
          </a:p>
          <a:p>
            <a:pPr marL="514350" indent="-514350">
              <a:buAutoNum type="arabicPeriod"/>
            </a:pPr>
            <a:r>
              <a:rPr lang="en-US">
                <a:cs typeface="Calibri" panose="020F0502020204030204"/>
              </a:rPr>
              <a:t>Buprenorphine providers may use </a:t>
            </a:r>
            <a:r>
              <a:rPr lang="en-US">
                <a:solidFill>
                  <a:srgbClr val="E4002B"/>
                </a:solidFill>
                <a:cs typeface="Calibri" panose="020F0502020204030204"/>
              </a:rPr>
              <a:t>non-HIPAA-compliant platforms</a:t>
            </a:r>
            <a:r>
              <a:rPr lang="en-US">
                <a:cs typeface="Calibri" panose="020F0502020204030204"/>
              </a:rPr>
              <a:t> to reach patients</a:t>
            </a:r>
          </a:p>
          <a:p>
            <a:pPr marL="0" indent="0">
              <a:buNone/>
            </a:pPr>
            <a:endParaRPr lang="en-US">
              <a:cs typeface="Calibri" panose="020F0502020204030204"/>
            </a:endParaRPr>
          </a:p>
          <a:p>
            <a:pPr marL="0" indent="0">
              <a:buNone/>
            </a:pPr>
            <a:r>
              <a:rPr lang="en-US">
                <a:cs typeface="Calibri" panose="020F0502020204030204"/>
              </a:rPr>
              <a:t>In June 2022, the Office of National Drug Control Policy issued </a:t>
            </a:r>
            <a:r>
              <a:rPr lang="en-US">
                <a:solidFill>
                  <a:schemeClr val="accent1"/>
                </a:solidFill>
                <a:cs typeface="Calibri" panose="020F0502020204030204"/>
                <a:hlinkClick r:id="rId2">
                  <a:extLst>
                    <a:ext uri="{A12FA001-AC4F-418D-AE19-62706E023703}">
                      <ahyp:hlinkClr xmlns:ahyp="http://schemas.microsoft.com/office/drawing/2018/hyperlinkcolor" val="tx"/>
                    </a:ext>
                  </a:extLst>
                </a:hlinkClick>
              </a:rPr>
              <a:t>recommendations</a:t>
            </a:r>
            <a:r>
              <a:rPr lang="en-US">
                <a:cs typeface="Calibri" panose="020F0502020204030204"/>
              </a:rPr>
              <a:t> that the DEA and HHS make these changes permanent. </a:t>
            </a:r>
          </a:p>
        </p:txBody>
      </p:sp>
    </p:spTree>
    <p:extLst>
      <p:ext uri="{BB962C8B-B14F-4D97-AF65-F5344CB8AC3E}">
        <p14:creationId xmlns:p14="http://schemas.microsoft.com/office/powerpoint/2010/main" val="1520186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11D7FCC5-15A7-A2EC-9D52-515FFBAD2E89}"/>
              </a:ext>
            </a:extLst>
          </p:cNvPr>
          <p:cNvGraphicFramePr>
            <a:graphicFrameLocks/>
          </p:cNvGraphicFramePr>
          <p:nvPr>
            <p:extLst>
              <p:ext uri="{D42A27DB-BD31-4B8C-83A1-F6EECF244321}">
                <p14:modId xmlns:p14="http://schemas.microsoft.com/office/powerpoint/2010/main" val="509624391"/>
              </p:ext>
            </p:extLst>
          </p:nvPr>
        </p:nvGraphicFramePr>
        <p:xfrm>
          <a:off x="4800418" y="745597"/>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7EC4BA9-D314-EBF1-65C2-DF32BE3BF025}"/>
              </a:ext>
            </a:extLst>
          </p:cNvPr>
          <p:cNvSpPr txBox="1"/>
          <p:nvPr/>
        </p:nvSpPr>
        <p:spPr>
          <a:xfrm>
            <a:off x="485775" y="1828800"/>
            <a:ext cx="2905125" cy="2308324"/>
          </a:xfrm>
          <a:prstGeom prst="rect">
            <a:avLst/>
          </a:prstGeom>
          <a:noFill/>
        </p:spPr>
        <p:txBody>
          <a:bodyPr wrap="square" rtlCol="0">
            <a:spAutoFit/>
          </a:bodyPr>
          <a:lstStyle/>
          <a:p>
            <a:r>
              <a:rPr lang="en-US" sz="3600">
                <a:solidFill>
                  <a:schemeClr val="bg1"/>
                </a:solidFill>
              </a:rPr>
              <a:t>Services </a:t>
            </a:r>
          </a:p>
          <a:p>
            <a:r>
              <a:rPr lang="en-US" sz="3600">
                <a:solidFill>
                  <a:schemeClr val="bg1"/>
                </a:solidFill>
              </a:rPr>
              <a:t>Supported </a:t>
            </a:r>
          </a:p>
          <a:p>
            <a:r>
              <a:rPr lang="en-US" sz="3600">
                <a:solidFill>
                  <a:schemeClr val="bg1"/>
                </a:solidFill>
              </a:rPr>
              <a:t>by </a:t>
            </a:r>
          </a:p>
          <a:p>
            <a:r>
              <a:rPr lang="en-US" sz="3600">
                <a:solidFill>
                  <a:schemeClr val="bg1"/>
                </a:solidFill>
              </a:rPr>
              <a:t>IDHS/SUPR </a:t>
            </a:r>
          </a:p>
        </p:txBody>
      </p:sp>
    </p:spTree>
    <p:extLst>
      <p:ext uri="{BB962C8B-B14F-4D97-AF65-F5344CB8AC3E}">
        <p14:creationId xmlns:p14="http://schemas.microsoft.com/office/powerpoint/2010/main" val="2542192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F33129-D0FD-62F1-E1DC-31F5BD79E8F3}"/>
              </a:ext>
            </a:extLst>
          </p:cNvPr>
          <p:cNvSpPr>
            <a:spLocks noGrp="1"/>
          </p:cNvSpPr>
          <p:nvPr>
            <p:ph type="body" sz="quarter" idx="13"/>
          </p:nvPr>
        </p:nvSpPr>
        <p:spPr>
          <a:xfrm>
            <a:off x="4635795" y="2011363"/>
            <a:ext cx="7556205" cy="3927475"/>
          </a:xfrm>
        </p:spPr>
        <p:txBody>
          <a:bodyPr>
            <a:normAutofit/>
          </a:bodyPr>
          <a:lstStyle/>
          <a:p>
            <a:pPr marL="0" indent="0" algn="ctr">
              <a:buNone/>
            </a:pPr>
            <a:r>
              <a:rPr lang="en-US" sz="4800">
                <a:cs typeface="Calibri Light"/>
              </a:rPr>
              <a:t>Initial Program Data &amp; Learnings</a:t>
            </a:r>
          </a:p>
        </p:txBody>
      </p:sp>
    </p:spTree>
    <p:extLst>
      <p:ext uri="{BB962C8B-B14F-4D97-AF65-F5344CB8AC3E}">
        <p14:creationId xmlns:p14="http://schemas.microsoft.com/office/powerpoint/2010/main" val="1888560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FDD73F-91D3-7B88-2F58-541B610123A5}"/>
              </a:ext>
            </a:extLst>
          </p:cNvPr>
          <p:cNvSpPr>
            <a:spLocks noGrp="1"/>
          </p:cNvSpPr>
          <p:nvPr>
            <p:ph type="title"/>
          </p:nvPr>
        </p:nvSpPr>
        <p:spPr>
          <a:xfrm>
            <a:off x="0" y="132322"/>
            <a:ext cx="12192000" cy="344487"/>
          </a:xfrm>
        </p:spPr>
        <p:txBody>
          <a:bodyPr>
            <a:normAutofit fontScale="90000"/>
          </a:bodyPr>
          <a:lstStyle/>
          <a:p>
            <a:r>
              <a:rPr lang="en-US" sz="2800">
                <a:latin typeface="+mn-lt"/>
                <a:cs typeface="Calibri Light"/>
              </a:rPr>
              <a:t>Successful Connection to Care</a:t>
            </a:r>
          </a:p>
        </p:txBody>
      </p:sp>
      <p:graphicFrame>
        <p:nvGraphicFramePr>
          <p:cNvPr id="6" name="Table 5">
            <a:extLst>
              <a:ext uri="{FF2B5EF4-FFF2-40B4-BE49-F238E27FC236}">
                <a16:creationId xmlns:a16="http://schemas.microsoft.com/office/drawing/2014/main" id="{51E505EB-1517-8F44-32EE-4AB2FC5E13B7}"/>
              </a:ext>
            </a:extLst>
          </p:cNvPr>
          <p:cNvGraphicFramePr>
            <a:graphicFrameLocks noGrp="1"/>
          </p:cNvGraphicFramePr>
          <p:nvPr/>
        </p:nvGraphicFramePr>
        <p:xfrm>
          <a:off x="1162428" y="733648"/>
          <a:ext cx="8084455" cy="2519918"/>
        </p:xfrm>
        <a:graphic>
          <a:graphicData uri="http://schemas.openxmlformats.org/drawingml/2006/table">
            <a:tbl>
              <a:tblPr firstRow="1" bandRow="1">
                <a:tableStyleId>{C083E6E3-FA7D-4D7B-A595-EF9225AFEA82}</a:tableStyleId>
              </a:tblPr>
              <a:tblGrid>
                <a:gridCol w="4920341">
                  <a:extLst>
                    <a:ext uri="{9D8B030D-6E8A-4147-A177-3AD203B41FA5}">
                      <a16:colId xmlns:a16="http://schemas.microsoft.com/office/drawing/2014/main" val="1272379414"/>
                    </a:ext>
                  </a:extLst>
                </a:gridCol>
                <a:gridCol w="1132114">
                  <a:extLst>
                    <a:ext uri="{9D8B030D-6E8A-4147-A177-3AD203B41FA5}">
                      <a16:colId xmlns:a16="http://schemas.microsoft.com/office/drawing/2014/main" val="407676594"/>
                    </a:ext>
                  </a:extLst>
                </a:gridCol>
                <a:gridCol w="2032000">
                  <a:extLst>
                    <a:ext uri="{9D8B030D-6E8A-4147-A177-3AD203B41FA5}">
                      <a16:colId xmlns:a16="http://schemas.microsoft.com/office/drawing/2014/main" val="3720970765"/>
                    </a:ext>
                  </a:extLst>
                </a:gridCol>
              </a:tblGrid>
              <a:tr h="294342">
                <a:tc>
                  <a:txBody>
                    <a:bodyPr/>
                    <a:lstStyle/>
                    <a:p>
                      <a:pPr fontAlgn="b"/>
                      <a:r>
                        <a:rPr lang="en-US" sz="1800">
                          <a:effectLst/>
                        </a:rPr>
                        <a:t>May 9 – Feb</a:t>
                      </a:r>
                      <a:r>
                        <a:rPr lang="en-US" sz="1800" baseline="0">
                          <a:effectLst/>
                        </a:rPr>
                        <a:t> 5</a:t>
                      </a:r>
                      <a:r>
                        <a:rPr lang="en-US" sz="1800">
                          <a:effectLst/>
                        </a:rPr>
                        <a:t>, 2023: MAR NOW Call Data</a:t>
                      </a:r>
                    </a:p>
                  </a:txBody>
                  <a:tcPr marL="9525" marR="9525" marT="9525" marB="0" anchor="b"/>
                </a:tc>
                <a:tc>
                  <a:txBody>
                    <a:bodyPr/>
                    <a:lstStyle/>
                    <a:p>
                      <a:pPr fontAlgn="b"/>
                      <a:endParaRPr lang="en-US" sz="1800">
                        <a:effectLst/>
                      </a:endParaRPr>
                    </a:p>
                  </a:txBody>
                  <a:tcPr marL="9525" marR="9525" marT="9525" marB="0" anchor="b"/>
                </a:tc>
                <a:tc>
                  <a:txBody>
                    <a:bodyPr/>
                    <a:lstStyle/>
                    <a:p>
                      <a:pPr fontAlgn="b"/>
                      <a:endParaRPr lang="en-US" sz="1800">
                        <a:effectLst/>
                      </a:endParaRPr>
                    </a:p>
                  </a:txBody>
                  <a:tcPr marL="9525" marR="9525" marT="9525" marB="0" anchor="b"/>
                </a:tc>
                <a:extLst>
                  <a:ext uri="{0D108BD9-81ED-4DB2-BD59-A6C34878D82A}">
                    <a16:rowId xmlns:a16="http://schemas.microsoft.com/office/drawing/2014/main" val="3249311026"/>
                  </a:ext>
                </a:extLst>
              </a:tr>
              <a:tr h="469402">
                <a:tc>
                  <a:txBody>
                    <a:bodyPr/>
                    <a:lstStyle/>
                    <a:p>
                      <a:pPr fontAlgn="b"/>
                      <a:endParaRPr lang="en-US" sz="1800">
                        <a:effectLst/>
                      </a:endParaRPr>
                    </a:p>
                  </a:txBody>
                  <a:tcPr marL="9525" marR="9525" marT="9525" marB="0" anchor="b"/>
                </a:tc>
                <a:tc>
                  <a:txBody>
                    <a:bodyPr/>
                    <a:lstStyle/>
                    <a:p>
                      <a:pPr fontAlgn="b"/>
                      <a:r>
                        <a:rPr lang="en-US" sz="1800" i="1">
                          <a:effectLst/>
                        </a:rPr>
                        <a:t>Number</a:t>
                      </a:r>
                    </a:p>
                  </a:txBody>
                  <a:tcPr marL="9525" marR="9525" marT="9525" marB="0" anchor="b"/>
                </a:tc>
                <a:tc>
                  <a:txBody>
                    <a:bodyPr/>
                    <a:lstStyle/>
                    <a:p>
                      <a:pPr fontAlgn="b"/>
                      <a:r>
                        <a:rPr lang="en-US" sz="1800" i="1">
                          <a:effectLst/>
                        </a:rPr>
                        <a:t>Percent of Total</a:t>
                      </a:r>
                    </a:p>
                  </a:txBody>
                  <a:tcPr marL="9525" marR="9525" marT="9525" marB="0" anchor="b"/>
                </a:tc>
                <a:extLst>
                  <a:ext uri="{0D108BD9-81ED-4DB2-BD59-A6C34878D82A}">
                    <a16:rowId xmlns:a16="http://schemas.microsoft.com/office/drawing/2014/main" val="607821759"/>
                  </a:ext>
                </a:extLst>
              </a:tr>
              <a:tr h="294342">
                <a:tc>
                  <a:txBody>
                    <a:bodyPr/>
                    <a:lstStyle/>
                    <a:p>
                      <a:pPr fontAlgn="b"/>
                      <a:r>
                        <a:rPr lang="en-US" sz="1800">
                          <a:effectLst/>
                        </a:rPr>
                        <a:t>Calls from patients seeking OUD care</a:t>
                      </a:r>
                    </a:p>
                  </a:txBody>
                  <a:tcPr marL="9525" marR="9525" marT="9525" marB="0" anchor="b"/>
                </a:tc>
                <a:tc>
                  <a:txBody>
                    <a:bodyPr/>
                    <a:lstStyle/>
                    <a:p>
                      <a:pPr algn="r" fontAlgn="b"/>
                      <a:r>
                        <a:rPr lang="en-US" sz="1800">
                          <a:effectLst/>
                        </a:rPr>
                        <a:t>300</a:t>
                      </a:r>
                    </a:p>
                  </a:txBody>
                  <a:tcPr marL="9525" marR="9525" marT="9525" marB="0" anchor="b"/>
                </a:tc>
                <a:tc>
                  <a:txBody>
                    <a:bodyPr/>
                    <a:lstStyle/>
                    <a:p>
                      <a:pPr fontAlgn="b"/>
                      <a:endParaRPr lang="en-US" sz="1800">
                        <a:effectLst/>
                      </a:endParaRPr>
                    </a:p>
                  </a:txBody>
                  <a:tcPr marL="9525" marR="9525" marT="9525" marB="0" anchor="b"/>
                </a:tc>
                <a:extLst>
                  <a:ext uri="{0D108BD9-81ED-4DB2-BD59-A6C34878D82A}">
                    <a16:rowId xmlns:a16="http://schemas.microsoft.com/office/drawing/2014/main" val="3843331649"/>
                  </a:ext>
                </a:extLst>
              </a:tr>
              <a:tr h="294342">
                <a:tc>
                  <a:txBody>
                    <a:bodyPr/>
                    <a:lstStyle/>
                    <a:p>
                      <a:pPr fontAlgn="b"/>
                      <a:r>
                        <a:rPr lang="en-US" sz="1800">
                          <a:effectLst/>
                        </a:rPr>
                        <a:t>Patients seeking methadone</a:t>
                      </a:r>
                    </a:p>
                  </a:txBody>
                  <a:tcPr marL="9525" marR="9525" marT="9525" marB="0" anchor="b"/>
                </a:tc>
                <a:tc>
                  <a:txBody>
                    <a:bodyPr/>
                    <a:lstStyle/>
                    <a:p>
                      <a:pPr algn="r" fontAlgn="b"/>
                      <a:r>
                        <a:rPr lang="en-US" sz="1800">
                          <a:effectLst/>
                        </a:rPr>
                        <a:t>106</a:t>
                      </a:r>
                    </a:p>
                  </a:txBody>
                  <a:tcPr marL="9525" marR="9525" marT="9525" marB="0" anchor="b"/>
                </a:tc>
                <a:tc>
                  <a:txBody>
                    <a:bodyPr/>
                    <a:lstStyle/>
                    <a:p>
                      <a:pPr algn="r" fontAlgn="b"/>
                      <a:r>
                        <a:rPr lang="en-US" sz="1800">
                          <a:effectLst/>
                        </a:rPr>
                        <a:t>35%</a:t>
                      </a:r>
                    </a:p>
                  </a:txBody>
                  <a:tcPr marL="9525" marR="9525" marT="9525" marB="0" anchor="b"/>
                </a:tc>
                <a:extLst>
                  <a:ext uri="{0D108BD9-81ED-4DB2-BD59-A6C34878D82A}">
                    <a16:rowId xmlns:a16="http://schemas.microsoft.com/office/drawing/2014/main" val="4263221625"/>
                  </a:ext>
                </a:extLst>
              </a:tr>
              <a:tr h="294342">
                <a:tc>
                  <a:txBody>
                    <a:bodyPr/>
                    <a:lstStyle/>
                    <a:p>
                      <a:pPr fontAlgn="b"/>
                      <a:r>
                        <a:rPr lang="en-US" sz="1800">
                          <a:effectLst/>
                        </a:rPr>
                        <a:t>Patients seeking buprenorphine</a:t>
                      </a:r>
                    </a:p>
                  </a:txBody>
                  <a:tcPr marL="9525" marR="9525" marT="9525" marB="0" anchor="b"/>
                </a:tc>
                <a:tc>
                  <a:txBody>
                    <a:bodyPr/>
                    <a:lstStyle/>
                    <a:p>
                      <a:pPr algn="r" fontAlgn="b"/>
                      <a:r>
                        <a:rPr lang="en-US" sz="1800">
                          <a:effectLst/>
                        </a:rPr>
                        <a:t>163</a:t>
                      </a:r>
                    </a:p>
                  </a:txBody>
                  <a:tcPr marL="9525" marR="9525" marT="9525" marB="0" anchor="b"/>
                </a:tc>
                <a:tc>
                  <a:txBody>
                    <a:bodyPr/>
                    <a:lstStyle/>
                    <a:p>
                      <a:pPr algn="r" fontAlgn="b"/>
                      <a:r>
                        <a:rPr lang="en-US" sz="1800">
                          <a:effectLst/>
                        </a:rPr>
                        <a:t>54%</a:t>
                      </a:r>
                    </a:p>
                  </a:txBody>
                  <a:tcPr marL="9525" marR="9525" marT="9525" marB="0" anchor="b"/>
                </a:tc>
                <a:extLst>
                  <a:ext uri="{0D108BD9-81ED-4DB2-BD59-A6C34878D82A}">
                    <a16:rowId xmlns:a16="http://schemas.microsoft.com/office/drawing/2014/main" val="911115599"/>
                  </a:ext>
                </a:extLst>
              </a:tr>
              <a:tr h="578806">
                <a:tc>
                  <a:txBody>
                    <a:bodyPr/>
                    <a:lstStyle/>
                    <a:p>
                      <a:pPr fontAlgn="b"/>
                      <a:r>
                        <a:rPr lang="en-US" sz="1800">
                          <a:effectLst/>
                        </a:rPr>
                        <a:t>Patients seeking withdrawal management w/ medical stabilization on MAR</a:t>
                      </a:r>
                    </a:p>
                  </a:txBody>
                  <a:tcPr marL="9525" marR="9525" marT="9525" marB="0" anchor="b"/>
                </a:tc>
                <a:tc>
                  <a:txBody>
                    <a:bodyPr/>
                    <a:lstStyle/>
                    <a:p>
                      <a:pPr algn="r" fontAlgn="b"/>
                      <a:r>
                        <a:rPr lang="en-US" sz="1800">
                          <a:effectLst/>
                        </a:rPr>
                        <a:t>20</a:t>
                      </a:r>
                    </a:p>
                  </a:txBody>
                  <a:tcPr marL="9525" marR="9525" marT="9525" marB="0" anchor="b"/>
                </a:tc>
                <a:tc>
                  <a:txBody>
                    <a:bodyPr/>
                    <a:lstStyle/>
                    <a:p>
                      <a:pPr algn="r" fontAlgn="b"/>
                      <a:r>
                        <a:rPr lang="en-US" sz="1800">
                          <a:effectLst/>
                        </a:rPr>
                        <a:t>7%</a:t>
                      </a:r>
                    </a:p>
                  </a:txBody>
                  <a:tcPr marL="9525" marR="9525" marT="9525" marB="0" anchor="b"/>
                </a:tc>
                <a:extLst>
                  <a:ext uri="{0D108BD9-81ED-4DB2-BD59-A6C34878D82A}">
                    <a16:rowId xmlns:a16="http://schemas.microsoft.com/office/drawing/2014/main" val="885154575"/>
                  </a:ext>
                </a:extLst>
              </a:tr>
              <a:tr h="294342">
                <a:tc>
                  <a:txBody>
                    <a:bodyPr/>
                    <a:lstStyle/>
                    <a:p>
                      <a:pPr fontAlgn="b"/>
                      <a:r>
                        <a:rPr lang="en-US" sz="1800">
                          <a:effectLst/>
                        </a:rPr>
                        <a:t>Patients seeking residential treatment</a:t>
                      </a:r>
                    </a:p>
                  </a:txBody>
                  <a:tcPr marL="9525" marR="9525" marT="9525" marB="0" anchor="b"/>
                </a:tc>
                <a:tc>
                  <a:txBody>
                    <a:bodyPr/>
                    <a:lstStyle/>
                    <a:p>
                      <a:pPr algn="r" fontAlgn="b"/>
                      <a:r>
                        <a:rPr lang="en-US" sz="1800">
                          <a:effectLst/>
                        </a:rPr>
                        <a:t>11</a:t>
                      </a:r>
                    </a:p>
                  </a:txBody>
                  <a:tcPr marL="9525" marR="9525" marT="9525" marB="0" anchor="b"/>
                </a:tc>
                <a:tc>
                  <a:txBody>
                    <a:bodyPr/>
                    <a:lstStyle/>
                    <a:p>
                      <a:pPr algn="r" fontAlgn="b"/>
                      <a:r>
                        <a:rPr lang="en-US" sz="1800">
                          <a:effectLst/>
                        </a:rPr>
                        <a:t>4%</a:t>
                      </a:r>
                    </a:p>
                  </a:txBody>
                  <a:tcPr marL="9525" marR="9525" marT="9525" marB="0" anchor="b"/>
                </a:tc>
                <a:extLst>
                  <a:ext uri="{0D108BD9-81ED-4DB2-BD59-A6C34878D82A}">
                    <a16:rowId xmlns:a16="http://schemas.microsoft.com/office/drawing/2014/main" val="2768658153"/>
                  </a:ext>
                </a:extLst>
              </a:tr>
            </a:tbl>
          </a:graphicData>
        </a:graphic>
      </p:graphicFrame>
      <p:graphicFrame>
        <p:nvGraphicFramePr>
          <p:cNvPr id="7" name="Table 6">
            <a:extLst>
              <a:ext uri="{FF2B5EF4-FFF2-40B4-BE49-F238E27FC236}">
                <a16:creationId xmlns:a16="http://schemas.microsoft.com/office/drawing/2014/main" id="{7B6B9A7C-D634-D1BC-8EA3-4EF51126C325}"/>
              </a:ext>
            </a:extLst>
          </p:cNvPr>
          <p:cNvGraphicFramePr>
            <a:graphicFrameLocks noGrp="1"/>
          </p:cNvGraphicFramePr>
          <p:nvPr/>
        </p:nvGraphicFramePr>
        <p:xfrm>
          <a:off x="1173046" y="3253567"/>
          <a:ext cx="8074158" cy="2519918"/>
        </p:xfrm>
        <a:graphic>
          <a:graphicData uri="http://schemas.openxmlformats.org/drawingml/2006/table">
            <a:tbl>
              <a:tblPr firstRow="1" bandRow="1">
                <a:tableStyleId>{C083E6E3-FA7D-4D7B-A595-EF9225AFEA82}</a:tableStyleId>
              </a:tblPr>
              <a:tblGrid>
                <a:gridCol w="5174285">
                  <a:extLst>
                    <a:ext uri="{9D8B030D-6E8A-4147-A177-3AD203B41FA5}">
                      <a16:colId xmlns:a16="http://schemas.microsoft.com/office/drawing/2014/main" val="1844673906"/>
                    </a:ext>
                  </a:extLst>
                </a:gridCol>
                <a:gridCol w="1231972">
                  <a:extLst>
                    <a:ext uri="{9D8B030D-6E8A-4147-A177-3AD203B41FA5}">
                      <a16:colId xmlns:a16="http://schemas.microsoft.com/office/drawing/2014/main" val="3119120486"/>
                    </a:ext>
                  </a:extLst>
                </a:gridCol>
                <a:gridCol w="1667901">
                  <a:extLst>
                    <a:ext uri="{9D8B030D-6E8A-4147-A177-3AD203B41FA5}">
                      <a16:colId xmlns:a16="http://schemas.microsoft.com/office/drawing/2014/main" val="2290976154"/>
                    </a:ext>
                  </a:extLst>
                </a:gridCol>
              </a:tblGrid>
              <a:tr h="292648">
                <a:tc>
                  <a:txBody>
                    <a:bodyPr/>
                    <a:lstStyle/>
                    <a:p>
                      <a:pPr fontAlgn="b"/>
                      <a:r>
                        <a:rPr lang="en-US" sz="1800">
                          <a:effectLst/>
                        </a:rPr>
                        <a:t>May 9 – Feb 5, 2023: Patient Connection Data</a:t>
                      </a:r>
                    </a:p>
                  </a:txBody>
                  <a:tcPr marL="9525" marR="9525" marT="9525" marB="0" anchor="b"/>
                </a:tc>
                <a:tc>
                  <a:txBody>
                    <a:bodyPr/>
                    <a:lstStyle/>
                    <a:p>
                      <a:pPr fontAlgn="b"/>
                      <a:endParaRPr lang="en-US" sz="1800">
                        <a:effectLst/>
                      </a:endParaRPr>
                    </a:p>
                  </a:txBody>
                  <a:tcPr marL="9525" marR="9525" marT="9525" marB="0" anchor="b"/>
                </a:tc>
                <a:tc>
                  <a:txBody>
                    <a:bodyPr/>
                    <a:lstStyle/>
                    <a:p>
                      <a:pPr fontAlgn="b"/>
                      <a:endParaRPr lang="en-US" sz="1800">
                        <a:effectLst/>
                      </a:endParaRPr>
                    </a:p>
                  </a:txBody>
                  <a:tcPr marL="9525" marR="9525" marT="9525" marB="0" anchor="b"/>
                </a:tc>
                <a:extLst>
                  <a:ext uri="{0D108BD9-81ED-4DB2-BD59-A6C34878D82A}">
                    <a16:rowId xmlns:a16="http://schemas.microsoft.com/office/drawing/2014/main" val="2858160062"/>
                  </a:ext>
                </a:extLst>
              </a:tr>
              <a:tr h="292648">
                <a:tc>
                  <a:txBody>
                    <a:bodyPr/>
                    <a:lstStyle/>
                    <a:p>
                      <a:pPr fontAlgn="b"/>
                      <a:endParaRPr lang="en-US" sz="1800">
                        <a:effectLst/>
                      </a:endParaRPr>
                    </a:p>
                  </a:txBody>
                  <a:tcPr marL="9525" marR="9525" marT="9525" marB="0" anchor="b"/>
                </a:tc>
                <a:tc>
                  <a:txBody>
                    <a:bodyPr/>
                    <a:lstStyle/>
                    <a:p>
                      <a:pPr fontAlgn="b"/>
                      <a:r>
                        <a:rPr lang="en-US" sz="1800" i="1">
                          <a:effectLst/>
                        </a:rPr>
                        <a:t>Number</a:t>
                      </a:r>
                    </a:p>
                  </a:txBody>
                  <a:tcPr marL="9525" marR="9525" marT="9525" marB="0" anchor="b"/>
                </a:tc>
                <a:tc>
                  <a:txBody>
                    <a:bodyPr/>
                    <a:lstStyle/>
                    <a:p>
                      <a:pPr fontAlgn="b"/>
                      <a:r>
                        <a:rPr lang="en-US" sz="1800" i="1">
                          <a:effectLst/>
                        </a:rPr>
                        <a:t>Percent of Total</a:t>
                      </a:r>
                    </a:p>
                  </a:txBody>
                  <a:tcPr marL="9525" marR="9525" marT="9525" marB="0" anchor="b"/>
                </a:tc>
                <a:extLst>
                  <a:ext uri="{0D108BD9-81ED-4DB2-BD59-A6C34878D82A}">
                    <a16:rowId xmlns:a16="http://schemas.microsoft.com/office/drawing/2014/main" val="3914437593"/>
                  </a:ext>
                </a:extLst>
              </a:tr>
              <a:tr h="292648">
                <a:tc>
                  <a:txBody>
                    <a:bodyPr/>
                    <a:lstStyle/>
                    <a:p>
                      <a:pPr fontAlgn="b"/>
                      <a:r>
                        <a:rPr lang="en-US" sz="1800">
                          <a:effectLst/>
                        </a:rPr>
                        <a:t>Methadone patients attended first appointment</a:t>
                      </a:r>
                    </a:p>
                  </a:txBody>
                  <a:tcPr marL="9525" marR="9525" marT="9525" marB="0" anchor="b"/>
                </a:tc>
                <a:tc>
                  <a:txBody>
                    <a:bodyPr/>
                    <a:lstStyle/>
                    <a:p>
                      <a:pPr algn="r" fontAlgn="b"/>
                      <a:r>
                        <a:rPr lang="en-US" sz="1800">
                          <a:effectLst/>
                        </a:rPr>
                        <a:t>74</a:t>
                      </a:r>
                    </a:p>
                  </a:txBody>
                  <a:tcPr marL="9525" marR="9525" marT="9525" marB="0" anchor="b"/>
                </a:tc>
                <a:tc>
                  <a:txBody>
                    <a:bodyPr/>
                    <a:lstStyle/>
                    <a:p>
                      <a:pPr algn="r" fontAlgn="b"/>
                      <a:r>
                        <a:rPr lang="en-US" sz="1800">
                          <a:effectLst/>
                        </a:rPr>
                        <a:t>70%</a:t>
                      </a:r>
                    </a:p>
                  </a:txBody>
                  <a:tcPr marL="9525" marR="9525" marT="9525" marB="0" anchor="b"/>
                </a:tc>
                <a:extLst>
                  <a:ext uri="{0D108BD9-81ED-4DB2-BD59-A6C34878D82A}">
                    <a16:rowId xmlns:a16="http://schemas.microsoft.com/office/drawing/2014/main" val="655927533"/>
                  </a:ext>
                </a:extLst>
              </a:tr>
              <a:tr h="292648">
                <a:tc>
                  <a:txBody>
                    <a:bodyPr/>
                    <a:lstStyle/>
                    <a:p>
                      <a:pPr fontAlgn="b"/>
                      <a:r>
                        <a:rPr lang="en-US" sz="1800">
                          <a:effectLst/>
                        </a:rPr>
                        <a:t>Buprenorphine patients connected to medication</a:t>
                      </a:r>
                    </a:p>
                  </a:txBody>
                  <a:tcPr marL="9525" marR="9525" marT="9525" marB="0" anchor="b"/>
                </a:tc>
                <a:tc>
                  <a:txBody>
                    <a:bodyPr/>
                    <a:lstStyle/>
                    <a:p>
                      <a:pPr algn="r" fontAlgn="b"/>
                      <a:r>
                        <a:rPr lang="en-US" sz="1800">
                          <a:effectLst/>
                        </a:rPr>
                        <a:t>161</a:t>
                      </a:r>
                    </a:p>
                  </a:txBody>
                  <a:tcPr marL="9525" marR="9525" marT="9525" marB="0" anchor="b"/>
                </a:tc>
                <a:tc>
                  <a:txBody>
                    <a:bodyPr/>
                    <a:lstStyle/>
                    <a:p>
                      <a:pPr algn="r" fontAlgn="b"/>
                      <a:r>
                        <a:rPr lang="en-US" sz="1800">
                          <a:effectLst/>
                        </a:rPr>
                        <a:t>99%</a:t>
                      </a:r>
                    </a:p>
                  </a:txBody>
                  <a:tcPr marL="9525" marR="9525" marT="9525" marB="0" anchor="b"/>
                </a:tc>
                <a:extLst>
                  <a:ext uri="{0D108BD9-81ED-4DB2-BD59-A6C34878D82A}">
                    <a16:rowId xmlns:a16="http://schemas.microsoft.com/office/drawing/2014/main" val="1522412607"/>
                  </a:ext>
                </a:extLst>
              </a:tr>
              <a:tr h="575477">
                <a:tc>
                  <a:txBody>
                    <a:bodyPr/>
                    <a:lstStyle/>
                    <a:p>
                      <a:pPr fontAlgn="b"/>
                      <a:r>
                        <a:rPr lang="en-US" sz="1800">
                          <a:effectLst/>
                        </a:rPr>
                        <a:t>Withdrawal management &amp; medical stabilization patients who showed at appointment</a:t>
                      </a:r>
                    </a:p>
                  </a:txBody>
                  <a:tcPr marL="9525" marR="9525" marT="9525" marB="0" anchor="b"/>
                </a:tc>
                <a:tc>
                  <a:txBody>
                    <a:bodyPr/>
                    <a:lstStyle/>
                    <a:p>
                      <a:pPr algn="r" fontAlgn="b"/>
                      <a:r>
                        <a:rPr lang="en-US" sz="1800">
                          <a:effectLst/>
                        </a:rPr>
                        <a:t>19</a:t>
                      </a:r>
                    </a:p>
                  </a:txBody>
                  <a:tcPr marL="9525" marR="9525" marT="9525" marB="0" anchor="b"/>
                </a:tc>
                <a:tc>
                  <a:txBody>
                    <a:bodyPr/>
                    <a:lstStyle/>
                    <a:p>
                      <a:pPr algn="r" fontAlgn="b"/>
                      <a:r>
                        <a:rPr lang="en-US" sz="1800">
                          <a:effectLst/>
                        </a:rPr>
                        <a:t>95%</a:t>
                      </a:r>
                    </a:p>
                  </a:txBody>
                  <a:tcPr marL="9525" marR="9525" marT="9525" marB="0" anchor="b"/>
                </a:tc>
                <a:extLst>
                  <a:ext uri="{0D108BD9-81ED-4DB2-BD59-A6C34878D82A}">
                    <a16:rowId xmlns:a16="http://schemas.microsoft.com/office/drawing/2014/main" val="649569535"/>
                  </a:ext>
                </a:extLst>
              </a:tr>
              <a:tr h="575477">
                <a:tc>
                  <a:txBody>
                    <a:bodyPr/>
                    <a:lstStyle/>
                    <a:p>
                      <a:pPr fontAlgn="b"/>
                      <a:r>
                        <a:rPr lang="en-US" sz="1800">
                          <a:effectLst/>
                        </a:rPr>
                        <a:t>Residential treatment patients who showed at appointment</a:t>
                      </a:r>
                    </a:p>
                  </a:txBody>
                  <a:tcPr marL="9525" marR="9525" marT="9525" marB="0" anchor="b"/>
                </a:tc>
                <a:tc>
                  <a:txBody>
                    <a:bodyPr/>
                    <a:lstStyle/>
                    <a:p>
                      <a:pPr algn="r" fontAlgn="b"/>
                      <a:r>
                        <a:rPr lang="en-US" sz="1800">
                          <a:effectLst/>
                        </a:rPr>
                        <a:t>9</a:t>
                      </a:r>
                    </a:p>
                  </a:txBody>
                  <a:tcPr marL="9525" marR="9525" marT="9525" marB="0" anchor="b"/>
                </a:tc>
                <a:tc>
                  <a:txBody>
                    <a:bodyPr/>
                    <a:lstStyle/>
                    <a:p>
                      <a:pPr algn="r" fontAlgn="b"/>
                      <a:r>
                        <a:rPr lang="en-US" sz="1800">
                          <a:effectLst/>
                        </a:rPr>
                        <a:t>82%</a:t>
                      </a:r>
                    </a:p>
                  </a:txBody>
                  <a:tcPr marL="9525" marR="9525" marT="9525" marB="0" anchor="b"/>
                </a:tc>
                <a:extLst>
                  <a:ext uri="{0D108BD9-81ED-4DB2-BD59-A6C34878D82A}">
                    <a16:rowId xmlns:a16="http://schemas.microsoft.com/office/drawing/2014/main" val="1867027809"/>
                  </a:ext>
                </a:extLst>
              </a:tr>
              <a:tr h="198372">
                <a:tc gridSpan="3">
                  <a:txBody>
                    <a:bodyPr/>
                    <a:lstStyle/>
                    <a:p>
                      <a:pPr fontAlgn="b"/>
                      <a:r>
                        <a:rPr lang="en-US" sz="1200" i="1">
                          <a:effectLst/>
                        </a:rPr>
                        <a:t>*Note: connection to care pending for recent callers, data current as of Feb</a:t>
                      </a:r>
                      <a:r>
                        <a:rPr lang="en-US" sz="1200" i="1" baseline="0">
                          <a:effectLst/>
                        </a:rPr>
                        <a:t> 5</a:t>
                      </a:r>
                      <a:endParaRPr lang="en-US" sz="1200" i="1">
                        <a:effectLst/>
                      </a:endParaRPr>
                    </a:p>
                  </a:txBody>
                  <a:tcPr marL="9525" marR="9525" marT="9525" marB="0" anchor="b"/>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2383516711"/>
                  </a:ext>
                </a:extLst>
              </a:tr>
            </a:tbl>
          </a:graphicData>
        </a:graphic>
      </p:graphicFrame>
      <p:sp>
        <p:nvSpPr>
          <p:cNvPr id="8" name="TextBox 7">
            <a:extLst>
              <a:ext uri="{FF2B5EF4-FFF2-40B4-BE49-F238E27FC236}">
                <a16:creationId xmlns:a16="http://schemas.microsoft.com/office/drawing/2014/main" id="{8DFE72BB-2A57-F6FB-549E-B75039AF50EF}"/>
              </a:ext>
            </a:extLst>
          </p:cNvPr>
          <p:cNvSpPr txBox="1"/>
          <p:nvPr/>
        </p:nvSpPr>
        <p:spPr>
          <a:xfrm>
            <a:off x="9510751" y="3611374"/>
            <a:ext cx="268124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Connection to care is high across all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rPr>
              <a:t>Patients connected to withdrawal management and medical stabilization are also connected to FGC's mobile van and MAR.</a:t>
            </a:r>
          </a:p>
        </p:txBody>
      </p:sp>
      <p:sp>
        <p:nvSpPr>
          <p:cNvPr id="2" name="Rectangle 1">
            <a:extLst>
              <a:ext uri="{FF2B5EF4-FFF2-40B4-BE49-F238E27FC236}">
                <a16:creationId xmlns:a16="http://schemas.microsoft.com/office/drawing/2014/main" id="{3BE289BB-09AC-2B9E-24DA-318C71C5A59D}"/>
              </a:ext>
            </a:extLst>
          </p:cNvPr>
          <p:cNvSpPr/>
          <p:nvPr/>
        </p:nvSpPr>
        <p:spPr>
          <a:xfrm>
            <a:off x="8424929" y="3853543"/>
            <a:ext cx="1085821" cy="1819934"/>
          </a:xfrm>
          <a:prstGeom prst="rect">
            <a:avLst/>
          </a:prstGeom>
          <a:noFill/>
          <a:ln w="285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713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FDD73F-91D3-7B88-2F58-541B610123A5}"/>
              </a:ext>
            </a:extLst>
          </p:cNvPr>
          <p:cNvSpPr>
            <a:spLocks noGrp="1"/>
          </p:cNvSpPr>
          <p:nvPr>
            <p:ph type="title"/>
          </p:nvPr>
        </p:nvSpPr>
        <p:spPr>
          <a:xfrm>
            <a:off x="0" y="216917"/>
            <a:ext cx="8388626" cy="344487"/>
          </a:xfrm>
        </p:spPr>
        <p:txBody>
          <a:bodyPr>
            <a:normAutofit fontScale="90000"/>
          </a:bodyPr>
          <a:lstStyle/>
          <a:p>
            <a:r>
              <a:rPr lang="en-US" sz="2800">
                <a:latin typeface="+mn-lt"/>
                <a:cs typeface="Calibri Light"/>
              </a:rPr>
              <a:t>Home Induction Is Safe and Effective</a:t>
            </a:r>
            <a:endParaRPr lang="en-US" sz="2800">
              <a:cs typeface="Calibri Light"/>
            </a:endParaRPr>
          </a:p>
        </p:txBody>
      </p:sp>
      <p:sp>
        <p:nvSpPr>
          <p:cNvPr id="3" name="Content Placeholder 2">
            <a:extLst>
              <a:ext uri="{FF2B5EF4-FFF2-40B4-BE49-F238E27FC236}">
                <a16:creationId xmlns:a16="http://schemas.microsoft.com/office/drawing/2014/main" id="{A3A55D54-2D83-14E7-8281-C97DDC388F44}"/>
              </a:ext>
            </a:extLst>
          </p:cNvPr>
          <p:cNvSpPr txBox="1">
            <a:spLocks/>
          </p:cNvSpPr>
          <p:nvPr/>
        </p:nvSpPr>
        <p:spPr>
          <a:xfrm>
            <a:off x="3134712" y="5855686"/>
            <a:ext cx="8603397" cy="10023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FGC physicians provide a 7-day prescription for home induction, after which patients are connected to a community provider.</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graphicFrame>
        <p:nvGraphicFramePr>
          <p:cNvPr id="4" name="Table 3">
            <a:extLst>
              <a:ext uri="{FF2B5EF4-FFF2-40B4-BE49-F238E27FC236}">
                <a16:creationId xmlns:a16="http://schemas.microsoft.com/office/drawing/2014/main" id="{0773ADBC-54AE-A5B6-A5A1-BA8F4076D3FF}"/>
              </a:ext>
            </a:extLst>
          </p:cNvPr>
          <p:cNvGraphicFramePr>
            <a:graphicFrameLocks noGrp="1"/>
          </p:cNvGraphicFramePr>
          <p:nvPr/>
        </p:nvGraphicFramePr>
        <p:xfrm>
          <a:off x="1123486" y="776177"/>
          <a:ext cx="8896192" cy="4561369"/>
        </p:xfrm>
        <a:graphic>
          <a:graphicData uri="http://schemas.openxmlformats.org/drawingml/2006/table">
            <a:tbl>
              <a:tblPr firstRow="1" bandRow="1">
                <a:tableStyleId>{C083E6E3-FA7D-4D7B-A595-EF9225AFEA82}</a:tableStyleId>
              </a:tblPr>
              <a:tblGrid>
                <a:gridCol w="5897755">
                  <a:extLst>
                    <a:ext uri="{9D8B030D-6E8A-4147-A177-3AD203B41FA5}">
                      <a16:colId xmlns:a16="http://schemas.microsoft.com/office/drawing/2014/main" val="3004440636"/>
                    </a:ext>
                  </a:extLst>
                </a:gridCol>
                <a:gridCol w="1115120">
                  <a:extLst>
                    <a:ext uri="{9D8B030D-6E8A-4147-A177-3AD203B41FA5}">
                      <a16:colId xmlns:a16="http://schemas.microsoft.com/office/drawing/2014/main" val="715405446"/>
                    </a:ext>
                  </a:extLst>
                </a:gridCol>
                <a:gridCol w="1883317">
                  <a:extLst>
                    <a:ext uri="{9D8B030D-6E8A-4147-A177-3AD203B41FA5}">
                      <a16:colId xmlns:a16="http://schemas.microsoft.com/office/drawing/2014/main" val="3748692329"/>
                    </a:ext>
                  </a:extLst>
                </a:gridCol>
              </a:tblGrid>
              <a:tr h="313537">
                <a:tc>
                  <a:txBody>
                    <a:bodyPr/>
                    <a:lstStyle/>
                    <a:p>
                      <a:pPr fontAlgn="b"/>
                      <a:r>
                        <a:rPr lang="en-US" sz="1800">
                          <a:effectLst/>
                        </a:rPr>
                        <a:t>May 9 – Feb</a:t>
                      </a:r>
                      <a:r>
                        <a:rPr lang="en-US" sz="1800" baseline="0">
                          <a:effectLst/>
                        </a:rPr>
                        <a:t> 5</a:t>
                      </a:r>
                      <a:r>
                        <a:rPr lang="en-US" sz="1800">
                          <a:effectLst/>
                        </a:rPr>
                        <a:t>, 2023: Buprenorphine Patient Data</a:t>
                      </a:r>
                    </a:p>
                  </a:txBody>
                  <a:tcPr marL="9525" marR="9525" marT="9525" marB="0" anchor="b"/>
                </a:tc>
                <a:tc>
                  <a:txBody>
                    <a:bodyPr/>
                    <a:lstStyle/>
                    <a:p>
                      <a:pPr fontAlgn="b"/>
                      <a:endParaRPr lang="en-US" sz="1800">
                        <a:effectLst/>
                      </a:endParaRPr>
                    </a:p>
                  </a:txBody>
                  <a:tcPr marL="9525" marR="9525" marT="9525" marB="0" anchor="b"/>
                </a:tc>
                <a:tc>
                  <a:txBody>
                    <a:bodyPr/>
                    <a:lstStyle/>
                    <a:p>
                      <a:pPr fontAlgn="b"/>
                      <a:endParaRPr lang="en-US" sz="1800">
                        <a:effectLst/>
                      </a:endParaRPr>
                    </a:p>
                  </a:txBody>
                  <a:tcPr marL="9525" marR="9525" marT="9525" marB="0" anchor="b"/>
                </a:tc>
                <a:extLst>
                  <a:ext uri="{0D108BD9-81ED-4DB2-BD59-A6C34878D82A}">
                    <a16:rowId xmlns:a16="http://schemas.microsoft.com/office/drawing/2014/main" val="3151079363"/>
                  </a:ext>
                </a:extLst>
              </a:tr>
              <a:tr h="313537">
                <a:tc>
                  <a:txBody>
                    <a:bodyPr/>
                    <a:lstStyle/>
                    <a:p>
                      <a:pPr fontAlgn="b"/>
                      <a:endParaRPr lang="en-US" sz="1800">
                        <a:effectLst/>
                      </a:endParaRPr>
                    </a:p>
                  </a:txBody>
                  <a:tcPr marL="9525" marR="9525" marT="9525" marB="0" anchor="b"/>
                </a:tc>
                <a:tc>
                  <a:txBody>
                    <a:bodyPr/>
                    <a:lstStyle/>
                    <a:p>
                      <a:pPr fontAlgn="b"/>
                      <a:r>
                        <a:rPr lang="en-US" sz="1800" i="1">
                          <a:effectLst/>
                        </a:rPr>
                        <a:t>Number</a:t>
                      </a:r>
                    </a:p>
                  </a:txBody>
                  <a:tcPr marL="9525" marR="9525" marT="9525" marB="0" anchor="b"/>
                </a:tc>
                <a:tc>
                  <a:txBody>
                    <a:bodyPr/>
                    <a:lstStyle/>
                    <a:p>
                      <a:pPr fontAlgn="b"/>
                      <a:r>
                        <a:rPr lang="en-US" sz="1800" i="1">
                          <a:effectLst/>
                        </a:rPr>
                        <a:t>Percent of Total</a:t>
                      </a:r>
                    </a:p>
                  </a:txBody>
                  <a:tcPr marL="9525" marR="9525" marT="9525" marB="0" anchor="b"/>
                </a:tc>
                <a:extLst>
                  <a:ext uri="{0D108BD9-81ED-4DB2-BD59-A6C34878D82A}">
                    <a16:rowId xmlns:a16="http://schemas.microsoft.com/office/drawing/2014/main" val="603259751"/>
                  </a:ext>
                </a:extLst>
              </a:tr>
              <a:tr h="313537">
                <a:tc>
                  <a:txBody>
                    <a:bodyPr/>
                    <a:lstStyle/>
                    <a:p>
                      <a:pPr fontAlgn="b"/>
                      <a:r>
                        <a:rPr lang="en-US" sz="1800">
                          <a:effectLst/>
                        </a:rPr>
                        <a:t>Calls from patients seeking buprenorphine</a:t>
                      </a:r>
                    </a:p>
                  </a:txBody>
                  <a:tcPr marL="9525" marR="9525" marT="9525" marB="0" anchor="b"/>
                </a:tc>
                <a:tc>
                  <a:txBody>
                    <a:bodyPr/>
                    <a:lstStyle/>
                    <a:p>
                      <a:pPr algn="r" fontAlgn="b"/>
                      <a:r>
                        <a:rPr lang="en-US" sz="1800">
                          <a:effectLst/>
                        </a:rPr>
                        <a:t>163</a:t>
                      </a:r>
                    </a:p>
                  </a:txBody>
                  <a:tcPr marL="9525" marR="9525" marT="9525" marB="0" anchor="b"/>
                </a:tc>
                <a:tc>
                  <a:txBody>
                    <a:bodyPr/>
                    <a:lstStyle/>
                    <a:p>
                      <a:pPr fontAlgn="b"/>
                      <a:endParaRPr lang="en-US" sz="1800">
                        <a:effectLst/>
                      </a:endParaRPr>
                    </a:p>
                  </a:txBody>
                  <a:tcPr marL="9525" marR="9525" marT="9525" marB="0" anchor="b"/>
                </a:tc>
                <a:extLst>
                  <a:ext uri="{0D108BD9-81ED-4DB2-BD59-A6C34878D82A}">
                    <a16:rowId xmlns:a16="http://schemas.microsoft.com/office/drawing/2014/main" val="2724104560"/>
                  </a:ext>
                </a:extLst>
              </a:tr>
              <a:tr h="313537">
                <a:tc>
                  <a:txBody>
                    <a:bodyPr/>
                    <a:lstStyle/>
                    <a:p>
                      <a:pPr fontAlgn="b"/>
                      <a:r>
                        <a:rPr lang="en-US" sz="1800">
                          <a:effectLst/>
                        </a:rPr>
                        <a:t>Buprenorphine patients connected to medication</a:t>
                      </a:r>
                    </a:p>
                  </a:txBody>
                  <a:tcPr marL="9525" marR="9525" marT="9525" marB="0" anchor="b"/>
                </a:tc>
                <a:tc>
                  <a:txBody>
                    <a:bodyPr/>
                    <a:lstStyle/>
                    <a:p>
                      <a:pPr algn="r" fontAlgn="b"/>
                      <a:r>
                        <a:rPr lang="en-US" sz="1800">
                          <a:effectLst/>
                        </a:rPr>
                        <a:t>161</a:t>
                      </a:r>
                    </a:p>
                  </a:txBody>
                  <a:tcPr marL="9525" marR="9525" marT="9525" marB="0" anchor="b"/>
                </a:tc>
                <a:tc>
                  <a:txBody>
                    <a:bodyPr/>
                    <a:lstStyle/>
                    <a:p>
                      <a:pPr algn="r" fontAlgn="b"/>
                      <a:r>
                        <a:rPr lang="en-US" sz="1800">
                          <a:effectLst/>
                        </a:rPr>
                        <a:t>99%</a:t>
                      </a:r>
                    </a:p>
                  </a:txBody>
                  <a:tcPr marL="9525" marR="9525" marT="9525" marB="0" anchor="b"/>
                </a:tc>
                <a:extLst>
                  <a:ext uri="{0D108BD9-81ED-4DB2-BD59-A6C34878D82A}">
                    <a16:rowId xmlns:a16="http://schemas.microsoft.com/office/drawing/2014/main" val="4091356337"/>
                  </a:ext>
                </a:extLst>
              </a:tr>
              <a:tr h="616553">
                <a:tc>
                  <a:txBody>
                    <a:bodyPr/>
                    <a:lstStyle/>
                    <a:p>
                      <a:pPr fontAlgn="b"/>
                      <a:r>
                        <a:rPr lang="en-US" sz="1800">
                          <a:effectLst/>
                        </a:rPr>
                        <a:t>Patients connected to medication that received home induction</a:t>
                      </a:r>
                    </a:p>
                  </a:txBody>
                  <a:tcPr marL="9525" marR="9525" marT="9525" marB="0" anchor="b"/>
                </a:tc>
                <a:tc>
                  <a:txBody>
                    <a:bodyPr/>
                    <a:lstStyle/>
                    <a:p>
                      <a:pPr algn="r" fontAlgn="b"/>
                      <a:r>
                        <a:rPr lang="en-US" sz="1800">
                          <a:effectLst/>
                        </a:rPr>
                        <a:t>144</a:t>
                      </a:r>
                    </a:p>
                  </a:txBody>
                  <a:tcPr marL="9525" marR="9525" marT="9525" marB="0" anchor="b"/>
                </a:tc>
                <a:tc>
                  <a:txBody>
                    <a:bodyPr/>
                    <a:lstStyle/>
                    <a:p>
                      <a:pPr algn="r" fontAlgn="b"/>
                      <a:r>
                        <a:rPr lang="en-US" sz="1800">
                          <a:effectLst/>
                        </a:rPr>
                        <a:t>89%</a:t>
                      </a:r>
                    </a:p>
                  </a:txBody>
                  <a:tcPr marL="9525" marR="9525" marT="9525" marB="0" anchor="b"/>
                </a:tc>
                <a:extLst>
                  <a:ext uri="{0D108BD9-81ED-4DB2-BD59-A6C34878D82A}">
                    <a16:rowId xmlns:a16="http://schemas.microsoft.com/office/drawing/2014/main" val="1866716896"/>
                  </a:ext>
                </a:extLst>
              </a:tr>
              <a:tr h="616553">
                <a:tc>
                  <a:txBody>
                    <a:bodyPr/>
                    <a:lstStyle/>
                    <a:p>
                      <a:pPr fontAlgn="b"/>
                      <a:r>
                        <a:rPr lang="en-US" sz="1800">
                          <a:effectLst/>
                        </a:rPr>
                        <a:t>Patients connected to medication that received in-person induction</a:t>
                      </a:r>
                    </a:p>
                  </a:txBody>
                  <a:tcPr marL="9525" marR="9525" marT="9525" marB="0" anchor="b"/>
                </a:tc>
                <a:tc>
                  <a:txBody>
                    <a:bodyPr/>
                    <a:lstStyle/>
                    <a:p>
                      <a:pPr algn="r" fontAlgn="b"/>
                      <a:r>
                        <a:rPr lang="en-US" sz="1800">
                          <a:effectLst/>
                        </a:rPr>
                        <a:t>17</a:t>
                      </a:r>
                    </a:p>
                  </a:txBody>
                  <a:tcPr marL="9525" marR="9525" marT="9525" marB="0" anchor="b"/>
                </a:tc>
                <a:tc>
                  <a:txBody>
                    <a:bodyPr/>
                    <a:lstStyle/>
                    <a:p>
                      <a:pPr algn="r" fontAlgn="b"/>
                      <a:r>
                        <a:rPr lang="en-US" sz="1800">
                          <a:effectLst/>
                        </a:rPr>
                        <a:t>11%</a:t>
                      </a:r>
                    </a:p>
                  </a:txBody>
                  <a:tcPr marL="9525" marR="9525" marT="9525" marB="0" anchor="b"/>
                </a:tc>
                <a:extLst>
                  <a:ext uri="{0D108BD9-81ED-4DB2-BD59-A6C34878D82A}">
                    <a16:rowId xmlns:a16="http://schemas.microsoft.com/office/drawing/2014/main" val="3541619305"/>
                  </a:ext>
                </a:extLst>
              </a:tr>
              <a:tr h="616553">
                <a:tc>
                  <a:txBody>
                    <a:bodyPr/>
                    <a:lstStyle/>
                    <a:p>
                      <a:pPr fontAlgn="b"/>
                      <a:r>
                        <a:rPr lang="en-US" sz="1800">
                          <a:effectLst/>
                        </a:rPr>
                        <a:t>Home induction patients connected to a community provider for ongoing care</a:t>
                      </a:r>
                    </a:p>
                  </a:txBody>
                  <a:tcPr marL="9525" marR="9525" marT="9525" marB="0" anchor="b"/>
                </a:tc>
                <a:tc>
                  <a:txBody>
                    <a:bodyPr/>
                    <a:lstStyle/>
                    <a:p>
                      <a:pPr algn="r" fontAlgn="b"/>
                      <a:r>
                        <a:rPr lang="en-US" sz="1800">
                          <a:effectLst/>
                        </a:rPr>
                        <a:t>131</a:t>
                      </a:r>
                    </a:p>
                  </a:txBody>
                  <a:tcPr marL="9525" marR="9525" marT="9525" marB="0" anchor="b"/>
                </a:tc>
                <a:tc>
                  <a:txBody>
                    <a:bodyPr/>
                    <a:lstStyle/>
                    <a:p>
                      <a:pPr algn="r" fontAlgn="b"/>
                      <a:r>
                        <a:rPr lang="en-US" sz="1800">
                          <a:effectLst/>
                        </a:rPr>
                        <a:t>91%</a:t>
                      </a:r>
                    </a:p>
                  </a:txBody>
                  <a:tcPr marL="9525" marR="9525" marT="9525" marB="0" anchor="b"/>
                </a:tc>
                <a:extLst>
                  <a:ext uri="{0D108BD9-81ED-4DB2-BD59-A6C34878D82A}">
                    <a16:rowId xmlns:a16="http://schemas.microsoft.com/office/drawing/2014/main" val="2595298586"/>
                  </a:ext>
                </a:extLst>
              </a:tr>
              <a:tr h="616553">
                <a:tc>
                  <a:txBody>
                    <a:bodyPr/>
                    <a:lstStyle/>
                    <a:p>
                      <a:pPr fontAlgn="b"/>
                      <a:r>
                        <a:rPr lang="en-US" sz="1800">
                          <a:effectLst/>
                        </a:rPr>
                        <a:t>Home induction patients that experienced adverse events during induction</a:t>
                      </a:r>
                    </a:p>
                  </a:txBody>
                  <a:tcPr marL="9525" marR="9525" marT="9525" marB="0" anchor="b"/>
                </a:tc>
                <a:tc>
                  <a:txBody>
                    <a:bodyPr/>
                    <a:lstStyle/>
                    <a:p>
                      <a:pPr algn="r" fontAlgn="b"/>
                      <a:r>
                        <a:rPr lang="en-US" sz="1800">
                          <a:effectLst/>
                        </a:rPr>
                        <a:t>1</a:t>
                      </a:r>
                    </a:p>
                  </a:txBody>
                  <a:tcPr marL="9525" marR="9525" marT="9525" marB="0" anchor="b"/>
                </a:tc>
                <a:tc>
                  <a:txBody>
                    <a:bodyPr/>
                    <a:lstStyle/>
                    <a:p>
                      <a:pPr algn="r" fontAlgn="b"/>
                      <a:r>
                        <a:rPr lang="en-US" sz="1800">
                          <a:effectLst/>
                        </a:rPr>
                        <a:t>0.6%</a:t>
                      </a:r>
                    </a:p>
                  </a:txBody>
                  <a:tcPr marL="9525" marR="9525" marT="9525" marB="0" anchor="b"/>
                </a:tc>
                <a:extLst>
                  <a:ext uri="{0D108BD9-81ED-4DB2-BD59-A6C34878D82A}">
                    <a16:rowId xmlns:a16="http://schemas.microsoft.com/office/drawing/2014/main" val="4080124795"/>
                  </a:ext>
                </a:extLst>
              </a:tr>
              <a:tr h="616553">
                <a:tc>
                  <a:txBody>
                    <a:bodyPr/>
                    <a:lstStyle/>
                    <a:p>
                      <a:pPr fontAlgn="b"/>
                      <a:r>
                        <a:rPr lang="en-US" sz="1800">
                          <a:effectLst/>
                        </a:rPr>
                        <a:t>Home induction patients terminated from care due to suspicions of misuse or diversion</a:t>
                      </a:r>
                    </a:p>
                  </a:txBody>
                  <a:tcPr marL="9525" marR="9525" marT="9525" marB="0" anchor="b"/>
                </a:tc>
                <a:tc>
                  <a:txBody>
                    <a:bodyPr/>
                    <a:lstStyle/>
                    <a:p>
                      <a:pPr algn="r" fontAlgn="b"/>
                      <a:r>
                        <a:rPr lang="en-US" sz="1800">
                          <a:effectLst/>
                        </a:rPr>
                        <a:t>0</a:t>
                      </a:r>
                    </a:p>
                  </a:txBody>
                  <a:tcPr marL="9525" marR="9525" marT="9525" marB="0" anchor="b"/>
                </a:tc>
                <a:tc>
                  <a:txBody>
                    <a:bodyPr/>
                    <a:lstStyle/>
                    <a:p>
                      <a:pPr algn="r" fontAlgn="b"/>
                      <a:r>
                        <a:rPr lang="en-US" sz="1800">
                          <a:effectLst/>
                        </a:rPr>
                        <a:t>0%</a:t>
                      </a:r>
                    </a:p>
                  </a:txBody>
                  <a:tcPr marL="9525" marR="9525" marT="9525" marB="0" anchor="b"/>
                </a:tc>
                <a:extLst>
                  <a:ext uri="{0D108BD9-81ED-4DB2-BD59-A6C34878D82A}">
                    <a16:rowId xmlns:a16="http://schemas.microsoft.com/office/drawing/2014/main" val="1741571593"/>
                  </a:ext>
                </a:extLst>
              </a:tr>
              <a:tr h="224456">
                <a:tc gridSpan="3">
                  <a:txBody>
                    <a:bodyPr/>
                    <a:lstStyle/>
                    <a:p>
                      <a:pPr fontAlgn="b"/>
                      <a:r>
                        <a:rPr lang="en-US" sz="1200" i="1">
                          <a:effectLst/>
                        </a:rPr>
                        <a:t>*Note: connection to care pending for recent callers, data current as of Feb 5</a:t>
                      </a:r>
                    </a:p>
                  </a:txBody>
                  <a:tcPr marL="9525" marR="9525" marT="9525" marB="0" anchor="b"/>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441285889"/>
                  </a:ext>
                </a:extLst>
              </a:tr>
            </a:tbl>
          </a:graphicData>
        </a:graphic>
      </p:graphicFrame>
      <p:sp>
        <p:nvSpPr>
          <p:cNvPr id="9" name="Rectangle 8">
            <a:extLst>
              <a:ext uri="{FF2B5EF4-FFF2-40B4-BE49-F238E27FC236}">
                <a16:creationId xmlns:a16="http://schemas.microsoft.com/office/drawing/2014/main" id="{3D4BB8C8-3766-BBB2-87C6-062DA10B19CB}"/>
              </a:ext>
            </a:extLst>
          </p:cNvPr>
          <p:cNvSpPr/>
          <p:nvPr/>
        </p:nvSpPr>
        <p:spPr>
          <a:xfrm>
            <a:off x="950021" y="3284699"/>
            <a:ext cx="9243121" cy="576146"/>
          </a:xfrm>
          <a:prstGeom prst="rect">
            <a:avLst/>
          </a:prstGeom>
          <a:noFill/>
          <a:ln w="285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74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FDD73F-91D3-7B88-2F58-541B610123A5}"/>
              </a:ext>
            </a:extLst>
          </p:cNvPr>
          <p:cNvSpPr>
            <a:spLocks noGrp="1"/>
          </p:cNvSpPr>
          <p:nvPr>
            <p:ph type="title"/>
          </p:nvPr>
        </p:nvSpPr>
        <p:spPr>
          <a:xfrm>
            <a:off x="0" y="216917"/>
            <a:ext cx="8388626" cy="344487"/>
          </a:xfrm>
        </p:spPr>
        <p:txBody>
          <a:bodyPr>
            <a:normAutofit fontScale="90000"/>
          </a:bodyPr>
          <a:lstStyle/>
          <a:p>
            <a:r>
              <a:rPr lang="en-US" sz="2800">
                <a:latin typeface="+mn-lt"/>
                <a:cs typeface="Calibri Light"/>
              </a:rPr>
              <a:t>Home Induction Is Safe and Effective</a:t>
            </a:r>
            <a:endParaRPr lang="en-US" sz="2800">
              <a:cs typeface="Calibri Light"/>
            </a:endParaRPr>
          </a:p>
        </p:txBody>
      </p:sp>
      <p:sp>
        <p:nvSpPr>
          <p:cNvPr id="3" name="Content Placeholder 2">
            <a:extLst>
              <a:ext uri="{FF2B5EF4-FFF2-40B4-BE49-F238E27FC236}">
                <a16:creationId xmlns:a16="http://schemas.microsoft.com/office/drawing/2014/main" id="{A3A55D54-2D83-14E7-8281-C97DDC388F44}"/>
              </a:ext>
            </a:extLst>
          </p:cNvPr>
          <p:cNvSpPr txBox="1">
            <a:spLocks/>
          </p:cNvSpPr>
          <p:nvPr/>
        </p:nvSpPr>
        <p:spPr>
          <a:xfrm>
            <a:off x="3134712" y="5855686"/>
            <a:ext cx="8603397" cy="10023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FGC physicians provide a 7-day prescription for home induction, after which patients are connected to a community provider.</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graphicFrame>
        <p:nvGraphicFramePr>
          <p:cNvPr id="4" name="Table 3">
            <a:extLst>
              <a:ext uri="{FF2B5EF4-FFF2-40B4-BE49-F238E27FC236}">
                <a16:creationId xmlns:a16="http://schemas.microsoft.com/office/drawing/2014/main" id="{0773ADBC-54AE-A5B6-A5A1-BA8F4076D3FF}"/>
              </a:ext>
            </a:extLst>
          </p:cNvPr>
          <p:cNvGraphicFramePr>
            <a:graphicFrameLocks noGrp="1"/>
          </p:cNvGraphicFramePr>
          <p:nvPr/>
        </p:nvGraphicFramePr>
        <p:xfrm>
          <a:off x="1123486" y="776177"/>
          <a:ext cx="8896192" cy="4561369"/>
        </p:xfrm>
        <a:graphic>
          <a:graphicData uri="http://schemas.openxmlformats.org/drawingml/2006/table">
            <a:tbl>
              <a:tblPr firstRow="1" bandRow="1">
                <a:tableStyleId>{C083E6E3-FA7D-4D7B-A595-EF9225AFEA82}</a:tableStyleId>
              </a:tblPr>
              <a:tblGrid>
                <a:gridCol w="5897755">
                  <a:extLst>
                    <a:ext uri="{9D8B030D-6E8A-4147-A177-3AD203B41FA5}">
                      <a16:colId xmlns:a16="http://schemas.microsoft.com/office/drawing/2014/main" val="3004440636"/>
                    </a:ext>
                  </a:extLst>
                </a:gridCol>
                <a:gridCol w="1115120">
                  <a:extLst>
                    <a:ext uri="{9D8B030D-6E8A-4147-A177-3AD203B41FA5}">
                      <a16:colId xmlns:a16="http://schemas.microsoft.com/office/drawing/2014/main" val="715405446"/>
                    </a:ext>
                  </a:extLst>
                </a:gridCol>
                <a:gridCol w="1883317">
                  <a:extLst>
                    <a:ext uri="{9D8B030D-6E8A-4147-A177-3AD203B41FA5}">
                      <a16:colId xmlns:a16="http://schemas.microsoft.com/office/drawing/2014/main" val="3748692329"/>
                    </a:ext>
                  </a:extLst>
                </a:gridCol>
              </a:tblGrid>
              <a:tr h="313537">
                <a:tc>
                  <a:txBody>
                    <a:bodyPr/>
                    <a:lstStyle/>
                    <a:p>
                      <a:pPr fontAlgn="b"/>
                      <a:r>
                        <a:rPr lang="en-US" sz="1800">
                          <a:effectLst/>
                        </a:rPr>
                        <a:t>May 9 – Feb</a:t>
                      </a:r>
                      <a:r>
                        <a:rPr lang="en-US" sz="1800" baseline="0">
                          <a:effectLst/>
                        </a:rPr>
                        <a:t> 5</a:t>
                      </a:r>
                      <a:r>
                        <a:rPr lang="en-US" sz="1800">
                          <a:effectLst/>
                        </a:rPr>
                        <a:t>, 2023: Buprenorphine Patient Data</a:t>
                      </a:r>
                    </a:p>
                  </a:txBody>
                  <a:tcPr marL="9525" marR="9525" marT="9525" marB="0" anchor="b"/>
                </a:tc>
                <a:tc>
                  <a:txBody>
                    <a:bodyPr/>
                    <a:lstStyle/>
                    <a:p>
                      <a:pPr fontAlgn="b"/>
                      <a:endParaRPr lang="en-US" sz="1800">
                        <a:effectLst/>
                      </a:endParaRPr>
                    </a:p>
                  </a:txBody>
                  <a:tcPr marL="9525" marR="9525" marT="9525" marB="0" anchor="b"/>
                </a:tc>
                <a:tc>
                  <a:txBody>
                    <a:bodyPr/>
                    <a:lstStyle/>
                    <a:p>
                      <a:pPr fontAlgn="b"/>
                      <a:endParaRPr lang="en-US" sz="1800">
                        <a:effectLst/>
                      </a:endParaRPr>
                    </a:p>
                  </a:txBody>
                  <a:tcPr marL="9525" marR="9525" marT="9525" marB="0" anchor="b"/>
                </a:tc>
                <a:extLst>
                  <a:ext uri="{0D108BD9-81ED-4DB2-BD59-A6C34878D82A}">
                    <a16:rowId xmlns:a16="http://schemas.microsoft.com/office/drawing/2014/main" val="3151079363"/>
                  </a:ext>
                </a:extLst>
              </a:tr>
              <a:tr h="313537">
                <a:tc>
                  <a:txBody>
                    <a:bodyPr/>
                    <a:lstStyle/>
                    <a:p>
                      <a:pPr fontAlgn="b"/>
                      <a:endParaRPr lang="en-US" sz="1800">
                        <a:effectLst/>
                      </a:endParaRPr>
                    </a:p>
                  </a:txBody>
                  <a:tcPr marL="9525" marR="9525" marT="9525" marB="0" anchor="b"/>
                </a:tc>
                <a:tc>
                  <a:txBody>
                    <a:bodyPr/>
                    <a:lstStyle/>
                    <a:p>
                      <a:pPr fontAlgn="b"/>
                      <a:r>
                        <a:rPr lang="en-US" sz="1800" i="1">
                          <a:effectLst/>
                        </a:rPr>
                        <a:t>Number</a:t>
                      </a:r>
                    </a:p>
                  </a:txBody>
                  <a:tcPr marL="9525" marR="9525" marT="9525" marB="0" anchor="b"/>
                </a:tc>
                <a:tc>
                  <a:txBody>
                    <a:bodyPr/>
                    <a:lstStyle/>
                    <a:p>
                      <a:pPr fontAlgn="b"/>
                      <a:r>
                        <a:rPr lang="en-US" sz="1800" i="1">
                          <a:effectLst/>
                        </a:rPr>
                        <a:t>Percent of Total</a:t>
                      </a:r>
                    </a:p>
                  </a:txBody>
                  <a:tcPr marL="9525" marR="9525" marT="9525" marB="0" anchor="b"/>
                </a:tc>
                <a:extLst>
                  <a:ext uri="{0D108BD9-81ED-4DB2-BD59-A6C34878D82A}">
                    <a16:rowId xmlns:a16="http://schemas.microsoft.com/office/drawing/2014/main" val="603259751"/>
                  </a:ext>
                </a:extLst>
              </a:tr>
              <a:tr h="313537">
                <a:tc>
                  <a:txBody>
                    <a:bodyPr/>
                    <a:lstStyle/>
                    <a:p>
                      <a:pPr fontAlgn="b"/>
                      <a:r>
                        <a:rPr lang="en-US" sz="1800">
                          <a:effectLst/>
                        </a:rPr>
                        <a:t>Calls from patients seeking buprenorphine</a:t>
                      </a:r>
                    </a:p>
                  </a:txBody>
                  <a:tcPr marL="9525" marR="9525" marT="9525" marB="0" anchor="b"/>
                </a:tc>
                <a:tc>
                  <a:txBody>
                    <a:bodyPr/>
                    <a:lstStyle/>
                    <a:p>
                      <a:pPr algn="r" fontAlgn="b"/>
                      <a:r>
                        <a:rPr lang="en-US" sz="1800">
                          <a:effectLst/>
                        </a:rPr>
                        <a:t>163</a:t>
                      </a:r>
                    </a:p>
                  </a:txBody>
                  <a:tcPr marL="9525" marR="9525" marT="9525" marB="0" anchor="b"/>
                </a:tc>
                <a:tc>
                  <a:txBody>
                    <a:bodyPr/>
                    <a:lstStyle/>
                    <a:p>
                      <a:pPr fontAlgn="b"/>
                      <a:endParaRPr lang="en-US" sz="1800">
                        <a:effectLst/>
                      </a:endParaRPr>
                    </a:p>
                  </a:txBody>
                  <a:tcPr marL="9525" marR="9525" marT="9525" marB="0" anchor="b"/>
                </a:tc>
                <a:extLst>
                  <a:ext uri="{0D108BD9-81ED-4DB2-BD59-A6C34878D82A}">
                    <a16:rowId xmlns:a16="http://schemas.microsoft.com/office/drawing/2014/main" val="2724104560"/>
                  </a:ext>
                </a:extLst>
              </a:tr>
              <a:tr h="313537">
                <a:tc>
                  <a:txBody>
                    <a:bodyPr/>
                    <a:lstStyle/>
                    <a:p>
                      <a:pPr fontAlgn="b"/>
                      <a:r>
                        <a:rPr lang="en-US" sz="1800">
                          <a:effectLst/>
                        </a:rPr>
                        <a:t>Buprenorphine patients connected to medication</a:t>
                      </a:r>
                    </a:p>
                  </a:txBody>
                  <a:tcPr marL="9525" marR="9525" marT="9525" marB="0" anchor="b"/>
                </a:tc>
                <a:tc>
                  <a:txBody>
                    <a:bodyPr/>
                    <a:lstStyle/>
                    <a:p>
                      <a:pPr algn="r" fontAlgn="b"/>
                      <a:r>
                        <a:rPr lang="en-US" sz="1800">
                          <a:effectLst/>
                        </a:rPr>
                        <a:t>161</a:t>
                      </a:r>
                    </a:p>
                  </a:txBody>
                  <a:tcPr marL="9525" marR="9525" marT="9525" marB="0" anchor="b"/>
                </a:tc>
                <a:tc>
                  <a:txBody>
                    <a:bodyPr/>
                    <a:lstStyle/>
                    <a:p>
                      <a:pPr algn="r" fontAlgn="b"/>
                      <a:r>
                        <a:rPr lang="en-US" sz="1800">
                          <a:effectLst/>
                        </a:rPr>
                        <a:t>99%</a:t>
                      </a:r>
                    </a:p>
                  </a:txBody>
                  <a:tcPr marL="9525" marR="9525" marT="9525" marB="0" anchor="b"/>
                </a:tc>
                <a:extLst>
                  <a:ext uri="{0D108BD9-81ED-4DB2-BD59-A6C34878D82A}">
                    <a16:rowId xmlns:a16="http://schemas.microsoft.com/office/drawing/2014/main" val="4091356337"/>
                  </a:ext>
                </a:extLst>
              </a:tr>
              <a:tr h="616553">
                <a:tc>
                  <a:txBody>
                    <a:bodyPr/>
                    <a:lstStyle/>
                    <a:p>
                      <a:pPr fontAlgn="b"/>
                      <a:r>
                        <a:rPr lang="en-US" sz="1800">
                          <a:effectLst/>
                        </a:rPr>
                        <a:t>Patients connected to medication that received home induction</a:t>
                      </a:r>
                    </a:p>
                  </a:txBody>
                  <a:tcPr marL="9525" marR="9525" marT="9525" marB="0" anchor="b"/>
                </a:tc>
                <a:tc>
                  <a:txBody>
                    <a:bodyPr/>
                    <a:lstStyle/>
                    <a:p>
                      <a:pPr algn="r" fontAlgn="b"/>
                      <a:r>
                        <a:rPr lang="en-US" sz="1800">
                          <a:effectLst/>
                        </a:rPr>
                        <a:t>144</a:t>
                      </a:r>
                    </a:p>
                  </a:txBody>
                  <a:tcPr marL="9525" marR="9525" marT="9525" marB="0" anchor="b"/>
                </a:tc>
                <a:tc>
                  <a:txBody>
                    <a:bodyPr/>
                    <a:lstStyle/>
                    <a:p>
                      <a:pPr algn="r" fontAlgn="b"/>
                      <a:r>
                        <a:rPr lang="en-US" sz="1800">
                          <a:effectLst/>
                        </a:rPr>
                        <a:t>89%</a:t>
                      </a:r>
                    </a:p>
                  </a:txBody>
                  <a:tcPr marL="9525" marR="9525" marT="9525" marB="0" anchor="b"/>
                </a:tc>
                <a:extLst>
                  <a:ext uri="{0D108BD9-81ED-4DB2-BD59-A6C34878D82A}">
                    <a16:rowId xmlns:a16="http://schemas.microsoft.com/office/drawing/2014/main" val="1866716896"/>
                  </a:ext>
                </a:extLst>
              </a:tr>
              <a:tr h="616553">
                <a:tc>
                  <a:txBody>
                    <a:bodyPr/>
                    <a:lstStyle/>
                    <a:p>
                      <a:pPr fontAlgn="b"/>
                      <a:r>
                        <a:rPr lang="en-US" sz="1800">
                          <a:effectLst/>
                        </a:rPr>
                        <a:t>Patients connected to medication that received in-person induction</a:t>
                      </a:r>
                    </a:p>
                  </a:txBody>
                  <a:tcPr marL="9525" marR="9525" marT="9525" marB="0" anchor="b"/>
                </a:tc>
                <a:tc>
                  <a:txBody>
                    <a:bodyPr/>
                    <a:lstStyle/>
                    <a:p>
                      <a:pPr algn="r" fontAlgn="b"/>
                      <a:r>
                        <a:rPr lang="en-US" sz="1800">
                          <a:effectLst/>
                        </a:rPr>
                        <a:t>17</a:t>
                      </a:r>
                    </a:p>
                  </a:txBody>
                  <a:tcPr marL="9525" marR="9525" marT="9525" marB="0" anchor="b"/>
                </a:tc>
                <a:tc>
                  <a:txBody>
                    <a:bodyPr/>
                    <a:lstStyle/>
                    <a:p>
                      <a:pPr algn="r" fontAlgn="b"/>
                      <a:r>
                        <a:rPr lang="en-US" sz="1800">
                          <a:effectLst/>
                        </a:rPr>
                        <a:t>11%</a:t>
                      </a:r>
                    </a:p>
                  </a:txBody>
                  <a:tcPr marL="9525" marR="9525" marT="9525" marB="0" anchor="b"/>
                </a:tc>
                <a:extLst>
                  <a:ext uri="{0D108BD9-81ED-4DB2-BD59-A6C34878D82A}">
                    <a16:rowId xmlns:a16="http://schemas.microsoft.com/office/drawing/2014/main" val="3541619305"/>
                  </a:ext>
                </a:extLst>
              </a:tr>
              <a:tr h="616553">
                <a:tc>
                  <a:txBody>
                    <a:bodyPr/>
                    <a:lstStyle/>
                    <a:p>
                      <a:pPr fontAlgn="b"/>
                      <a:r>
                        <a:rPr lang="en-US" sz="1800">
                          <a:effectLst/>
                        </a:rPr>
                        <a:t>Home induction patients connected to a community provider for ongoing care</a:t>
                      </a:r>
                    </a:p>
                  </a:txBody>
                  <a:tcPr marL="9525" marR="9525" marT="9525" marB="0" anchor="b"/>
                </a:tc>
                <a:tc>
                  <a:txBody>
                    <a:bodyPr/>
                    <a:lstStyle/>
                    <a:p>
                      <a:pPr algn="r" fontAlgn="b"/>
                      <a:r>
                        <a:rPr lang="en-US" sz="1800">
                          <a:effectLst/>
                        </a:rPr>
                        <a:t>131</a:t>
                      </a:r>
                    </a:p>
                  </a:txBody>
                  <a:tcPr marL="9525" marR="9525" marT="9525" marB="0" anchor="b"/>
                </a:tc>
                <a:tc>
                  <a:txBody>
                    <a:bodyPr/>
                    <a:lstStyle/>
                    <a:p>
                      <a:pPr algn="r" fontAlgn="b"/>
                      <a:r>
                        <a:rPr lang="en-US" sz="1800">
                          <a:effectLst/>
                        </a:rPr>
                        <a:t>91%</a:t>
                      </a:r>
                    </a:p>
                  </a:txBody>
                  <a:tcPr marL="9525" marR="9525" marT="9525" marB="0" anchor="b"/>
                </a:tc>
                <a:extLst>
                  <a:ext uri="{0D108BD9-81ED-4DB2-BD59-A6C34878D82A}">
                    <a16:rowId xmlns:a16="http://schemas.microsoft.com/office/drawing/2014/main" val="2595298586"/>
                  </a:ext>
                </a:extLst>
              </a:tr>
              <a:tr h="616553">
                <a:tc>
                  <a:txBody>
                    <a:bodyPr/>
                    <a:lstStyle/>
                    <a:p>
                      <a:pPr fontAlgn="b"/>
                      <a:r>
                        <a:rPr lang="en-US" sz="1800">
                          <a:effectLst/>
                        </a:rPr>
                        <a:t>Home induction patients that experienced adverse events during induction</a:t>
                      </a:r>
                    </a:p>
                  </a:txBody>
                  <a:tcPr marL="9525" marR="9525" marT="9525" marB="0" anchor="b"/>
                </a:tc>
                <a:tc>
                  <a:txBody>
                    <a:bodyPr/>
                    <a:lstStyle/>
                    <a:p>
                      <a:pPr algn="r" fontAlgn="b"/>
                      <a:r>
                        <a:rPr lang="en-US" sz="1800">
                          <a:effectLst/>
                        </a:rPr>
                        <a:t>1</a:t>
                      </a:r>
                    </a:p>
                  </a:txBody>
                  <a:tcPr marL="9525" marR="9525" marT="9525" marB="0" anchor="b"/>
                </a:tc>
                <a:tc>
                  <a:txBody>
                    <a:bodyPr/>
                    <a:lstStyle/>
                    <a:p>
                      <a:pPr algn="r" fontAlgn="b"/>
                      <a:r>
                        <a:rPr lang="en-US" sz="1800">
                          <a:effectLst/>
                        </a:rPr>
                        <a:t>0.6%</a:t>
                      </a:r>
                    </a:p>
                  </a:txBody>
                  <a:tcPr marL="9525" marR="9525" marT="9525" marB="0" anchor="b"/>
                </a:tc>
                <a:extLst>
                  <a:ext uri="{0D108BD9-81ED-4DB2-BD59-A6C34878D82A}">
                    <a16:rowId xmlns:a16="http://schemas.microsoft.com/office/drawing/2014/main" val="4080124795"/>
                  </a:ext>
                </a:extLst>
              </a:tr>
              <a:tr h="616553">
                <a:tc>
                  <a:txBody>
                    <a:bodyPr/>
                    <a:lstStyle/>
                    <a:p>
                      <a:pPr fontAlgn="b"/>
                      <a:r>
                        <a:rPr lang="en-US" sz="1800">
                          <a:effectLst/>
                        </a:rPr>
                        <a:t>Home induction patients terminated from care due to suspicions of misuse or diversion</a:t>
                      </a:r>
                    </a:p>
                  </a:txBody>
                  <a:tcPr marL="9525" marR="9525" marT="9525" marB="0" anchor="b"/>
                </a:tc>
                <a:tc>
                  <a:txBody>
                    <a:bodyPr/>
                    <a:lstStyle/>
                    <a:p>
                      <a:pPr algn="r" fontAlgn="b"/>
                      <a:r>
                        <a:rPr lang="en-US" sz="1800">
                          <a:effectLst/>
                        </a:rPr>
                        <a:t>0</a:t>
                      </a:r>
                    </a:p>
                  </a:txBody>
                  <a:tcPr marL="9525" marR="9525" marT="9525" marB="0" anchor="b"/>
                </a:tc>
                <a:tc>
                  <a:txBody>
                    <a:bodyPr/>
                    <a:lstStyle/>
                    <a:p>
                      <a:pPr algn="r" fontAlgn="b"/>
                      <a:r>
                        <a:rPr lang="en-US" sz="1800">
                          <a:effectLst/>
                        </a:rPr>
                        <a:t>0%</a:t>
                      </a:r>
                    </a:p>
                  </a:txBody>
                  <a:tcPr marL="9525" marR="9525" marT="9525" marB="0" anchor="b"/>
                </a:tc>
                <a:extLst>
                  <a:ext uri="{0D108BD9-81ED-4DB2-BD59-A6C34878D82A}">
                    <a16:rowId xmlns:a16="http://schemas.microsoft.com/office/drawing/2014/main" val="1741571593"/>
                  </a:ext>
                </a:extLst>
              </a:tr>
              <a:tr h="224456">
                <a:tc gridSpan="3">
                  <a:txBody>
                    <a:bodyPr/>
                    <a:lstStyle/>
                    <a:p>
                      <a:pPr fontAlgn="b"/>
                      <a:r>
                        <a:rPr lang="en-US" sz="1200" i="1">
                          <a:effectLst/>
                        </a:rPr>
                        <a:t>*Note: connection to care pending for recent callers, data current as of Feb 5</a:t>
                      </a:r>
                    </a:p>
                  </a:txBody>
                  <a:tcPr marL="9525" marR="9525" marT="9525" marB="0" anchor="b"/>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441285889"/>
                  </a:ext>
                </a:extLst>
              </a:tr>
            </a:tbl>
          </a:graphicData>
        </a:graphic>
      </p:graphicFrame>
      <p:sp>
        <p:nvSpPr>
          <p:cNvPr id="9" name="Rectangle 8">
            <a:extLst>
              <a:ext uri="{FF2B5EF4-FFF2-40B4-BE49-F238E27FC236}">
                <a16:creationId xmlns:a16="http://schemas.microsoft.com/office/drawing/2014/main" id="{3D4BB8C8-3766-BBB2-87C6-062DA10B19CB}"/>
              </a:ext>
            </a:extLst>
          </p:cNvPr>
          <p:cNvSpPr/>
          <p:nvPr/>
        </p:nvSpPr>
        <p:spPr>
          <a:xfrm>
            <a:off x="950021" y="3872528"/>
            <a:ext cx="9243121" cy="1270972"/>
          </a:xfrm>
          <a:prstGeom prst="rect">
            <a:avLst/>
          </a:prstGeom>
          <a:noFill/>
          <a:ln w="285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22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385E-85EE-25F9-F8CB-97A131008A9B}"/>
              </a:ext>
            </a:extLst>
          </p:cNvPr>
          <p:cNvSpPr>
            <a:spLocks noGrp="1"/>
          </p:cNvSpPr>
          <p:nvPr>
            <p:ph type="title"/>
          </p:nvPr>
        </p:nvSpPr>
        <p:spPr>
          <a:xfrm>
            <a:off x="258618" y="95395"/>
            <a:ext cx="11788070" cy="423345"/>
          </a:xfrm>
        </p:spPr>
        <p:txBody>
          <a:bodyPr>
            <a:noAutofit/>
          </a:bodyPr>
          <a:lstStyle/>
          <a:p>
            <a:r>
              <a:rPr lang="en-US" sz="2400">
                <a:latin typeface="+mn-lt"/>
                <a:cs typeface="Calibri Light"/>
              </a:rPr>
              <a:t>Case Study</a:t>
            </a:r>
          </a:p>
        </p:txBody>
      </p:sp>
      <p:sp>
        <p:nvSpPr>
          <p:cNvPr id="6" name="TextBox 5">
            <a:extLst>
              <a:ext uri="{FF2B5EF4-FFF2-40B4-BE49-F238E27FC236}">
                <a16:creationId xmlns:a16="http://schemas.microsoft.com/office/drawing/2014/main" id="{7A124783-4453-8E8B-E3CB-3EDB4C40F5BE}"/>
              </a:ext>
            </a:extLst>
          </p:cNvPr>
          <p:cNvSpPr txBox="1"/>
          <p:nvPr/>
        </p:nvSpPr>
        <p:spPr>
          <a:xfrm>
            <a:off x="617444" y="1017559"/>
            <a:ext cx="1095711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 63-year-old individual, confined to a wheelchair, was transferred to MAR NOW by the Illinois Helpline on a Sunday in mid-June at 11am. This caller was seeking methadone services and reported being a Medicaid (County Care) member.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The caller reported that they had previously received outpatient methadone services, but had a difficult time maintaining their participation in other programs. The FGC Care Manager helped the caller arrange to come to an FGC location near their home that same day. The caller arrived shortly after 12:30 pm. and was able to see FGC’s physician and receive their first dose of methadone by 2 pm. As of 2/14/23, they have not missed any doses and are actively participating in counseling services at FGC.</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091829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385E-85EE-25F9-F8CB-97A131008A9B}"/>
              </a:ext>
            </a:extLst>
          </p:cNvPr>
          <p:cNvSpPr>
            <a:spLocks noGrp="1"/>
          </p:cNvSpPr>
          <p:nvPr>
            <p:ph type="title"/>
          </p:nvPr>
        </p:nvSpPr>
        <p:spPr>
          <a:xfrm>
            <a:off x="258618" y="95395"/>
            <a:ext cx="11788070" cy="423345"/>
          </a:xfrm>
        </p:spPr>
        <p:txBody>
          <a:bodyPr>
            <a:noAutofit/>
          </a:bodyPr>
          <a:lstStyle/>
          <a:p>
            <a:r>
              <a:rPr lang="en-US" sz="2400">
                <a:latin typeface="+mn-lt"/>
                <a:cs typeface="Calibri Light"/>
              </a:rPr>
              <a:t>Case Study</a:t>
            </a:r>
          </a:p>
        </p:txBody>
      </p:sp>
      <p:sp>
        <p:nvSpPr>
          <p:cNvPr id="6" name="TextBox 5">
            <a:extLst>
              <a:ext uri="{FF2B5EF4-FFF2-40B4-BE49-F238E27FC236}">
                <a16:creationId xmlns:a16="http://schemas.microsoft.com/office/drawing/2014/main" id="{7A124783-4453-8E8B-E3CB-3EDB4C40F5BE}"/>
              </a:ext>
            </a:extLst>
          </p:cNvPr>
          <p:cNvSpPr txBox="1"/>
          <p:nvPr/>
        </p:nvSpPr>
        <p:spPr>
          <a:xfrm>
            <a:off x="258618" y="629933"/>
            <a:ext cx="10957111"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 40 year old female requesting buprenorphine for OUD treatment was connected to MAR NOW through the Illinois Helpline in mid-January at 1pm. She discussed treatment preferences with the Care Manager and the caller was immediately connected to an FGC Medical Provider for further consultation and assessment. Once the phone assessment was completed by the Medical Provider, the caller was prescribed buprenorphine (Suboxone) and was able to pick the medication up at the pharmacy requested later that afternoon which was confirmed by the Care Manager. The next morning the caller and Care Manager discussed ongoing treatment options near her and decided on Cook County Health for ongoing MAR care. The Care Manager was able to set up an appointment for the caller.  Following the warm-hand-off to the spoke provider, the Care Manager completed a follow up phone call to confirm the individual was able to continue MAR, uninterrupted. During the 2 week follow up call, the caller informed the Care Manager that she remains engaged in buprenorphine treatment with Cook County Health.  </a:t>
            </a:r>
          </a:p>
        </p:txBody>
      </p:sp>
    </p:spTree>
    <p:extLst>
      <p:ext uri="{BB962C8B-B14F-4D97-AF65-F5344CB8AC3E}">
        <p14:creationId xmlns:p14="http://schemas.microsoft.com/office/powerpoint/2010/main" val="2727530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385E-85EE-25F9-F8CB-97A131008A9B}"/>
              </a:ext>
            </a:extLst>
          </p:cNvPr>
          <p:cNvSpPr>
            <a:spLocks noGrp="1"/>
          </p:cNvSpPr>
          <p:nvPr>
            <p:ph type="title"/>
          </p:nvPr>
        </p:nvSpPr>
        <p:spPr>
          <a:xfrm>
            <a:off x="258618" y="95395"/>
            <a:ext cx="11788070" cy="423345"/>
          </a:xfrm>
        </p:spPr>
        <p:txBody>
          <a:bodyPr>
            <a:noAutofit/>
          </a:bodyPr>
          <a:lstStyle/>
          <a:p>
            <a:r>
              <a:rPr lang="en-US" sz="2400">
                <a:latin typeface="+mn-lt"/>
                <a:cs typeface="Calibri Light"/>
              </a:rPr>
              <a:t>Early Learnings</a:t>
            </a:r>
          </a:p>
        </p:txBody>
      </p:sp>
      <p:sp>
        <p:nvSpPr>
          <p:cNvPr id="2" name="TextBox 1">
            <a:extLst>
              <a:ext uri="{FF2B5EF4-FFF2-40B4-BE49-F238E27FC236}">
                <a16:creationId xmlns:a16="http://schemas.microsoft.com/office/drawing/2014/main" id="{345118BC-6347-373C-3997-8219A492A3C9}"/>
              </a:ext>
            </a:extLst>
          </p:cNvPr>
          <p:cNvSpPr txBox="1"/>
          <p:nvPr/>
        </p:nvSpPr>
        <p:spPr>
          <a:xfrm>
            <a:off x="258618" y="830596"/>
            <a:ext cx="1087306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Providing </a:t>
            </a:r>
            <a:r>
              <a:rPr kumimoji="0" lang="en-US" sz="2000" b="0" i="0" u="none" strike="noStrike" kern="1200" cap="none" spc="0" normalizeH="0" baseline="0" noProof="0">
                <a:ln>
                  <a:noFill/>
                </a:ln>
                <a:solidFill>
                  <a:srgbClr val="E4002B"/>
                </a:solidFill>
                <a:effectLst/>
                <a:uLnTx/>
                <a:uFillTx/>
                <a:latin typeface="Calibri" panose="020F0502020204030204"/>
                <a:ea typeface="+mn-ea"/>
                <a:cs typeface="+mn-cs"/>
              </a:rPr>
              <a:t>transportation</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to clinic appointments and pharmacies lowers barriers to care and increases first appointment attendance rate</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Concerted </a:t>
            </a:r>
            <a:r>
              <a:rPr kumimoji="0" lang="en-US" sz="2000" b="0" i="0" u="none" strike="noStrike" kern="1200" cap="none" spc="0" normalizeH="0" baseline="0" noProof="0">
                <a:ln>
                  <a:noFill/>
                </a:ln>
                <a:solidFill>
                  <a:srgbClr val="E4002B"/>
                </a:solidFill>
                <a:effectLst/>
                <a:uLnTx/>
                <a:uFillTx/>
                <a:latin typeface="Calibri" panose="020F0502020204030204"/>
                <a:ea typeface="+mn-ea"/>
                <a:cs typeface="Calibri"/>
              </a:rPr>
              <a:t>outreach to pharmacies</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 is required to ensure that buprenorphine is available and pharmacists will fill prescriptions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Patients often need </a:t>
            </a:r>
            <a:r>
              <a:rPr kumimoji="0" lang="en-US" sz="2000" b="0" i="0" u="none" strike="noStrike" kern="1200" cap="none" spc="0" normalizeH="0" baseline="0" noProof="0">
                <a:ln>
                  <a:noFill/>
                </a:ln>
                <a:solidFill>
                  <a:srgbClr val="E4002B"/>
                </a:solidFill>
                <a:effectLst/>
                <a:uLnTx/>
                <a:uFillTx/>
                <a:latin typeface="Calibri" panose="020F0502020204030204"/>
                <a:ea typeface="+mn-ea"/>
                <a:cs typeface="Calibri"/>
              </a:rPr>
              <a:t>intensive follow-up</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 from Care Managers to ensure they can make it to their first appointment.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Operating through the </a:t>
            </a:r>
            <a:r>
              <a:rPr kumimoji="0" lang="en-US" sz="2000" b="0" i="0" u="none" strike="noStrike" kern="1200" cap="none" spc="0" normalizeH="0" baseline="0" noProof="0">
                <a:ln>
                  <a:noFill/>
                </a:ln>
                <a:solidFill>
                  <a:srgbClr val="E4002B"/>
                </a:solidFill>
                <a:effectLst/>
                <a:uLnTx/>
                <a:uFillTx/>
                <a:latin typeface="Calibri" panose="020F0502020204030204"/>
                <a:ea typeface="+mn-ea"/>
                <a:cs typeface="Calibri"/>
              </a:rPr>
              <a:t>existing IL Helpline for Opioids and Other Substances</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 provides baseline patient demand, aligns City and State efforts, streamlines expansion of program statewide, and allows for patient data matching to capture more information on demographics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Calls for withdrawal management and residential treatment are common, and provide opportunity for </a:t>
            </a:r>
            <a:r>
              <a:rPr kumimoji="0" lang="en-US" sz="2000" b="0" i="0" u="none" strike="noStrike" kern="1200" cap="none" spc="0" normalizeH="0" baseline="0" noProof="0">
                <a:ln>
                  <a:noFill/>
                </a:ln>
                <a:solidFill>
                  <a:srgbClr val="E4002B"/>
                </a:solidFill>
                <a:effectLst/>
                <a:uLnTx/>
                <a:uFillTx/>
                <a:latin typeface="Calibri" panose="020F0502020204030204"/>
                <a:ea typeface="+mn-ea"/>
                <a:cs typeface="Calibri"/>
              </a:rPr>
              <a:t>education around buprenorphine treatment</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 </a:t>
            </a:r>
          </a:p>
        </p:txBody>
      </p:sp>
    </p:spTree>
    <p:extLst>
      <p:ext uri="{BB962C8B-B14F-4D97-AF65-F5344CB8AC3E}">
        <p14:creationId xmlns:p14="http://schemas.microsoft.com/office/powerpoint/2010/main" val="778955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385E-85EE-25F9-F8CB-97A131008A9B}"/>
              </a:ext>
            </a:extLst>
          </p:cNvPr>
          <p:cNvSpPr>
            <a:spLocks noGrp="1"/>
          </p:cNvSpPr>
          <p:nvPr>
            <p:ph type="title"/>
          </p:nvPr>
        </p:nvSpPr>
        <p:spPr>
          <a:xfrm>
            <a:off x="258618" y="95395"/>
            <a:ext cx="11788070" cy="423345"/>
          </a:xfrm>
        </p:spPr>
        <p:txBody>
          <a:bodyPr>
            <a:noAutofit/>
          </a:bodyPr>
          <a:lstStyle/>
          <a:p>
            <a:r>
              <a:rPr lang="en-US" sz="2400">
                <a:latin typeface="+mn-lt"/>
                <a:cs typeface="Calibri Light"/>
              </a:rPr>
              <a:t>Next Steps</a:t>
            </a:r>
          </a:p>
        </p:txBody>
      </p:sp>
      <p:sp>
        <p:nvSpPr>
          <p:cNvPr id="3" name="Content Placeholder 5">
            <a:extLst>
              <a:ext uri="{FF2B5EF4-FFF2-40B4-BE49-F238E27FC236}">
                <a16:creationId xmlns:a16="http://schemas.microsoft.com/office/drawing/2014/main" id="{619110D7-E082-DFCF-8620-EF9DAC8D3B77}"/>
              </a:ext>
            </a:extLst>
          </p:cNvPr>
          <p:cNvSpPr txBox="1">
            <a:spLocks/>
          </p:cNvSpPr>
          <p:nvPr/>
        </p:nvSpPr>
        <p:spPr>
          <a:xfrm>
            <a:off x="390939" y="1051450"/>
            <a:ext cx="10515600" cy="435133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C00000"/>
                </a:solidFill>
                <a:effectLst/>
                <a:uLnTx/>
                <a:uFillTx/>
                <a:latin typeface="Calibri" panose="020F0502020204030204"/>
                <a:ea typeface="+mn-lt"/>
                <a:cs typeface="Calibri" panose="020F0502020204030204"/>
              </a:rPr>
              <a:t>Spoke Provider Development: </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FGC is working to build out spoke providers statewide.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Contact Maria Bruni if interested in participating: </a:t>
            </a: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hlinkClick r:id="rId2"/>
              </a:rPr>
              <a:t>mbruni@fgcinc.org</a:t>
            </a: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Jennifer Cyran, </a:t>
            </a:r>
            <a:r>
              <a:rPr kumimoji="0" lang="fr-FR" sz="24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a:rPr>
              <a:t>Managing</a:t>
            </a:r>
            <a:r>
              <a:rPr kumimoji="0" lang="fr-FR"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r>
              <a:rPr kumimoji="0" lang="fr-FR" sz="24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a:rPr>
              <a:t>Director</a:t>
            </a:r>
            <a:r>
              <a:rPr kumimoji="0" lang="fr-FR"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Illinois </a:t>
            </a:r>
            <a:r>
              <a:rPr kumimoji="0" lang="fr-FR" sz="24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a:rPr>
              <a:t>Helpline</a:t>
            </a:r>
            <a:r>
              <a:rPr kumimoji="0" lang="fr-FR"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r>
              <a:rPr kumimoji="0" lang="en-US" sz="2400" b="0" i="0" u="sng" strike="noStrike" kern="1200" cap="none" spc="0" normalizeH="0" baseline="0" noProof="0">
                <a:ln>
                  <a:noFill/>
                </a:ln>
                <a:solidFill>
                  <a:srgbClr val="000000"/>
                </a:solidFill>
                <a:effectLst/>
                <a:uLnTx/>
                <a:uFillTx/>
                <a:latin typeface="Calibri" panose="020F0502020204030204"/>
                <a:ea typeface="+mn-ea"/>
                <a:cs typeface="+mn-cs"/>
                <a:hlinkClick r:id="rId3"/>
              </a:rPr>
              <a:t>jcyran@hria.org</a:t>
            </a:r>
            <a:r>
              <a:rPr kumimoji="0" lang="fr-FR"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800" b="0" i="0" u="none" strike="noStrike" kern="1200" cap="none" spc="0" normalizeH="0" baseline="0" noProof="0" err="1">
                <a:ln>
                  <a:noFill/>
                </a:ln>
                <a:solidFill>
                  <a:srgbClr val="C00000"/>
                </a:solidFill>
                <a:effectLst/>
                <a:uLnTx/>
                <a:uFillTx/>
                <a:latin typeface="Calibri" panose="020F0502020204030204"/>
                <a:ea typeface="+mn-ea"/>
                <a:cs typeface="Calibri" panose="020F0502020204030204"/>
              </a:rPr>
              <a:t>Provide</a:t>
            </a:r>
            <a:r>
              <a:rPr kumimoji="0" lang="fr-FR" sz="2800" b="0" i="0" u="none" strike="noStrike" kern="1200" cap="none" spc="0" normalizeH="0" baseline="0" noProof="0">
                <a:ln>
                  <a:noFill/>
                </a:ln>
                <a:solidFill>
                  <a:srgbClr val="C00000"/>
                </a:solidFill>
                <a:effectLst/>
                <a:uLnTx/>
                <a:uFillTx/>
                <a:latin typeface="Calibri" panose="020F0502020204030204"/>
                <a:ea typeface="+mn-ea"/>
                <a:cs typeface="Calibri" panose="020F0502020204030204"/>
              </a:rPr>
              <a:t> Feedback: </a:t>
            </a:r>
            <a:r>
              <a:rPr kumimoji="0" lang="fr-FR" sz="28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a:rPr>
              <a:t>What’s</a:t>
            </a:r>
            <a:r>
              <a:rPr kumimoji="0" lang="fr-FR"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r>
              <a:rPr kumimoji="0" lang="fr-FR" sz="28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a:rPr>
              <a:t>working</a:t>
            </a:r>
            <a:r>
              <a:rPr kumimoji="0" lang="fr-FR"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and </a:t>
            </a:r>
            <a:r>
              <a:rPr kumimoji="0" lang="fr-FR" sz="28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a:rPr>
              <a:t>what</a:t>
            </a:r>
            <a:r>
              <a:rPr kumimoji="0" lang="fr-FR"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r>
              <a:rPr kumimoji="0" lang="fr-FR" sz="28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a:rPr>
              <a:t>needs</a:t>
            </a:r>
            <a:r>
              <a:rPr kumimoji="0" lang="fr-FR"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r>
              <a:rPr kumimoji="0" lang="fr-FR" sz="28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a:rPr>
              <a:t>improved</a:t>
            </a:r>
            <a:r>
              <a:rPr kumimoji="0" lang="fr-FR" sz="2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a:t>
            </a:r>
            <a:endParaRPr kumimoji="0" lang="fr-FR" sz="2800" b="0" i="0" u="none" strike="noStrike" kern="1200" cap="none" spc="0" normalizeH="0" baseline="0" noProof="0">
              <a:ln>
                <a:noFill/>
              </a:ln>
              <a:solidFill>
                <a:srgbClr val="C00000"/>
              </a:solidFill>
              <a:effectLst/>
              <a:uLnTx/>
              <a:uFillTx/>
              <a:latin typeface="Calibri" panose="020F0502020204030204"/>
              <a:ea typeface="+mn-ea"/>
              <a:cs typeface="Calibri" panose="020F0502020204030204"/>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Nicole Gastala, Medical Director SUPR/IDHS, </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hlinkClick r:id="rId2"/>
              </a:rPr>
              <a:t>Nicole.Gastala@illinois.gov</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Maria Bruni, </a:t>
            </a: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hlinkClick r:id="rId4"/>
              </a:rPr>
              <a:t>mbruni@fgcinc.org</a:t>
            </a: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C00000"/>
                </a:solidFill>
                <a:effectLst/>
                <a:uLnTx/>
                <a:uFillTx/>
                <a:latin typeface="Calibri" panose="020F0502020204030204"/>
                <a:ea typeface="+mn-lt"/>
                <a:cs typeface="Calibri" panose="020F0502020204030204"/>
              </a:rPr>
              <a:t>Evaluation: </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FGC is working with an external evaluator to understand:</a:t>
            </a:r>
          </a:p>
          <a:p>
            <a:pPr marL="914400" marR="0" lvl="1" indent="-457200" algn="l" defTabSz="914400" rtl="0" eaLnBrk="1" fontAlgn="auto" latinLnBrk="0" hangingPunct="1">
              <a:lnSpc>
                <a:spcPct val="90000"/>
              </a:lnSpc>
              <a:spcBef>
                <a:spcPts val="500"/>
              </a:spcBef>
              <a:spcAft>
                <a:spcPts val="0"/>
              </a:spcAft>
              <a:buClrTx/>
              <a:buSzTx/>
              <a:buFont typeface="Arial,Sans-Serif"/>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Patient behavioral, social/health needs and history</a:t>
            </a:r>
          </a:p>
          <a:p>
            <a:pPr marL="914400" marR="0" lvl="1" indent="-457200" algn="l" defTabSz="914400" rtl="0" eaLnBrk="1" fontAlgn="auto" latinLnBrk="0" hangingPunct="1">
              <a:lnSpc>
                <a:spcPct val="90000"/>
              </a:lnSpc>
              <a:spcBef>
                <a:spcPts val="500"/>
              </a:spcBef>
              <a:spcAft>
                <a:spcPts val="0"/>
              </a:spcAft>
              <a:buClrTx/>
              <a:buSzTx/>
              <a:buFont typeface="Arial,Sans-Serif"/>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Patient overdose and treatment history</a:t>
            </a:r>
          </a:p>
          <a:p>
            <a:pPr marL="914400" marR="0" lvl="1" indent="-457200" algn="l" defTabSz="914400" rtl="0" eaLnBrk="1" fontAlgn="auto" latinLnBrk="0" hangingPunct="1">
              <a:lnSpc>
                <a:spcPct val="90000"/>
              </a:lnSpc>
              <a:spcBef>
                <a:spcPts val="500"/>
              </a:spcBef>
              <a:spcAft>
                <a:spcPts val="0"/>
              </a:spcAft>
              <a:buClrTx/>
              <a:buSzTx/>
              <a:buFont typeface="Arial,Sans-Serif"/>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Retention in treatment at 3 months</a:t>
            </a:r>
          </a:p>
          <a:p>
            <a:pPr marL="914400" marR="0" lvl="1" indent="-457200" algn="l" defTabSz="914400" rtl="0" eaLnBrk="1" fontAlgn="auto" latinLnBrk="0" hangingPunct="1">
              <a:lnSpc>
                <a:spcPct val="90000"/>
              </a:lnSpc>
              <a:spcBef>
                <a:spcPts val="500"/>
              </a:spcBef>
              <a:spcAft>
                <a:spcPts val="0"/>
              </a:spcAft>
              <a:buClrTx/>
              <a:buSzTx/>
              <a:buFont typeface="Arial,Sans-Serif"/>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Patient experience and satisfaction with MAR NOW</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898477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385E-85EE-25F9-F8CB-97A131008A9B}"/>
              </a:ext>
            </a:extLst>
          </p:cNvPr>
          <p:cNvSpPr>
            <a:spLocks noGrp="1"/>
          </p:cNvSpPr>
          <p:nvPr>
            <p:ph type="title"/>
          </p:nvPr>
        </p:nvSpPr>
        <p:spPr>
          <a:xfrm>
            <a:off x="258618" y="95395"/>
            <a:ext cx="11788070" cy="423345"/>
          </a:xfrm>
        </p:spPr>
        <p:txBody>
          <a:bodyPr>
            <a:noAutofit/>
          </a:bodyPr>
          <a:lstStyle/>
          <a:p>
            <a:r>
              <a:rPr lang="en-US" sz="2400">
                <a:latin typeface="+mn-lt"/>
                <a:cs typeface="Calibri Light"/>
              </a:rPr>
              <a:t>Tele-buprenorphine Research</a:t>
            </a:r>
          </a:p>
        </p:txBody>
      </p:sp>
      <p:sp>
        <p:nvSpPr>
          <p:cNvPr id="2" name="Content Placeholder 2">
            <a:extLst>
              <a:ext uri="{FF2B5EF4-FFF2-40B4-BE49-F238E27FC236}">
                <a16:creationId xmlns:a16="http://schemas.microsoft.com/office/drawing/2014/main" id="{3F785B4A-2022-C754-E68A-B78243AC276F}"/>
              </a:ext>
            </a:extLst>
          </p:cNvPr>
          <p:cNvSpPr txBox="1">
            <a:spLocks/>
          </p:cNvSpPr>
          <p:nvPr/>
        </p:nvSpPr>
        <p:spPr>
          <a:xfrm>
            <a:off x="258618" y="855204"/>
            <a:ext cx="10515600" cy="4988646"/>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Aronowitz</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Shoshana V et al. “Telehealth for opioid use disorder treatment in low-barrier clinic settings: an exploration of clinician and staff </a:t>
            </a: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perspectives.”Harm</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reduction journal vol. 18,1 119. 25 Nov. 2021.</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Clark, Seth A., et al. "Using telehealth to improve buprenorphine access during and after COVID-19: A rapid response initiative in Rhode Island. "Journal of Substance Abuse Treatment124 (2021): 108283.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Eibl</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Joseph K., et al. "The effectiveness of telemedicine-delivered opioid agonist therapy in a supervised clinical setting. "Drug and AlcoholDependence176 (2017): 133-138.</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Guille</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Constance et al. “Treatment of Opioid Use Disorder in Pregnant Women via Telemedicine: A Nonrandomized Controlled </a:t>
            </a: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Trial.”JAMA</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network open vol. 3,1 e1920177. 3 Jan. 2020.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Harris, Robert et al. “Utilizing telemedicine during COVID-19 pandemic for a low-threshold, street-based buprenorphine program. ”Drug and alcohol dependence vol. 230 (2022): 109187.</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Nordeck</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Courtney D et al. “Adapting a Low-threshold Buprenorphine Program for Vulnerable Populations During the COVID-19 Pandemic.” Journal of addiction medicine vol. 15,5 (2021): 364-369.</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Samuels, Elizabeth A et al. “Innovation During COVID-19: Improving Addiction Treatment Access.” Journal of addiction medicine vol. 14,4 (2020): e8-e9.</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Tofighi</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Babak MD, MSc; McNeely, Jennifer MD, MSc; </a:t>
            </a: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Walzer</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Dalia BS; </a:t>
            </a: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Fansiwala</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Kush BA; </a:t>
            </a: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Demner</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Adam MD; Chaudhury, Chloe S. BS; </a:t>
            </a: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Subudhi</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Ipsita</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BS; Schatz, Daniel MD, MSc; Reed, Timothy MD; Krawczyk, Noa PhD A Telemedicine Buprenorphine Clinic to Serve New York City, Journal of Addiction Medicine: February 05, 2021.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Uscher</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-Pines, Lori et al. “Health center implementation of telemedicine for opioid use disorders: A qualitative assessment of adopters and </a:t>
            </a: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nonadopters.”Journal</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of substance abuse treatment vol. 115 (2020): 108037.</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Zheng, </a:t>
            </a:r>
            <a:r>
              <a:rPr kumimoji="0" lang="en-US" sz="2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Wanhonget</a:t>
            </a:r>
            <a:r>
              <a:rPr kumimoji="0" lang="en-US" sz="2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al. “Treatment Outcome Comparison Between Telepsychiatry and Face-to-face Buprenorphine Medication-assisted Treatment for Opioid Use Disorder: A 2-Year Retrospective Data Analysis.” Journal of addiction medicine vol. 11,2 (2017): 138-144.</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4157421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6385E-85EE-25F9-F8CB-97A131008A9B}"/>
              </a:ext>
            </a:extLst>
          </p:cNvPr>
          <p:cNvSpPr>
            <a:spLocks noGrp="1"/>
          </p:cNvSpPr>
          <p:nvPr>
            <p:ph type="title"/>
          </p:nvPr>
        </p:nvSpPr>
        <p:spPr>
          <a:xfrm>
            <a:off x="258618" y="95395"/>
            <a:ext cx="11788070" cy="423345"/>
          </a:xfrm>
        </p:spPr>
        <p:txBody>
          <a:bodyPr>
            <a:noAutofit/>
          </a:bodyPr>
          <a:lstStyle/>
          <a:p>
            <a:r>
              <a:rPr lang="en-US" sz="2400">
                <a:latin typeface="+mn-lt"/>
                <a:cs typeface="Calibri Light"/>
              </a:rPr>
              <a:t>Tools and Resources</a:t>
            </a:r>
          </a:p>
        </p:txBody>
      </p:sp>
      <p:sp>
        <p:nvSpPr>
          <p:cNvPr id="3" name="TextBox 2">
            <a:extLst>
              <a:ext uri="{FF2B5EF4-FFF2-40B4-BE49-F238E27FC236}">
                <a16:creationId xmlns:a16="http://schemas.microsoft.com/office/drawing/2014/main" id="{11293849-7137-B246-05CD-A50CD3B2B3E9}"/>
              </a:ext>
            </a:extLst>
          </p:cNvPr>
          <p:cNvSpPr txBox="1"/>
          <p:nvPr/>
        </p:nvSpPr>
        <p:spPr>
          <a:xfrm>
            <a:off x="1797071" y="1356853"/>
            <a:ext cx="859785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rPr>
              <a:t>For Clinicians: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 action="ppaction://noaction"/>
              </a:rPr>
              <a:t>https://helplineil.org/app/mar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 action="ppaction://noaction"/>
              </a:rPr>
              <a:t>https://cabridge.org/tools/resources/</a:t>
            </a: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rId2"/>
              </a:rPr>
              <a:t>https://pcssnow.org/</a:t>
            </a: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rPr>
              <a:t>For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rId3"/>
              </a:rPr>
              <a:t>https://helplineil.org/app/home</a:t>
            </a: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rPr>
              <a:t>Patient Education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hlinkClick r:id="rId4"/>
              </a:rPr>
              <a:t>https://rethinkrecoveryil.com/</a:t>
            </a: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a:ln>
                <a:noFill/>
              </a:ln>
              <a:solidFill>
                <a:srgbClr val="17375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59A65956-AA57-40FA-D2EB-463C97F0B0E1}"/>
              </a:ext>
            </a:extLst>
          </p:cNvPr>
          <p:cNvPicPr>
            <a:picLocks noChangeAspect="1"/>
          </p:cNvPicPr>
          <p:nvPr/>
        </p:nvPicPr>
        <p:blipFill>
          <a:blip r:embed="rId5"/>
          <a:stretch>
            <a:fillRect/>
          </a:stretch>
        </p:blipFill>
        <p:spPr>
          <a:xfrm>
            <a:off x="6632325" y="1356853"/>
            <a:ext cx="3853232" cy="2911086"/>
          </a:xfrm>
          <a:prstGeom prst="rect">
            <a:avLst/>
          </a:prstGeom>
        </p:spPr>
      </p:pic>
      <p:pic>
        <p:nvPicPr>
          <p:cNvPr id="6" name="Picture 5">
            <a:extLst>
              <a:ext uri="{FF2B5EF4-FFF2-40B4-BE49-F238E27FC236}">
                <a16:creationId xmlns:a16="http://schemas.microsoft.com/office/drawing/2014/main" id="{4E466294-44D5-3B52-F331-6FE100EAEBF6}"/>
              </a:ext>
            </a:extLst>
          </p:cNvPr>
          <p:cNvPicPr>
            <a:picLocks noChangeAspect="1"/>
          </p:cNvPicPr>
          <p:nvPr/>
        </p:nvPicPr>
        <p:blipFill>
          <a:blip r:embed="rId6"/>
          <a:stretch>
            <a:fillRect/>
          </a:stretch>
        </p:blipFill>
        <p:spPr>
          <a:xfrm>
            <a:off x="5919020" y="4266380"/>
            <a:ext cx="4571999" cy="1979839"/>
          </a:xfrm>
          <a:prstGeom prst="rect">
            <a:avLst/>
          </a:prstGeom>
        </p:spPr>
      </p:pic>
      <p:pic>
        <p:nvPicPr>
          <p:cNvPr id="7" name="Picture 6">
            <a:extLst>
              <a:ext uri="{FF2B5EF4-FFF2-40B4-BE49-F238E27FC236}">
                <a16:creationId xmlns:a16="http://schemas.microsoft.com/office/drawing/2014/main" id="{E90AB73A-3AD5-8971-6D7E-A1CB8C079455}"/>
              </a:ext>
            </a:extLst>
          </p:cNvPr>
          <p:cNvPicPr>
            <a:picLocks noChangeAspect="1"/>
          </p:cNvPicPr>
          <p:nvPr/>
        </p:nvPicPr>
        <p:blipFill>
          <a:blip r:embed="rId7"/>
          <a:stretch>
            <a:fillRect/>
          </a:stretch>
        </p:blipFill>
        <p:spPr>
          <a:xfrm>
            <a:off x="1592825" y="4266379"/>
            <a:ext cx="4326194" cy="1372854"/>
          </a:xfrm>
          <a:prstGeom prst="rect">
            <a:avLst/>
          </a:prstGeom>
        </p:spPr>
      </p:pic>
    </p:spTree>
    <p:extLst>
      <p:ext uri="{BB962C8B-B14F-4D97-AF65-F5344CB8AC3E}">
        <p14:creationId xmlns:p14="http://schemas.microsoft.com/office/powerpoint/2010/main" val="230230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01581B-3CB5-8B4D-8E99-3F1AF97A6F46}"/>
              </a:ext>
            </a:extLst>
          </p:cNvPr>
          <p:cNvSpPr>
            <a:spLocks noGrp="1"/>
          </p:cNvSpPr>
          <p:nvPr>
            <p:ph type="body" sz="quarter" idx="14"/>
          </p:nvPr>
        </p:nvSpPr>
        <p:spPr>
          <a:xfrm>
            <a:off x="85725" y="206943"/>
            <a:ext cx="7829550" cy="462013"/>
          </a:xfrm>
        </p:spPr>
        <p:txBody>
          <a:bodyPr>
            <a:noAutofit/>
          </a:bodyPr>
          <a:lstStyle/>
          <a:p>
            <a:r>
              <a:rPr lang="en-US" sz="4000"/>
              <a:t>Inter-Agency Collaborations </a:t>
            </a:r>
          </a:p>
        </p:txBody>
      </p:sp>
      <p:sp>
        <p:nvSpPr>
          <p:cNvPr id="5" name="TextBox 4">
            <a:extLst>
              <a:ext uri="{FF2B5EF4-FFF2-40B4-BE49-F238E27FC236}">
                <a16:creationId xmlns:a16="http://schemas.microsoft.com/office/drawing/2014/main" id="{7C9A3129-D115-E527-D3AE-81237DE183B8}"/>
              </a:ext>
            </a:extLst>
          </p:cNvPr>
          <p:cNvSpPr txBox="1"/>
          <p:nvPr/>
        </p:nvSpPr>
        <p:spPr>
          <a:xfrm>
            <a:off x="2693128" y="2043291"/>
            <a:ext cx="4683760" cy="369332"/>
          </a:xfrm>
          <a:prstGeom prst="rect">
            <a:avLst/>
          </a:prstGeom>
          <a:noFill/>
        </p:spPr>
        <p:txBody>
          <a:bodyPr wrap="square" rtlCol="0">
            <a:spAutoFit/>
          </a:bodyPr>
          <a:lstStyle/>
          <a:p>
            <a:r>
              <a:rPr lang="en-US" b="1">
                <a:solidFill>
                  <a:srgbClr val="70AD47"/>
                </a:solidFill>
                <a:latin typeface="Comic Sans MS" panose="030F0702030302020204" pitchFamily="66" charset="0"/>
              </a:rPr>
              <a:t>Illinois Housing Development Authority </a:t>
            </a:r>
          </a:p>
        </p:txBody>
      </p:sp>
      <p:sp>
        <p:nvSpPr>
          <p:cNvPr id="6" name="TextBox 5">
            <a:extLst>
              <a:ext uri="{FF2B5EF4-FFF2-40B4-BE49-F238E27FC236}">
                <a16:creationId xmlns:a16="http://schemas.microsoft.com/office/drawing/2014/main" id="{2225E313-4D1E-4C33-B9E1-4007E5E4251F}"/>
              </a:ext>
            </a:extLst>
          </p:cNvPr>
          <p:cNvSpPr txBox="1"/>
          <p:nvPr/>
        </p:nvSpPr>
        <p:spPr>
          <a:xfrm>
            <a:off x="1432559" y="4243584"/>
            <a:ext cx="4511040" cy="369332"/>
          </a:xfrm>
          <a:prstGeom prst="rect">
            <a:avLst/>
          </a:prstGeom>
          <a:noFill/>
        </p:spPr>
        <p:txBody>
          <a:bodyPr wrap="square" rtlCol="0">
            <a:spAutoFit/>
          </a:bodyPr>
          <a:lstStyle/>
          <a:p>
            <a:r>
              <a:rPr lang="en-US" b="1">
                <a:solidFill>
                  <a:srgbClr val="7030A0"/>
                </a:solidFill>
                <a:latin typeface="Comic Sans MS" panose="030F0702030302020204" pitchFamily="66" charset="0"/>
              </a:rPr>
              <a:t>Illinois State Police </a:t>
            </a:r>
          </a:p>
        </p:txBody>
      </p:sp>
      <p:sp>
        <p:nvSpPr>
          <p:cNvPr id="7" name="TextBox 6">
            <a:extLst>
              <a:ext uri="{FF2B5EF4-FFF2-40B4-BE49-F238E27FC236}">
                <a16:creationId xmlns:a16="http://schemas.microsoft.com/office/drawing/2014/main" id="{016972EF-ECD4-58CF-12A5-F0EF2C35B974}"/>
              </a:ext>
            </a:extLst>
          </p:cNvPr>
          <p:cNvSpPr txBox="1"/>
          <p:nvPr/>
        </p:nvSpPr>
        <p:spPr>
          <a:xfrm>
            <a:off x="1971040" y="1557655"/>
            <a:ext cx="4683760" cy="369332"/>
          </a:xfrm>
          <a:prstGeom prst="rect">
            <a:avLst/>
          </a:prstGeom>
          <a:noFill/>
        </p:spPr>
        <p:txBody>
          <a:bodyPr wrap="square" rtlCol="0">
            <a:spAutoFit/>
          </a:bodyPr>
          <a:lstStyle/>
          <a:p>
            <a:r>
              <a:rPr lang="en-US" b="1">
                <a:solidFill>
                  <a:srgbClr val="0070C0"/>
                </a:solidFill>
                <a:latin typeface="Comic Sans MS" panose="030F0702030302020204" pitchFamily="66" charset="0"/>
              </a:rPr>
              <a:t>Division of Mental Health </a:t>
            </a:r>
          </a:p>
        </p:txBody>
      </p:sp>
      <p:sp>
        <p:nvSpPr>
          <p:cNvPr id="8" name="TextBox 7">
            <a:extLst>
              <a:ext uri="{FF2B5EF4-FFF2-40B4-BE49-F238E27FC236}">
                <a16:creationId xmlns:a16="http://schemas.microsoft.com/office/drawing/2014/main" id="{948E9F24-2D7F-4173-50DE-1BFE9B2D0DA1}"/>
              </a:ext>
            </a:extLst>
          </p:cNvPr>
          <p:cNvSpPr txBox="1"/>
          <p:nvPr/>
        </p:nvSpPr>
        <p:spPr>
          <a:xfrm>
            <a:off x="401002" y="2628761"/>
            <a:ext cx="4775200" cy="369332"/>
          </a:xfrm>
          <a:prstGeom prst="rect">
            <a:avLst/>
          </a:prstGeom>
          <a:noFill/>
        </p:spPr>
        <p:txBody>
          <a:bodyPr wrap="square" rtlCol="0">
            <a:spAutoFit/>
          </a:bodyPr>
          <a:lstStyle/>
          <a:p>
            <a:r>
              <a:rPr lang="en-US" b="1">
                <a:solidFill>
                  <a:srgbClr val="ED7D31"/>
                </a:solidFill>
                <a:latin typeface="Comic Sans MS" panose="030F0702030302020204" pitchFamily="66" charset="0"/>
              </a:rPr>
              <a:t>Cannabis Regulation Oversight Office </a:t>
            </a:r>
          </a:p>
        </p:txBody>
      </p:sp>
      <p:sp>
        <p:nvSpPr>
          <p:cNvPr id="9" name="TextBox 8">
            <a:extLst>
              <a:ext uri="{FF2B5EF4-FFF2-40B4-BE49-F238E27FC236}">
                <a16:creationId xmlns:a16="http://schemas.microsoft.com/office/drawing/2014/main" id="{7B9E1FA6-D0DD-F51A-69A6-D013B4EE6441}"/>
              </a:ext>
            </a:extLst>
          </p:cNvPr>
          <p:cNvSpPr txBox="1"/>
          <p:nvPr/>
        </p:nvSpPr>
        <p:spPr>
          <a:xfrm>
            <a:off x="2238375" y="3185419"/>
            <a:ext cx="5133975" cy="369332"/>
          </a:xfrm>
          <a:prstGeom prst="rect">
            <a:avLst/>
          </a:prstGeom>
          <a:noFill/>
        </p:spPr>
        <p:txBody>
          <a:bodyPr wrap="square" rtlCol="0">
            <a:spAutoFit/>
          </a:bodyPr>
          <a:lstStyle/>
          <a:p>
            <a:r>
              <a:rPr lang="en-US" b="1">
                <a:solidFill>
                  <a:srgbClr val="C00000"/>
                </a:solidFill>
                <a:latin typeface="Comic Sans MS" panose="030F0702030302020204" pitchFamily="66" charset="0"/>
              </a:rPr>
              <a:t>Department of Children and Family Services </a:t>
            </a:r>
          </a:p>
        </p:txBody>
      </p:sp>
      <p:sp>
        <p:nvSpPr>
          <p:cNvPr id="10" name="TextBox 9">
            <a:extLst>
              <a:ext uri="{FF2B5EF4-FFF2-40B4-BE49-F238E27FC236}">
                <a16:creationId xmlns:a16="http://schemas.microsoft.com/office/drawing/2014/main" id="{5584F2B8-6103-4DDE-0290-FEAD7BDFDE57}"/>
              </a:ext>
            </a:extLst>
          </p:cNvPr>
          <p:cNvSpPr txBox="1"/>
          <p:nvPr/>
        </p:nvSpPr>
        <p:spPr>
          <a:xfrm>
            <a:off x="401002" y="5169575"/>
            <a:ext cx="5608320" cy="369332"/>
          </a:xfrm>
          <a:prstGeom prst="rect">
            <a:avLst/>
          </a:prstGeom>
          <a:noFill/>
        </p:spPr>
        <p:txBody>
          <a:bodyPr wrap="square" rtlCol="0">
            <a:spAutoFit/>
          </a:bodyPr>
          <a:lstStyle/>
          <a:p>
            <a:r>
              <a:rPr lang="en-US" b="1">
                <a:solidFill>
                  <a:srgbClr val="4472C4"/>
                </a:solidFill>
                <a:latin typeface="Comic Sans MS" panose="030F0702030302020204" pitchFamily="66" charset="0"/>
              </a:rPr>
              <a:t>Illinois Criminal Justice Information Authority </a:t>
            </a:r>
          </a:p>
        </p:txBody>
      </p:sp>
      <p:sp>
        <p:nvSpPr>
          <p:cNvPr id="11" name="TextBox 10">
            <a:extLst>
              <a:ext uri="{FF2B5EF4-FFF2-40B4-BE49-F238E27FC236}">
                <a16:creationId xmlns:a16="http://schemas.microsoft.com/office/drawing/2014/main" id="{310206E9-DB23-A325-4653-75196A40D0EC}"/>
              </a:ext>
            </a:extLst>
          </p:cNvPr>
          <p:cNvSpPr txBox="1"/>
          <p:nvPr/>
        </p:nvSpPr>
        <p:spPr>
          <a:xfrm>
            <a:off x="609600" y="3734478"/>
            <a:ext cx="3524250" cy="369332"/>
          </a:xfrm>
          <a:prstGeom prst="rect">
            <a:avLst/>
          </a:prstGeom>
          <a:noFill/>
        </p:spPr>
        <p:txBody>
          <a:bodyPr wrap="square" rtlCol="0">
            <a:spAutoFit/>
          </a:bodyPr>
          <a:lstStyle/>
          <a:p>
            <a:r>
              <a:rPr lang="en-US" b="1">
                <a:solidFill>
                  <a:srgbClr val="ED7D31"/>
                </a:solidFill>
                <a:latin typeface="Comic Sans MS" panose="030F0702030302020204" pitchFamily="66" charset="0"/>
              </a:rPr>
              <a:t>Department of Corrections </a:t>
            </a:r>
          </a:p>
        </p:txBody>
      </p:sp>
      <p:sp>
        <p:nvSpPr>
          <p:cNvPr id="12" name="TextBox 11">
            <a:extLst>
              <a:ext uri="{FF2B5EF4-FFF2-40B4-BE49-F238E27FC236}">
                <a16:creationId xmlns:a16="http://schemas.microsoft.com/office/drawing/2014/main" id="{A2694FC3-498F-309B-C679-DAE16E241879}"/>
              </a:ext>
            </a:extLst>
          </p:cNvPr>
          <p:cNvSpPr txBox="1"/>
          <p:nvPr/>
        </p:nvSpPr>
        <p:spPr>
          <a:xfrm>
            <a:off x="1644967" y="5726233"/>
            <a:ext cx="7062470" cy="369332"/>
          </a:xfrm>
          <a:prstGeom prst="rect">
            <a:avLst/>
          </a:prstGeom>
          <a:noFill/>
        </p:spPr>
        <p:txBody>
          <a:bodyPr wrap="square" rtlCol="0">
            <a:spAutoFit/>
          </a:bodyPr>
          <a:lstStyle/>
          <a:p>
            <a:r>
              <a:rPr lang="en-US" b="1">
                <a:solidFill>
                  <a:srgbClr val="ED7D31"/>
                </a:solidFill>
                <a:latin typeface="Comic Sans MS" panose="030F0702030302020204" pitchFamily="66" charset="0"/>
              </a:rPr>
              <a:t>Health and Human Services </a:t>
            </a:r>
          </a:p>
        </p:txBody>
      </p:sp>
      <p:sp>
        <p:nvSpPr>
          <p:cNvPr id="13" name="TextBox 12">
            <a:extLst>
              <a:ext uri="{FF2B5EF4-FFF2-40B4-BE49-F238E27FC236}">
                <a16:creationId xmlns:a16="http://schemas.microsoft.com/office/drawing/2014/main" id="{1A414DE9-86AE-E308-2831-CF292ABAE341}"/>
              </a:ext>
            </a:extLst>
          </p:cNvPr>
          <p:cNvSpPr txBox="1"/>
          <p:nvPr/>
        </p:nvSpPr>
        <p:spPr>
          <a:xfrm>
            <a:off x="4000500" y="3742078"/>
            <a:ext cx="4103370" cy="369332"/>
          </a:xfrm>
          <a:prstGeom prst="rect">
            <a:avLst/>
          </a:prstGeom>
          <a:noFill/>
        </p:spPr>
        <p:txBody>
          <a:bodyPr wrap="square" rtlCol="0">
            <a:spAutoFit/>
          </a:bodyPr>
          <a:lstStyle/>
          <a:p>
            <a:r>
              <a:rPr lang="en-US" b="1">
                <a:solidFill>
                  <a:srgbClr val="70AD47"/>
                </a:solidFill>
                <a:latin typeface="Comic Sans MS" panose="030F0702030302020204" pitchFamily="66" charset="0"/>
              </a:rPr>
              <a:t>Division of Early Childhood </a:t>
            </a:r>
          </a:p>
        </p:txBody>
      </p:sp>
      <p:sp>
        <p:nvSpPr>
          <p:cNvPr id="14" name="TextBox 13">
            <a:extLst>
              <a:ext uri="{FF2B5EF4-FFF2-40B4-BE49-F238E27FC236}">
                <a16:creationId xmlns:a16="http://schemas.microsoft.com/office/drawing/2014/main" id="{F26AA141-BBD1-8A42-B17F-1CADF4E9074B}"/>
              </a:ext>
            </a:extLst>
          </p:cNvPr>
          <p:cNvSpPr txBox="1"/>
          <p:nvPr/>
        </p:nvSpPr>
        <p:spPr>
          <a:xfrm>
            <a:off x="2693128" y="4655529"/>
            <a:ext cx="4676775" cy="369332"/>
          </a:xfrm>
          <a:prstGeom prst="rect">
            <a:avLst/>
          </a:prstGeom>
          <a:noFill/>
        </p:spPr>
        <p:txBody>
          <a:bodyPr wrap="square" rtlCol="0">
            <a:spAutoFit/>
          </a:bodyPr>
          <a:lstStyle/>
          <a:p>
            <a:r>
              <a:rPr lang="en-US" b="1">
                <a:solidFill>
                  <a:srgbClr val="C00000"/>
                </a:solidFill>
                <a:latin typeface="Comic Sans MS" panose="030F0702030302020204" pitchFamily="66" charset="0"/>
              </a:rPr>
              <a:t>Administrative Office of Illinois Courts </a:t>
            </a:r>
          </a:p>
        </p:txBody>
      </p:sp>
      <p:sp>
        <p:nvSpPr>
          <p:cNvPr id="2" name="TextBox 1">
            <a:extLst>
              <a:ext uri="{FF2B5EF4-FFF2-40B4-BE49-F238E27FC236}">
                <a16:creationId xmlns:a16="http://schemas.microsoft.com/office/drawing/2014/main" id="{DB8440EA-8188-867D-FD0B-E9F2DD72078D}"/>
              </a:ext>
            </a:extLst>
          </p:cNvPr>
          <p:cNvSpPr txBox="1"/>
          <p:nvPr/>
        </p:nvSpPr>
        <p:spPr>
          <a:xfrm>
            <a:off x="401002" y="2043291"/>
            <a:ext cx="2292126" cy="369332"/>
          </a:xfrm>
          <a:prstGeom prst="rect">
            <a:avLst/>
          </a:prstGeom>
          <a:noFill/>
        </p:spPr>
        <p:txBody>
          <a:bodyPr wrap="square" rtlCol="0">
            <a:spAutoFit/>
          </a:bodyPr>
          <a:lstStyle/>
          <a:p>
            <a:r>
              <a:rPr lang="en-US" b="1">
                <a:solidFill>
                  <a:srgbClr val="7030A0"/>
                </a:solidFill>
                <a:latin typeface="Comic Sans MS" panose="030F0702030302020204" pitchFamily="66" charset="0"/>
              </a:rPr>
              <a:t>Governor’s Office </a:t>
            </a:r>
          </a:p>
        </p:txBody>
      </p:sp>
      <p:sp>
        <p:nvSpPr>
          <p:cNvPr id="3" name="TextBox 2">
            <a:extLst>
              <a:ext uri="{FF2B5EF4-FFF2-40B4-BE49-F238E27FC236}">
                <a16:creationId xmlns:a16="http://schemas.microsoft.com/office/drawing/2014/main" id="{82F645B8-7DA8-F37D-27E6-51A0D089E97A}"/>
              </a:ext>
            </a:extLst>
          </p:cNvPr>
          <p:cNvSpPr txBox="1"/>
          <p:nvPr/>
        </p:nvSpPr>
        <p:spPr>
          <a:xfrm>
            <a:off x="4133850" y="4198803"/>
            <a:ext cx="2772833" cy="369332"/>
          </a:xfrm>
          <a:prstGeom prst="rect">
            <a:avLst/>
          </a:prstGeom>
          <a:noFill/>
        </p:spPr>
        <p:txBody>
          <a:bodyPr wrap="square" rtlCol="0">
            <a:spAutoFit/>
          </a:bodyPr>
          <a:lstStyle/>
          <a:p>
            <a:r>
              <a:rPr lang="en-US" b="1">
                <a:solidFill>
                  <a:schemeClr val="bg2">
                    <a:lumMod val="75000"/>
                  </a:schemeClr>
                </a:solidFill>
                <a:latin typeface="Comic Sans MS" panose="030F0702030302020204" pitchFamily="66" charset="0"/>
              </a:rPr>
              <a:t>Illinois Gaming Board </a:t>
            </a:r>
          </a:p>
        </p:txBody>
      </p:sp>
    </p:spTree>
    <p:extLst>
      <p:ext uri="{BB962C8B-B14F-4D97-AF65-F5344CB8AC3E}">
        <p14:creationId xmlns:p14="http://schemas.microsoft.com/office/powerpoint/2010/main" val="4246988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5F76FC-1F0F-1E42-973B-E09D1F5CFFF4}"/>
              </a:ext>
            </a:extLst>
          </p:cNvPr>
          <p:cNvSpPr>
            <a:spLocks noGrp="1"/>
          </p:cNvSpPr>
          <p:nvPr>
            <p:ph type="title"/>
          </p:nvPr>
        </p:nvSpPr>
        <p:spPr/>
        <p:txBody>
          <a:bodyPr/>
          <a:lstStyle/>
          <a:p>
            <a:r>
              <a:rPr lang="en-US"/>
              <a:t>Recovery Landscape</a:t>
            </a:r>
          </a:p>
        </p:txBody>
      </p:sp>
      <p:sp>
        <p:nvSpPr>
          <p:cNvPr id="7" name="Text Placeholder 6">
            <a:extLst>
              <a:ext uri="{FF2B5EF4-FFF2-40B4-BE49-F238E27FC236}">
                <a16:creationId xmlns:a16="http://schemas.microsoft.com/office/drawing/2014/main" id="{D13283EC-7FA2-2D4A-8282-CB720AB4B70A}"/>
              </a:ext>
            </a:extLst>
          </p:cNvPr>
          <p:cNvSpPr>
            <a:spLocks noGrp="1"/>
          </p:cNvSpPr>
          <p:nvPr>
            <p:ph type="body" sz="quarter" idx="13"/>
          </p:nvPr>
        </p:nvSpPr>
        <p:spPr>
          <a:xfrm>
            <a:off x="803275" y="5029199"/>
            <a:ext cx="11280478" cy="1414329"/>
          </a:xfrm>
        </p:spPr>
        <p:txBody>
          <a:bodyPr>
            <a:normAutofit lnSpcReduction="10000"/>
          </a:bodyPr>
          <a:lstStyle/>
          <a:p>
            <a:r>
              <a:rPr lang="en-US"/>
              <a:t>Kim Sriner, LCPC, CRSS</a:t>
            </a:r>
          </a:p>
          <a:p>
            <a:r>
              <a:rPr lang="en-US"/>
              <a:t>Statewide Coordinator of Residential Recovery Services</a:t>
            </a:r>
          </a:p>
          <a:p>
            <a:r>
              <a:rPr lang="en-US"/>
              <a:t>Division of Substance Use Prevention &amp; Recovery</a:t>
            </a:r>
          </a:p>
        </p:txBody>
      </p:sp>
    </p:spTree>
    <p:extLst>
      <p:ext uri="{BB962C8B-B14F-4D97-AF65-F5344CB8AC3E}">
        <p14:creationId xmlns:p14="http://schemas.microsoft.com/office/powerpoint/2010/main" val="1829508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8811F4-AD05-B0F8-4AD9-66DDF365E0AC}"/>
              </a:ext>
            </a:extLst>
          </p:cNvPr>
          <p:cNvSpPr>
            <a:spLocks noGrp="1"/>
          </p:cNvSpPr>
          <p:nvPr>
            <p:ph type="body" sz="quarter" idx="13"/>
          </p:nvPr>
        </p:nvSpPr>
        <p:spPr/>
        <p:txBody>
          <a:bodyPr/>
          <a:lstStyle/>
          <a:p>
            <a:r>
              <a:rPr lang="en-US"/>
              <a:t>Recovery-Oriented System of Care (ROSC) Councils</a:t>
            </a:r>
          </a:p>
          <a:p>
            <a:r>
              <a:rPr lang="en-US"/>
              <a:t>Recovery Community Organizations (RCOs)</a:t>
            </a:r>
          </a:p>
          <a:p>
            <a:r>
              <a:rPr lang="en-US"/>
              <a:t>Recovery Support Services (RSS)</a:t>
            </a:r>
          </a:p>
          <a:p>
            <a:r>
              <a:rPr lang="en-US"/>
              <a:t>Recovery Residences</a:t>
            </a:r>
          </a:p>
        </p:txBody>
      </p:sp>
      <p:sp>
        <p:nvSpPr>
          <p:cNvPr id="7" name="Text Placeholder 6">
            <a:extLst>
              <a:ext uri="{FF2B5EF4-FFF2-40B4-BE49-F238E27FC236}">
                <a16:creationId xmlns:a16="http://schemas.microsoft.com/office/drawing/2014/main" id="{5E5FB7E6-C38D-F922-13A2-D58714B2FB37}"/>
              </a:ext>
            </a:extLst>
          </p:cNvPr>
          <p:cNvSpPr>
            <a:spLocks noGrp="1"/>
          </p:cNvSpPr>
          <p:nvPr>
            <p:ph type="body" sz="quarter" idx="14"/>
          </p:nvPr>
        </p:nvSpPr>
        <p:spPr/>
        <p:txBody>
          <a:bodyPr/>
          <a:lstStyle/>
          <a:p>
            <a:r>
              <a:rPr lang="en-US"/>
              <a:t>Traditional Treatment System PLUS…</a:t>
            </a:r>
          </a:p>
        </p:txBody>
      </p:sp>
      <p:sp>
        <p:nvSpPr>
          <p:cNvPr id="5" name="Title 4">
            <a:extLst>
              <a:ext uri="{FF2B5EF4-FFF2-40B4-BE49-F238E27FC236}">
                <a16:creationId xmlns:a16="http://schemas.microsoft.com/office/drawing/2014/main" id="{16C4956A-1D66-C397-361B-83852CA0AFBD}"/>
              </a:ext>
            </a:extLst>
          </p:cNvPr>
          <p:cNvSpPr>
            <a:spLocks noGrp="1"/>
          </p:cNvSpPr>
          <p:nvPr>
            <p:ph type="title"/>
          </p:nvPr>
        </p:nvSpPr>
        <p:spPr/>
        <p:txBody>
          <a:bodyPr/>
          <a:lstStyle/>
          <a:p>
            <a:r>
              <a:rPr lang="en-US"/>
              <a:t> </a:t>
            </a:r>
          </a:p>
        </p:txBody>
      </p:sp>
      <p:pic>
        <p:nvPicPr>
          <p:cNvPr id="1030" name="Picture 6">
            <a:extLst>
              <a:ext uri="{FF2B5EF4-FFF2-40B4-BE49-F238E27FC236}">
                <a16:creationId xmlns:a16="http://schemas.microsoft.com/office/drawing/2014/main" id="{8CA0A2E6-789C-F347-ADD1-1BEEC7F20C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09663" y="-2617521"/>
            <a:ext cx="20320000" cy="1355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144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5B0991-B53D-D589-F3B9-E95113B719BB}"/>
              </a:ext>
            </a:extLst>
          </p:cNvPr>
          <p:cNvSpPr>
            <a:spLocks noGrp="1"/>
          </p:cNvSpPr>
          <p:nvPr>
            <p:ph type="body" sz="quarter" idx="13"/>
          </p:nvPr>
        </p:nvSpPr>
        <p:spPr/>
        <p:txBody>
          <a:bodyPr/>
          <a:lstStyle/>
          <a:p>
            <a:r>
              <a:rPr lang="en-US"/>
              <a:t>Coordinated network of community-based services and supports</a:t>
            </a:r>
          </a:p>
          <a:p>
            <a:r>
              <a:rPr lang="en-US"/>
              <a:t>Build a culture that nurtures recovery</a:t>
            </a:r>
          </a:p>
          <a:p>
            <a:r>
              <a:rPr lang="en-US"/>
              <a:t>Build capacity to support recovery</a:t>
            </a:r>
          </a:p>
          <a:p>
            <a:r>
              <a:rPr lang="en-US"/>
              <a:t>Develop commitment to sustain recovery</a:t>
            </a:r>
          </a:p>
          <a:p>
            <a:r>
              <a:rPr lang="en-US"/>
              <a:t>35 ROSC Councils covering 50 counties</a:t>
            </a:r>
          </a:p>
        </p:txBody>
      </p:sp>
      <p:sp>
        <p:nvSpPr>
          <p:cNvPr id="4" name="Text Placeholder 3">
            <a:extLst>
              <a:ext uri="{FF2B5EF4-FFF2-40B4-BE49-F238E27FC236}">
                <a16:creationId xmlns:a16="http://schemas.microsoft.com/office/drawing/2014/main" id="{7A5C1412-7196-BBFD-2D55-6BBF5AA49081}"/>
              </a:ext>
            </a:extLst>
          </p:cNvPr>
          <p:cNvSpPr>
            <a:spLocks noGrp="1"/>
          </p:cNvSpPr>
          <p:nvPr>
            <p:ph type="body" sz="quarter" idx="14"/>
          </p:nvPr>
        </p:nvSpPr>
        <p:spPr/>
        <p:txBody>
          <a:bodyPr/>
          <a:lstStyle/>
          <a:p>
            <a:r>
              <a:rPr lang="en-US"/>
              <a:t>ROSC Councils</a:t>
            </a:r>
          </a:p>
        </p:txBody>
      </p:sp>
    </p:spTree>
    <p:extLst>
      <p:ext uri="{BB962C8B-B14F-4D97-AF65-F5344CB8AC3E}">
        <p14:creationId xmlns:p14="http://schemas.microsoft.com/office/powerpoint/2010/main" val="2639135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p:txBody>
          <a:bodyPr/>
          <a:lstStyle/>
          <a:p>
            <a:r>
              <a:rPr lang="en-US"/>
              <a:t>Intendent, non-profit organizations</a:t>
            </a:r>
          </a:p>
          <a:p>
            <a:r>
              <a:rPr lang="en-US"/>
              <a:t>Led and governed by people in recovery</a:t>
            </a:r>
          </a:p>
          <a:p>
            <a:r>
              <a:rPr lang="en-US"/>
              <a:t>Provide recovery support services in their community</a:t>
            </a:r>
          </a:p>
          <a:p>
            <a:r>
              <a:rPr lang="en-US"/>
              <a:t>8 RCOs (including 1 coalition made up of an additional 8 providers) covering 17 counties</a:t>
            </a:r>
          </a:p>
        </p:txBody>
      </p:sp>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14"/>
          </p:nvPr>
        </p:nvSpPr>
        <p:spPr/>
        <p:txBody>
          <a:bodyPr/>
          <a:lstStyle/>
          <a:p>
            <a:r>
              <a:rPr lang="en-US"/>
              <a:t>Recovery Community Organizations</a:t>
            </a:r>
          </a:p>
        </p:txBody>
      </p:sp>
    </p:spTree>
    <p:extLst>
      <p:ext uri="{BB962C8B-B14F-4D97-AF65-F5344CB8AC3E}">
        <p14:creationId xmlns:p14="http://schemas.microsoft.com/office/powerpoint/2010/main" val="2524046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3DA990-203C-8545-BB8A-D9963043A822}"/>
              </a:ext>
            </a:extLst>
          </p:cNvPr>
          <p:cNvSpPr>
            <a:spLocks noGrp="1"/>
          </p:cNvSpPr>
          <p:nvPr>
            <p:ph type="body" sz="quarter" idx="13"/>
          </p:nvPr>
        </p:nvSpPr>
        <p:spPr/>
        <p:txBody>
          <a:bodyPr/>
          <a:lstStyle/>
          <a:p>
            <a:r>
              <a:rPr lang="en-US">
                <a:solidFill>
                  <a:schemeClr val="tx1"/>
                </a:solidFill>
                <a:latin typeface="Montserrat"/>
              </a:rPr>
              <a:t>Employment coaching</a:t>
            </a:r>
          </a:p>
          <a:p>
            <a:r>
              <a:rPr lang="en-US">
                <a:solidFill>
                  <a:schemeClr val="tx1"/>
                </a:solidFill>
                <a:latin typeface="Montserrat"/>
              </a:rPr>
              <a:t>Peer coaching</a:t>
            </a:r>
          </a:p>
          <a:p>
            <a:r>
              <a:rPr lang="en-US">
                <a:solidFill>
                  <a:schemeClr val="tx1"/>
                </a:solidFill>
                <a:latin typeface="Montserrat"/>
              </a:rPr>
              <a:t>Recovery coaching</a:t>
            </a:r>
          </a:p>
          <a:p>
            <a:r>
              <a:rPr lang="en-US">
                <a:solidFill>
                  <a:schemeClr val="tx1"/>
                </a:solidFill>
                <a:latin typeface="Montserrat"/>
              </a:rPr>
              <a:t>Recovery skills</a:t>
            </a:r>
          </a:p>
          <a:p>
            <a:r>
              <a:rPr lang="en-US">
                <a:solidFill>
                  <a:schemeClr val="tx1"/>
                </a:solidFill>
                <a:latin typeface="Montserrat"/>
              </a:rPr>
              <a:t>Spiritual support</a:t>
            </a:r>
          </a:p>
          <a:p>
            <a:r>
              <a:rPr lang="en-US">
                <a:solidFill>
                  <a:schemeClr val="tx1"/>
                </a:solidFill>
                <a:latin typeface="Montserrat"/>
              </a:rPr>
              <a:t>Transportation</a:t>
            </a:r>
          </a:p>
          <a:p>
            <a:r>
              <a:rPr lang="en-US">
                <a:solidFill>
                  <a:schemeClr val="tx1"/>
                </a:solidFill>
                <a:latin typeface="Montserrat"/>
              </a:rPr>
              <a:t>Employment training</a:t>
            </a:r>
          </a:p>
          <a:p>
            <a:r>
              <a:rPr lang="en-US">
                <a:solidFill>
                  <a:schemeClr val="tx1"/>
                </a:solidFill>
                <a:latin typeface="Montserrat"/>
              </a:rPr>
              <a:t>7 RSS providers covering 8 counties</a:t>
            </a:r>
          </a:p>
          <a:p>
            <a:endParaRPr lang="en-US">
              <a:solidFill>
                <a:schemeClr val="tx1"/>
              </a:solidFill>
              <a:latin typeface="Montserrat"/>
            </a:endParaRPr>
          </a:p>
        </p:txBody>
      </p:sp>
      <p:sp>
        <p:nvSpPr>
          <p:cNvPr id="4" name="Text Placeholder 3">
            <a:extLst>
              <a:ext uri="{FF2B5EF4-FFF2-40B4-BE49-F238E27FC236}">
                <a16:creationId xmlns:a16="http://schemas.microsoft.com/office/drawing/2014/main" id="{007533AA-94E4-114E-A884-7F208A8E2F95}"/>
              </a:ext>
            </a:extLst>
          </p:cNvPr>
          <p:cNvSpPr>
            <a:spLocks noGrp="1"/>
          </p:cNvSpPr>
          <p:nvPr>
            <p:ph type="body" sz="quarter" idx="14"/>
          </p:nvPr>
        </p:nvSpPr>
        <p:spPr>
          <a:xfrm>
            <a:off x="609600" y="1092416"/>
            <a:ext cx="7109701" cy="623377"/>
          </a:xfrm>
        </p:spPr>
        <p:txBody>
          <a:bodyPr>
            <a:normAutofit/>
          </a:bodyPr>
          <a:lstStyle/>
          <a:p>
            <a:r>
              <a:rPr lang="en-US">
                <a:latin typeface="Montserrat SemiBold"/>
              </a:rPr>
              <a:t>Recovery Support Services</a:t>
            </a:r>
          </a:p>
        </p:txBody>
      </p:sp>
    </p:spTree>
    <p:extLst>
      <p:ext uri="{BB962C8B-B14F-4D97-AF65-F5344CB8AC3E}">
        <p14:creationId xmlns:p14="http://schemas.microsoft.com/office/powerpoint/2010/main" val="821574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DC285-2710-994F-AB42-261AB9B91E1C}"/>
              </a:ext>
            </a:extLst>
          </p:cNvPr>
          <p:cNvSpPr>
            <a:spLocks noGrp="1"/>
          </p:cNvSpPr>
          <p:nvPr>
            <p:ph type="body" sz="quarter" idx="13"/>
          </p:nvPr>
        </p:nvSpPr>
        <p:spPr>
          <a:xfrm>
            <a:off x="5174150" y="1554429"/>
            <a:ext cx="6752961" cy="5017287"/>
          </a:xfrm>
        </p:spPr>
        <p:txBody>
          <a:bodyPr>
            <a:normAutofit/>
          </a:bodyPr>
          <a:lstStyle/>
          <a:p>
            <a:r>
              <a:rPr lang="en-US">
                <a:solidFill>
                  <a:schemeClr val="tx1"/>
                </a:solidFill>
                <a:latin typeface="Montserrat"/>
              </a:rPr>
              <a:t>Recovery Homes</a:t>
            </a:r>
          </a:p>
          <a:p>
            <a:pPr lvl="1"/>
            <a:r>
              <a:rPr lang="en-US" sz="2000">
                <a:solidFill>
                  <a:schemeClr val="tx1"/>
                </a:solidFill>
                <a:latin typeface="Montserrat"/>
              </a:rPr>
              <a:t>Special populations: women with children, DCFS-involved, HIV+, Co-occurring disorder, re-entry from IDOC/jail</a:t>
            </a:r>
          </a:p>
          <a:p>
            <a:pPr lvl="1"/>
            <a:r>
              <a:rPr lang="en-US" sz="2000">
                <a:solidFill>
                  <a:schemeClr val="tx1"/>
                </a:solidFill>
                <a:latin typeface="Montserrat"/>
              </a:rPr>
              <a:t>98 Recovery Homes, total of 1984 beds</a:t>
            </a:r>
          </a:p>
          <a:p>
            <a:r>
              <a:rPr lang="en-US">
                <a:solidFill>
                  <a:schemeClr val="tx1"/>
                </a:solidFill>
                <a:latin typeface="Montserrat"/>
              </a:rPr>
              <a:t>Oxford Houses</a:t>
            </a:r>
          </a:p>
          <a:p>
            <a:pPr lvl="1"/>
            <a:r>
              <a:rPr lang="en-US" sz="2000">
                <a:solidFill>
                  <a:schemeClr val="tx1"/>
                </a:solidFill>
                <a:latin typeface="Montserrat"/>
              </a:rPr>
              <a:t>Populations: Women, Men, Women with children, Men with children</a:t>
            </a:r>
          </a:p>
          <a:p>
            <a:pPr lvl="1"/>
            <a:r>
              <a:rPr lang="en-US" sz="2000">
                <a:solidFill>
                  <a:schemeClr val="tx1"/>
                </a:solidFill>
                <a:latin typeface="Montserrat"/>
              </a:rPr>
              <a:t>72 Oxford Houses, total of 569 beds</a:t>
            </a:r>
          </a:p>
          <a:p>
            <a:r>
              <a:rPr lang="en-US">
                <a:solidFill>
                  <a:schemeClr val="tx1"/>
                </a:solidFill>
                <a:latin typeface="Montserrat"/>
              </a:rPr>
              <a:t>Sober Living Facilities</a:t>
            </a:r>
          </a:p>
        </p:txBody>
      </p:sp>
      <p:sp>
        <p:nvSpPr>
          <p:cNvPr id="3" name="Text Placeholder 2">
            <a:extLst>
              <a:ext uri="{FF2B5EF4-FFF2-40B4-BE49-F238E27FC236}">
                <a16:creationId xmlns:a16="http://schemas.microsoft.com/office/drawing/2014/main" id="{C03E4EBB-48E7-AD43-8E78-EC9082AF062F}"/>
              </a:ext>
            </a:extLst>
          </p:cNvPr>
          <p:cNvSpPr>
            <a:spLocks noGrp="1"/>
          </p:cNvSpPr>
          <p:nvPr>
            <p:ph type="body" sz="quarter" idx="14"/>
          </p:nvPr>
        </p:nvSpPr>
        <p:spPr>
          <a:xfrm>
            <a:off x="5174150" y="1092416"/>
            <a:ext cx="7021902" cy="623377"/>
          </a:xfrm>
        </p:spPr>
        <p:txBody>
          <a:bodyPr>
            <a:normAutofit/>
          </a:bodyPr>
          <a:lstStyle/>
          <a:p>
            <a:r>
              <a:rPr lang="en-US">
                <a:latin typeface="Montserrat SemiBold"/>
              </a:rPr>
              <a:t>Recovery Residences</a:t>
            </a:r>
          </a:p>
        </p:txBody>
      </p:sp>
    </p:spTree>
    <p:extLst>
      <p:ext uri="{BB962C8B-B14F-4D97-AF65-F5344CB8AC3E}">
        <p14:creationId xmlns:p14="http://schemas.microsoft.com/office/powerpoint/2010/main" val="803298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464B96-5E30-F145-BB3B-C49F85B56719}"/>
              </a:ext>
            </a:extLst>
          </p:cNvPr>
          <p:cNvSpPr>
            <a:spLocks noGrp="1"/>
          </p:cNvSpPr>
          <p:nvPr>
            <p:ph type="body" sz="quarter" idx="13"/>
          </p:nvPr>
        </p:nvSpPr>
        <p:spPr/>
        <p:txBody>
          <a:bodyPr/>
          <a:lstStyle/>
          <a:p>
            <a:r>
              <a:rPr lang="en-US">
                <a:solidFill>
                  <a:schemeClr val="tx1"/>
                </a:solidFill>
                <a:latin typeface="Montserrat"/>
              </a:rPr>
              <a:t>Enhanced Recovery Homes for Pregnant &amp; Postpartum Persons</a:t>
            </a:r>
          </a:p>
          <a:p>
            <a:r>
              <a:rPr lang="en-US">
                <a:solidFill>
                  <a:schemeClr val="tx1"/>
                </a:solidFill>
                <a:latin typeface="Montserrat"/>
              </a:rPr>
              <a:t>Permanent Supportive Housing</a:t>
            </a:r>
          </a:p>
          <a:p>
            <a:endParaRPr lang="en-US">
              <a:solidFill>
                <a:schemeClr val="tx1"/>
              </a:solidFill>
              <a:latin typeface="Montserrat"/>
            </a:endParaRPr>
          </a:p>
        </p:txBody>
      </p:sp>
      <p:sp>
        <p:nvSpPr>
          <p:cNvPr id="4" name="Text Placeholder 3">
            <a:extLst>
              <a:ext uri="{FF2B5EF4-FFF2-40B4-BE49-F238E27FC236}">
                <a16:creationId xmlns:a16="http://schemas.microsoft.com/office/drawing/2014/main" id="{774BDFFF-CB6B-7242-826D-03FFCCB476C6}"/>
              </a:ext>
            </a:extLst>
          </p:cNvPr>
          <p:cNvSpPr>
            <a:spLocks noGrp="1"/>
          </p:cNvSpPr>
          <p:nvPr>
            <p:ph type="body" sz="quarter" idx="14"/>
          </p:nvPr>
        </p:nvSpPr>
        <p:spPr>
          <a:xfrm>
            <a:off x="609600" y="1092416"/>
            <a:ext cx="7037983" cy="748883"/>
          </a:xfrm>
        </p:spPr>
        <p:txBody>
          <a:bodyPr>
            <a:normAutofit/>
          </a:bodyPr>
          <a:lstStyle/>
          <a:p>
            <a:r>
              <a:rPr lang="en-US">
                <a:latin typeface="Montserrat SemiBold"/>
              </a:rPr>
              <a:t>Other Recovery Residences</a:t>
            </a:r>
          </a:p>
        </p:txBody>
      </p:sp>
    </p:spTree>
    <p:extLst>
      <p:ext uri="{BB962C8B-B14F-4D97-AF65-F5344CB8AC3E}">
        <p14:creationId xmlns:p14="http://schemas.microsoft.com/office/powerpoint/2010/main" val="2852811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0ED7AF-9682-5F81-1929-7F3DD677247C}"/>
              </a:ext>
            </a:extLst>
          </p:cNvPr>
          <p:cNvPicPr>
            <a:picLocks noChangeAspect="1"/>
          </p:cNvPicPr>
          <p:nvPr/>
        </p:nvPicPr>
        <p:blipFill>
          <a:blip r:embed="rId2"/>
          <a:stretch>
            <a:fillRect/>
          </a:stretch>
        </p:blipFill>
        <p:spPr>
          <a:xfrm>
            <a:off x="3962400" y="644765"/>
            <a:ext cx="4731834" cy="6172494"/>
          </a:xfrm>
          <a:prstGeom prst="rect">
            <a:avLst/>
          </a:prstGeom>
        </p:spPr>
      </p:pic>
    </p:spTree>
    <p:extLst>
      <p:ext uri="{BB962C8B-B14F-4D97-AF65-F5344CB8AC3E}">
        <p14:creationId xmlns:p14="http://schemas.microsoft.com/office/powerpoint/2010/main" val="1140946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C44010A0-26A6-C162-421C-D699A0B130D9}"/>
              </a:ext>
            </a:extLst>
          </p:cNvPr>
          <p:cNvPicPr>
            <a:picLocks noGrp="1" noRot="1" noChangeAspect="1" noMove="1" noResize="1" noEditPoints="1" noAdjustHandles="1" noChangeArrowheads="1" noChangeShapeType="1" noCrop="1"/>
          </p:cNvPicPr>
          <p:nvPr/>
        </p:nvPicPr>
        <p:blipFill rotWithShape="1">
          <a:blip r:embed="rId2">
            <a:alphaModFix amt="30000"/>
            <a:extLst>
              <a:ext uri="{28A0092B-C50C-407E-A947-70E740481C1C}">
                <a14:useLocalDpi xmlns:a14="http://schemas.microsoft.com/office/drawing/2010/main" val="0"/>
              </a:ext>
            </a:extLst>
          </a:blip>
          <a:srcRect t="16233" b="20208"/>
          <a:stretch/>
        </p:blipFill>
        <p:spPr>
          <a:xfrm>
            <a:off x="43323" y="678990"/>
            <a:ext cx="12105354" cy="6125959"/>
          </a:xfrm>
          <a:prstGeom prst="rect">
            <a:avLst/>
          </a:prstGeom>
        </p:spPr>
      </p:pic>
      <p:sp>
        <p:nvSpPr>
          <p:cNvPr id="5" name="Content Placeholder 5">
            <a:extLst>
              <a:ext uri="{FF2B5EF4-FFF2-40B4-BE49-F238E27FC236}">
                <a16:creationId xmlns:a16="http://schemas.microsoft.com/office/drawing/2014/main" id="{820D889C-127C-B0AC-2827-261B63082608}"/>
              </a:ext>
            </a:extLst>
          </p:cNvPr>
          <p:cNvSpPr txBox="1">
            <a:spLocks/>
          </p:cNvSpPr>
          <p:nvPr/>
        </p:nvSpPr>
        <p:spPr>
          <a:xfrm rot="2352690">
            <a:off x="1726041" y="1367658"/>
            <a:ext cx="2705963" cy="58236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ontserrat" pitchFamily="2" charset="77"/>
                <a:ea typeface="+mn-ea"/>
                <a:cs typeface="+mn-cs"/>
              </a:rPr>
              <a:t>Recovery Homes</a:t>
            </a:r>
          </a:p>
        </p:txBody>
      </p:sp>
      <p:sp>
        <p:nvSpPr>
          <p:cNvPr id="6" name="Content Placeholder 5">
            <a:extLst>
              <a:ext uri="{FF2B5EF4-FFF2-40B4-BE49-F238E27FC236}">
                <a16:creationId xmlns:a16="http://schemas.microsoft.com/office/drawing/2014/main" id="{B99D42C0-1762-D152-087C-B914F2157832}"/>
              </a:ext>
            </a:extLst>
          </p:cNvPr>
          <p:cNvSpPr txBox="1">
            <a:spLocks/>
          </p:cNvSpPr>
          <p:nvPr/>
        </p:nvSpPr>
        <p:spPr>
          <a:xfrm>
            <a:off x="5707353" y="718516"/>
            <a:ext cx="2514600"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SUPR</a:t>
            </a:r>
          </a:p>
        </p:txBody>
      </p:sp>
      <p:sp>
        <p:nvSpPr>
          <p:cNvPr id="7" name="Content Placeholder 5">
            <a:extLst>
              <a:ext uri="{FF2B5EF4-FFF2-40B4-BE49-F238E27FC236}">
                <a16:creationId xmlns:a16="http://schemas.microsoft.com/office/drawing/2014/main" id="{B44F2073-D609-031A-E049-914303CDCDD6}"/>
              </a:ext>
            </a:extLst>
          </p:cNvPr>
          <p:cNvSpPr txBox="1">
            <a:spLocks/>
          </p:cNvSpPr>
          <p:nvPr/>
        </p:nvSpPr>
        <p:spPr>
          <a:xfrm rot="560853">
            <a:off x="289950" y="2497820"/>
            <a:ext cx="4638869"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Faces and Voices of Recovery</a:t>
            </a:r>
          </a:p>
        </p:txBody>
      </p:sp>
      <p:sp>
        <p:nvSpPr>
          <p:cNvPr id="10" name="Content Placeholder 5">
            <a:extLst>
              <a:ext uri="{FF2B5EF4-FFF2-40B4-BE49-F238E27FC236}">
                <a16:creationId xmlns:a16="http://schemas.microsoft.com/office/drawing/2014/main" id="{E5594DA1-9277-908C-D706-47823FBA5A9D}"/>
              </a:ext>
            </a:extLst>
          </p:cNvPr>
          <p:cNvSpPr txBox="1">
            <a:spLocks/>
          </p:cNvSpPr>
          <p:nvPr/>
        </p:nvSpPr>
        <p:spPr>
          <a:xfrm rot="21436704">
            <a:off x="4672296" y="4191511"/>
            <a:ext cx="3043606"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Oxford Houses</a:t>
            </a:r>
          </a:p>
        </p:txBody>
      </p:sp>
      <p:sp>
        <p:nvSpPr>
          <p:cNvPr id="11" name="Content Placeholder 5">
            <a:extLst>
              <a:ext uri="{FF2B5EF4-FFF2-40B4-BE49-F238E27FC236}">
                <a16:creationId xmlns:a16="http://schemas.microsoft.com/office/drawing/2014/main" id="{7B73E2AC-3691-8BDC-9676-08338566361A}"/>
              </a:ext>
            </a:extLst>
          </p:cNvPr>
          <p:cNvSpPr txBox="1">
            <a:spLocks/>
          </p:cNvSpPr>
          <p:nvPr/>
        </p:nvSpPr>
        <p:spPr>
          <a:xfrm rot="1212347">
            <a:off x="4246964" y="5267226"/>
            <a:ext cx="2514600" cy="58596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Sober Living Facilities</a:t>
            </a:r>
          </a:p>
        </p:txBody>
      </p:sp>
      <p:sp>
        <p:nvSpPr>
          <p:cNvPr id="12" name="Content Placeholder 5">
            <a:extLst>
              <a:ext uri="{FF2B5EF4-FFF2-40B4-BE49-F238E27FC236}">
                <a16:creationId xmlns:a16="http://schemas.microsoft.com/office/drawing/2014/main" id="{335F14AD-939A-BEBD-7A3E-95DD78F39399}"/>
              </a:ext>
            </a:extLst>
          </p:cNvPr>
          <p:cNvSpPr txBox="1">
            <a:spLocks/>
          </p:cNvSpPr>
          <p:nvPr/>
        </p:nvSpPr>
        <p:spPr>
          <a:xfrm rot="20093332">
            <a:off x="3904315" y="1257233"/>
            <a:ext cx="2514600"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ROSC Councils</a:t>
            </a:r>
          </a:p>
        </p:txBody>
      </p:sp>
      <p:sp>
        <p:nvSpPr>
          <p:cNvPr id="13" name="Content Placeholder 5">
            <a:extLst>
              <a:ext uri="{FF2B5EF4-FFF2-40B4-BE49-F238E27FC236}">
                <a16:creationId xmlns:a16="http://schemas.microsoft.com/office/drawing/2014/main" id="{95E1D9D6-9611-10B7-B4B7-4E4F0FD38F4E}"/>
              </a:ext>
            </a:extLst>
          </p:cNvPr>
          <p:cNvSpPr txBox="1">
            <a:spLocks/>
          </p:cNvSpPr>
          <p:nvPr/>
        </p:nvSpPr>
        <p:spPr>
          <a:xfrm rot="580191">
            <a:off x="7248134" y="3701992"/>
            <a:ext cx="4989143" cy="1161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Centers for Community Engagement</a:t>
            </a:r>
          </a:p>
        </p:txBody>
      </p:sp>
      <p:sp>
        <p:nvSpPr>
          <p:cNvPr id="14" name="Content Placeholder 5">
            <a:extLst>
              <a:ext uri="{FF2B5EF4-FFF2-40B4-BE49-F238E27FC236}">
                <a16:creationId xmlns:a16="http://schemas.microsoft.com/office/drawing/2014/main" id="{4B0BFED3-20C1-3908-4C8A-6AC633C22792}"/>
              </a:ext>
            </a:extLst>
          </p:cNvPr>
          <p:cNvSpPr txBox="1">
            <a:spLocks/>
          </p:cNvSpPr>
          <p:nvPr/>
        </p:nvSpPr>
        <p:spPr>
          <a:xfrm rot="20236983">
            <a:off x="-133654" y="4216625"/>
            <a:ext cx="4967773"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Recovery Community Organizations</a:t>
            </a:r>
          </a:p>
        </p:txBody>
      </p:sp>
      <p:sp>
        <p:nvSpPr>
          <p:cNvPr id="15" name="Content Placeholder 5">
            <a:extLst>
              <a:ext uri="{FF2B5EF4-FFF2-40B4-BE49-F238E27FC236}">
                <a16:creationId xmlns:a16="http://schemas.microsoft.com/office/drawing/2014/main" id="{8293A2FB-8C08-0CF9-4739-CE24053BEE71}"/>
              </a:ext>
            </a:extLst>
          </p:cNvPr>
          <p:cNvSpPr txBox="1">
            <a:spLocks/>
          </p:cNvSpPr>
          <p:nvPr/>
        </p:nvSpPr>
        <p:spPr>
          <a:xfrm>
            <a:off x="4294224" y="6185162"/>
            <a:ext cx="2514600"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Peers</a:t>
            </a:r>
          </a:p>
        </p:txBody>
      </p:sp>
      <p:sp>
        <p:nvSpPr>
          <p:cNvPr id="16" name="Content Placeholder 5">
            <a:extLst>
              <a:ext uri="{FF2B5EF4-FFF2-40B4-BE49-F238E27FC236}">
                <a16:creationId xmlns:a16="http://schemas.microsoft.com/office/drawing/2014/main" id="{10F6C574-1221-25A0-CE97-AB5722655BE6}"/>
              </a:ext>
            </a:extLst>
          </p:cNvPr>
          <p:cNvSpPr txBox="1">
            <a:spLocks/>
          </p:cNvSpPr>
          <p:nvPr/>
        </p:nvSpPr>
        <p:spPr>
          <a:xfrm rot="2388297">
            <a:off x="6061625" y="5343315"/>
            <a:ext cx="4749076"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Recovery Support Service Providers</a:t>
            </a:r>
          </a:p>
        </p:txBody>
      </p:sp>
      <p:sp>
        <p:nvSpPr>
          <p:cNvPr id="17" name="Content Placeholder 5">
            <a:extLst>
              <a:ext uri="{FF2B5EF4-FFF2-40B4-BE49-F238E27FC236}">
                <a16:creationId xmlns:a16="http://schemas.microsoft.com/office/drawing/2014/main" id="{53E06FAB-1744-265F-D98C-22FCE567A02D}"/>
              </a:ext>
            </a:extLst>
          </p:cNvPr>
          <p:cNvSpPr txBox="1">
            <a:spLocks/>
          </p:cNvSpPr>
          <p:nvPr/>
        </p:nvSpPr>
        <p:spPr>
          <a:xfrm rot="20844405">
            <a:off x="6482755" y="5836376"/>
            <a:ext cx="2514600"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Recovery Cafés</a:t>
            </a:r>
          </a:p>
        </p:txBody>
      </p:sp>
      <p:sp>
        <p:nvSpPr>
          <p:cNvPr id="18" name="Content Placeholder 5">
            <a:extLst>
              <a:ext uri="{FF2B5EF4-FFF2-40B4-BE49-F238E27FC236}">
                <a16:creationId xmlns:a16="http://schemas.microsoft.com/office/drawing/2014/main" id="{636E08C0-06E6-A10E-71F8-19D783F82A51}"/>
              </a:ext>
            </a:extLst>
          </p:cNvPr>
          <p:cNvSpPr txBox="1">
            <a:spLocks/>
          </p:cNvSpPr>
          <p:nvPr/>
        </p:nvSpPr>
        <p:spPr>
          <a:xfrm rot="18186817">
            <a:off x="2634389" y="5468261"/>
            <a:ext cx="2514600"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Recovery Corps</a:t>
            </a:r>
          </a:p>
        </p:txBody>
      </p:sp>
      <p:sp>
        <p:nvSpPr>
          <p:cNvPr id="19" name="Content Placeholder 5">
            <a:extLst>
              <a:ext uri="{FF2B5EF4-FFF2-40B4-BE49-F238E27FC236}">
                <a16:creationId xmlns:a16="http://schemas.microsoft.com/office/drawing/2014/main" id="{BB59EA2C-5D91-F1B1-C6A3-46A58706F1D0}"/>
              </a:ext>
            </a:extLst>
          </p:cNvPr>
          <p:cNvSpPr txBox="1">
            <a:spLocks/>
          </p:cNvSpPr>
          <p:nvPr/>
        </p:nvSpPr>
        <p:spPr>
          <a:xfrm rot="2339206">
            <a:off x="6519768" y="2141973"/>
            <a:ext cx="2514600"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DMH</a:t>
            </a:r>
          </a:p>
        </p:txBody>
      </p:sp>
      <p:sp>
        <p:nvSpPr>
          <p:cNvPr id="20" name="Content Placeholder 5">
            <a:extLst>
              <a:ext uri="{FF2B5EF4-FFF2-40B4-BE49-F238E27FC236}">
                <a16:creationId xmlns:a16="http://schemas.microsoft.com/office/drawing/2014/main" id="{702205CC-D4E5-C410-2CC3-2A935A8BED10}"/>
              </a:ext>
            </a:extLst>
          </p:cNvPr>
          <p:cNvSpPr txBox="1">
            <a:spLocks/>
          </p:cNvSpPr>
          <p:nvPr/>
        </p:nvSpPr>
        <p:spPr>
          <a:xfrm>
            <a:off x="4302506" y="2846522"/>
            <a:ext cx="2607328" cy="1488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000000"/>
                </a:solidFill>
                <a:effectLst/>
                <a:uLnTx/>
                <a:uFillTx/>
                <a:latin typeface="Calibri" panose="020F0502020204030204"/>
                <a:ea typeface="+mn-ea"/>
                <a:cs typeface="+mn-cs"/>
              </a:rPr>
              <a:t>RECOVERY PARTNERS</a:t>
            </a:r>
          </a:p>
        </p:txBody>
      </p:sp>
      <p:sp>
        <p:nvSpPr>
          <p:cNvPr id="21" name="Content Placeholder 5">
            <a:extLst>
              <a:ext uri="{FF2B5EF4-FFF2-40B4-BE49-F238E27FC236}">
                <a16:creationId xmlns:a16="http://schemas.microsoft.com/office/drawing/2014/main" id="{B65A5E28-81DA-EBCB-3FC5-C7A82B011B60}"/>
              </a:ext>
            </a:extLst>
          </p:cNvPr>
          <p:cNvSpPr txBox="1">
            <a:spLocks/>
          </p:cNvSpPr>
          <p:nvPr/>
        </p:nvSpPr>
        <p:spPr>
          <a:xfrm rot="1776951">
            <a:off x="7133542" y="1374743"/>
            <a:ext cx="2912049" cy="663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Gambling</a:t>
            </a:r>
          </a:p>
        </p:txBody>
      </p:sp>
      <p:sp>
        <p:nvSpPr>
          <p:cNvPr id="22" name="Content Placeholder 5">
            <a:extLst>
              <a:ext uri="{FF2B5EF4-FFF2-40B4-BE49-F238E27FC236}">
                <a16:creationId xmlns:a16="http://schemas.microsoft.com/office/drawing/2014/main" id="{B9BFB2DD-DD82-D70A-2F3D-99453D453AA4}"/>
              </a:ext>
            </a:extLst>
          </p:cNvPr>
          <p:cNvSpPr txBox="1">
            <a:spLocks/>
          </p:cNvSpPr>
          <p:nvPr/>
        </p:nvSpPr>
        <p:spPr>
          <a:xfrm rot="569791">
            <a:off x="-42989" y="2872656"/>
            <a:ext cx="4638869"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Family and Youth Programming</a:t>
            </a:r>
          </a:p>
        </p:txBody>
      </p:sp>
      <p:sp>
        <p:nvSpPr>
          <p:cNvPr id="23" name="Content Placeholder 5">
            <a:extLst>
              <a:ext uri="{FF2B5EF4-FFF2-40B4-BE49-F238E27FC236}">
                <a16:creationId xmlns:a16="http://schemas.microsoft.com/office/drawing/2014/main" id="{A82E1FE1-1331-0A15-2200-E85BB552BB26}"/>
              </a:ext>
            </a:extLst>
          </p:cNvPr>
          <p:cNvSpPr txBox="1">
            <a:spLocks/>
          </p:cNvSpPr>
          <p:nvPr/>
        </p:nvSpPr>
        <p:spPr>
          <a:xfrm rot="552577">
            <a:off x="7541269" y="4164150"/>
            <a:ext cx="4638869"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Pregnant and Postpartum Individuals</a:t>
            </a:r>
          </a:p>
        </p:txBody>
      </p:sp>
      <p:sp>
        <p:nvSpPr>
          <p:cNvPr id="24" name="Content Placeholder 5">
            <a:extLst>
              <a:ext uri="{FF2B5EF4-FFF2-40B4-BE49-F238E27FC236}">
                <a16:creationId xmlns:a16="http://schemas.microsoft.com/office/drawing/2014/main" id="{F306F816-9A14-5430-AD9D-D5D1E1E20134}"/>
              </a:ext>
            </a:extLst>
          </p:cNvPr>
          <p:cNvSpPr txBox="1">
            <a:spLocks/>
          </p:cNvSpPr>
          <p:nvPr/>
        </p:nvSpPr>
        <p:spPr>
          <a:xfrm rot="20177879">
            <a:off x="701268" y="4228540"/>
            <a:ext cx="4967773"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Justice Involved Populations</a:t>
            </a:r>
          </a:p>
        </p:txBody>
      </p:sp>
      <p:sp>
        <p:nvSpPr>
          <p:cNvPr id="25" name="Content Placeholder 5">
            <a:extLst>
              <a:ext uri="{FF2B5EF4-FFF2-40B4-BE49-F238E27FC236}">
                <a16:creationId xmlns:a16="http://schemas.microsoft.com/office/drawing/2014/main" id="{4DD8FB50-75ED-5ED9-58E6-E07509802B6A}"/>
              </a:ext>
            </a:extLst>
          </p:cNvPr>
          <p:cNvSpPr txBox="1">
            <a:spLocks/>
          </p:cNvSpPr>
          <p:nvPr/>
        </p:nvSpPr>
        <p:spPr>
          <a:xfrm rot="20236983">
            <a:off x="7580399" y="1340941"/>
            <a:ext cx="3739567"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Permanent Supportive Housing</a:t>
            </a:r>
          </a:p>
        </p:txBody>
      </p:sp>
      <p:sp>
        <p:nvSpPr>
          <p:cNvPr id="26" name="Content Placeholder 5">
            <a:extLst>
              <a:ext uri="{FF2B5EF4-FFF2-40B4-BE49-F238E27FC236}">
                <a16:creationId xmlns:a16="http://schemas.microsoft.com/office/drawing/2014/main" id="{C8D70199-8718-347B-F87F-100D74A55E93}"/>
              </a:ext>
            </a:extLst>
          </p:cNvPr>
          <p:cNvSpPr txBox="1">
            <a:spLocks/>
          </p:cNvSpPr>
          <p:nvPr/>
        </p:nvSpPr>
        <p:spPr>
          <a:xfrm>
            <a:off x="4421462" y="2143011"/>
            <a:ext cx="2859631"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CRSS Success Program</a:t>
            </a:r>
          </a:p>
        </p:txBody>
      </p:sp>
      <p:sp>
        <p:nvSpPr>
          <p:cNvPr id="27" name="Content Placeholder 5">
            <a:extLst>
              <a:ext uri="{FF2B5EF4-FFF2-40B4-BE49-F238E27FC236}">
                <a16:creationId xmlns:a16="http://schemas.microsoft.com/office/drawing/2014/main" id="{BFD151A4-0CC3-723D-6AED-995964297B01}"/>
              </a:ext>
            </a:extLst>
          </p:cNvPr>
          <p:cNvSpPr txBox="1">
            <a:spLocks/>
          </p:cNvSpPr>
          <p:nvPr/>
        </p:nvSpPr>
        <p:spPr>
          <a:xfrm rot="20264075">
            <a:off x="7475681" y="1904757"/>
            <a:ext cx="3739567"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Harm Reduction</a:t>
            </a:r>
          </a:p>
        </p:txBody>
      </p:sp>
      <p:sp>
        <p:nvSpPr>
          <p:cNvPr id="28" name="Content Placeholder 5">
            <a:extLst>
              <a:ext uri="{FF2B5EF4-FFF2-40B4-BE49-F238E27FC236}">
                <a16:creationId xmlns:a16="http://schemas.microsoft.com/office/drawing/2014/main" id="{514F2783-6061-31B0-A652-7779D3842640}"/>
              </a:ext>
            </a:extLst>
          </p:cNvPr>
          <p:cNvSpPr txBox="1">
            <a:spLocks/>
          </p:cNvSpPr>
          <p:nvPr/>
        </p:nvSpPr>
        <p:spPr>
          <a:xfrm rot="20844405">
            <a:off x="3394230" y="691278"/>
            <a:ext cx="2514600" cy="58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Helpline</a:t>
            </a:r>
          </a:p>
        </p:txBody>
      </p:sp>
    </p:spTree>
    <p:extLst>
      <p:ext uri="{BB962C8B-B14F-4D97-AF65-F5344CB8AC3E}">
        <p14:creationId xmlns:p14="http://schemas.microsoft.com/office/powerpoint/2010/main" val="4095115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7A6170-36A0-BC42-A479-0B1C383A408C}"/>
              </a:ext>
            </a:extLst>
          </p:cNvPr>
          <p:cNvSpPr>
            <a:spLocks noGrp="1"/>
          </p:cNvSpPr>
          <p:nvPr>
            <p:ph type="body" sz="quarter" idx="13"/>
          </p:nvPr>
        </p:nvSpPr>
        <p:spPr>
          <a:xfrm>
            <a:off x="609600" y="1554429"/>
            <a:ext cx="6670431" cy="5024403"/>
          </a:xfrm>
        </p:spPr>
        <p:txBody>
          <a:bodyPr>
            <a:normAutofit/>
          </a:bodyPr>
          <a:lstStyle/>
          <a:p>
            <a:r>
              <a:rPr lang="en-US"/>
              <a:t>“A process of change through which individuals improve their health and wellness, live a self-directed life, and strive to reach their full potential.” – SAMHSA</a:t>
            </a:r>
          </a:p>
          <a:p>
            <a:r>
              <a:rPr lang="en-US"/>
              <a:t>Guiding Principles</a:t>
            </a:r>
          </a:p>
          <a:p>
            <a:pPr lvl="1"/>
            <a:r>
              <a:rPr lang="en-US"/>
              <a:t>Hope</a:t>
            </a:r>
          </a:p>
          <a:p>
            <a:pPr lvl="1"/>
            <a:r>
              <a:rPr lang="en-US"/>
              <a:t>Person-Driven</a:t>
            </a:r>
          </a:p>
          <a:p>
            <a:pPr lvl="1"/>
            <a:r>
              <a:rPr lang="en-US"/>
              <a:t>Many Pathways</a:t>
            </a:r>
          </a:p>
          <a:p>
            <a:pPr lvl="1"/>
            <a:r>
              <a:rPr lang="en-US"/>
              <a:t>Holistic</a:t>
            </a:r>
          </a:p>
          <a:p>
            <a:pPr lvl="1"/>
            <a:r>
              <a:rPr lang="en-US"/>
              <a:t>Peer Support</a:t>
            </a:r>
          </a:p>
          <a:p>
            <a:pPr lvl="1"/>
            <a:r>
              <a:rPr lang="en-US"/>
              <a:t>Relational</a:t>
            </a:r>
          </a:p>
          <a:p>
            <a:pPr lvl="1"/>
            <a:r>
              <a:rPr lang="en-US"/>
              <a:t>Culture</a:t>
            </a:r>
          </a:p>
          <a:p>
            <a:pPr lvl="1"/>
            <a:r>
              <a:rPr lang="en-US"/>
              <a:t>Addresses Trauma</a:t>
            </a:r>
          </a:p>
          <a:p>
            <a:pPr lvl="1"/>
            <a:r>
              <a:rPr lang="en-US"/>
              <a:t>Strengths/Responsibility</a:t>
            </a:r>
          </a:p>
          <a:p>
            <a:pPr lvl="1"/>
            <a:r>
              <a:rPr lang="en-US"/>
              <a:t>Respect</a:t>
            </a:r>
          </a:p>
        </p:txBody>
      </p:sp>
      <p:sp>
        <p:nvSpPr>
          <p:cNvPr id="4" name="Text Placeholder 3">
            <a:extLst>
              <a:ext uri="{FF2B5EF4-FFF2-40B4-BE49-F238E27FC236}">
                <a16:creationId xmlns:a16="http://schemas.microsoft.com/office/drawing/2014/main" id="{9D01581B-3CB5-8B4D-8E99-3F1AF97A6F46}"/>
              </a:ext>
            </a:extLst>
          </p:cNvPr>
          <p:cNvSpPr>
            <a:spLocks noGrp="1"/>
          </p:cNvSpPr>
          <p:nvPr>
            <p:ph type="body" sz="quarter" idx="14"/>
          </p:nvPr>
        </p:nvSpPr>
        <p:spPr/>
        <p:txBody>
          <a:bodyPr/>
          <a:lstStyle/>
          <a:p>
            <a:r>
              <a:rPr lang="en-US"/>
              <a:t>What is Recovery?</a:t>
            </a:r>
          </a:p>
        </p:txBody>
      </p:sp>
    </p:spTree>
    <p:extLst>
      <p:ext uri="{BB962C8B-B14F-4D97-AF65-F5344CB8AC3E}">
        <p14:creationId xmlns:p14="http://schemas.microsoft.com/office/powerpoint/2010/main" val="397914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7437-043F-7054-B979-8067415995CA}"/>
              </a:ext>
            </a:extLst>
          </p:cNvPr>
          <p:cNvSpPr>
            <a:spLocks noGrp="1"/>
          </p:cNvSpPr>
          <p:nvPr>
            <p:ph type="title"/>
          </p:nvPr>
        </p:nvSpPr>
        <p:spPr/>
        <p:txBody>
          <a:bodyPr>
            <a:normAutofit fontScale="90000"/>
          </a:bodyPr>
          <a:lstStyle/>
          <a:p>
            <a:endParaRPr lang="en-US"/>
          </a:p>
        </p:txBody>
      </p:sp>
      <p:sp>
        <p:nvSpPr>
          <p:cNvPr id="3" name="Oval 2">
            <a:extLst>
              <a:ext uri="{FF2B5EF4-FFF2-40B4-BE49-F238E27FC236}">
                <a16:creationId xmlns:a16="http://schemas.microsoft.com/office/drawing/2014/main" id="{B0ED9AD8-7CEA-6B7B-8F1F-0FC925ECA6AD}"/>
              </a:ext>
            </a:extLst>
          </p:cNvPr>
          <p:cNvSpPr/>
          <p:nvPr/>
        </p:nvSpPr>
        <p:spPr>
          <a:xfrm>
            <a:off x="722488" y="1794933"/>
            <a:ext cx="3375379" cy="33528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E31515-FFBE-3986-96B6-7AB827EB7099}"/>
              </a:ext>
            </a:extLst>
          </p:cNvPr>
          <p:cNvSpPr txBox="1"/>
          <p:nvPr/>
        </p:nvSpPr>
        <p:spPr>
          <a:xfrm>
            <a:off x="1484488" y="2810934"/>
            <a:ext cx="2122312" cy="1077218"/>
          </a:xfrm>
          <a:prstGeom prst="rect">
            <a:avLst/>
          </a:prstGeom>
          <a:noFill/>
        </p:spPr>
        <p:txBody>
          <a:bodyPr wrap="square" rtlCol="0">
            <a:spAutoFit/>
          </a:bodyPr>
          <a:lstStyle/>
          <a:p>
            <a:r>
              <a:rPr lang="en-US" sz="3200">
                <a:solidFill>
                  <a:schemeClr val="bg1"/>
                </a:solidFill>
              </a:rPr>
              <a:t>What is Deflection? </a:t>
            </a:r>
          </a:p>
        </p:txBody>
      </p:sp>
      <p:sp>
        <p:nvSpPr>
          <p:cNvPr id="6" name="TextBox 5">
            <a:extLst>
              <a:ext uri="{FF2B5EF4-FFF2-40B4-BE49-F238E27FC236}">
                <a16:creationId xmlns:a16="http://schemas.microsoft.com/office/drawing/2014/main" id="{AA4F17E0-5C22-C5E2-D64D-B68AB980116C}"/>
              </a:ext>
            </a:extLst>
          </p:cNvPr>
          <p:cNvSpPr txBox="1"/>
          <p:nvPr/>
        </p:nvSpPr>
        <p:spPr>
          <a:xfrm>
            <a:off x="4927601" y="1874728"/>
            <a:ext cx="6096000" cy="3108543"/>
          </a:xfrm>
          <a:prstGeom prst="rect">
            <a:avLst/>
          </a:prstGeom>
          <a:noFill/>
        </p:spPr>
        <p:txBody>
          <a:bodyPr wrap="square">
            <a:spAutoFit/>
          </a:bodyPr>
          <a:lstStyle/>
          <a:p>
            <a:pPr marL="0" indent="0">
              <a:buNone/>
            </a:pPr>
            <a:r>
              <a:rPr lang="en-US" sz="2800"/>
              <a:t>Deflection is an initiative that provides individuals that come in contact with police an alternatives to being arrested.  It gives law enforcement the discretion to deflect to substance use treatment and other services that address social determinates of health.  </a:t>
            </a:r>
          </a:p>
        </p:txBody>
      </p:sp>
    </p:spTree>
    <p:extLst>
      <p:ext uri="{BB962C8B-B14F-4D97-AF65-F5344CB8AC3E}">
        <p14:creationId xmlns:p14="http://schemas.microsoft.com/office/powerpoint/2010/main" val="821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595326-59FB-BA4E-91DE-EB49364AA525}"/>
              </a:ext>
            </a:extLst>
          </p:cNvPr>
          <p:cNvSpPr>
            <a:spLocks noGrp="1"/>
          </p:cNvSpPr>
          <p:nvPr>
            <p:ph type="body" sz="quarter" idx="13"/>
          </p:nvPr>
        </p:nvSpPr>
        <p:spPr/>
        <p:txBody>
          <a:bodyPr/>
          <a:lstStyle/>
          <a:p>
            <a:r>
              <a:rPr lang="en-US">
                <a:latin typeface="Montserrat"/>
              </a:rPr>
              <a:t>Eight Dimensions of Wellness</a:t>
            </a:r>
          </a:p>
          <a:p>
            <a:pPr lvl="1"/>
            <a:r>
              <a:rPr lang="en-US" sz="2000">
                <a:latin typeface="Montserrat"/>
              </a:rPr>
              <a:t>Emotional</a:t>
            </a:r>
          </a:p>
          <a:p>
            <a:pPr lvl="1"/>
            <a:r>
              <a:rPr lang="en-US" sz="2000">
                <a:latin typeface="Montserrat"/>
              </a:rPr>
              <a:t>Spiritual</a:t>
            </a:r>
          </a:p>
          <a:p>
            <a:pPr lvl="1"/>
            <a:r>
              <a:rPr lang="en-US" sz="2000">
                <a:latin typeface="Montserrat"/>
              </a:rPr>
              <a:t>Intellectual</a:t>
            </a:r>
          </a:p>
          <a:p>
            <a:pPr lvl="1"/>
            <a:r>
              <a:rPr lang="en-US" sz="2000">
                <a:latin typeface="Montserrat"/>
              </a:rPr>
              <a:t>Physical</a:t>
            </a:r>
          </a:p>
          <a:p>
            <a:pPr lvl="1"/>
            <a:r>
              <a:rPr lang="en-US" sz="2000">
                <a:latin typeface="Montserrat"/>
              </a:rPr>
              <a:t>Environmental</a:t>
            </a:r>
          </a:p>
          <a:p>
            <a:pPr lvl="1"/>
            <a:r>
              <a:rPr lang="en-US" sz="2000">
                <a:latin typeface="Montserrat"/>
              </a:rPr>
              <a:t>Financial</a:t>
            </a:r>
          </a:p>
          <a:p>
            <a:pPr lvl="1"/>
            <a:r>
              <a:rPr lang="en-US" sz="2000">
                <a:latin typeface="Montserrat"/>
              </a:rPr>
              <a:t>Occupational</a:t>
            </a:r>
          </a:p>
          <a:p>
            <a:pPr lvl="1"/>
            <a:r>
              <a:rPr lang="en-US" sz="2000">
                <a:latin typeface="Montserrat"/>
              </a:rPr>
              <a:t>Social</a:t>
            </a:r>
          </a:p>
        </p:txBody>
      </p:sp>
      <p:sp>
        <p:nvSpPr>
          <p:cNvPr id="4" name="Text Placeholder 3">
            <a:extLst>
              <a:ext uri="{FF2B5EF4-FFF2-40B4-BE49-F238E27FC236}">
                <a16:creationId xmlns:a16="http://schemas.microsoft.com/office/drawing/2014/main" id="{3BA8F67C-AEAC-B14F-A0BC-702DD7E13E95}"/>
              </a:ext>
            </a:extLst>
          </p:cNvPr>
          <p:cNvSpPr>
            <a:spLocks noGrp="1"/>
          </p:cNvSpPr>
          <p:nvPr>
            <p:ph type="body" sz="quarter" idx="14"/>
          </p:nvPr>
        </p:nvSpPr>
        <p:spPr>
          <a:xfrm>
            <a:off x="609600" y="1092416"/>
            <a:ext cx="5549534" cy="981965"/>
          </a:xfrm>
        </p:spPr>
        <p:txBody>
          <a:bodyPr>
            <a:normAutofit/>
          </a:bodyPr>
          <a:lstStyle/>
          <a:p>
            <a:r>
              <a:rPr lang="en-US">
                <a:latin typeface="Montserrat SemiBold"/>
              </a:rPr>
              <a:t>What Does Recovery Look Like?</a:t>
            </a:r>
          </a:p>
        </p:txBody>
      </p:sp>
    </p:spTree>
    <p:extLst>
      <p:ext uri="{BB962C8B-B14F-4D97-AF65-F5344CB8AC3E}">
        <p14:creationId xmlns:p14="http://schemas.microsoft.com/office/powerpoint/2010/main" val="257839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F10A7-2BA9-6E45-A840-B20767D56C20}"/>
              </a:ext>
            </a:extLst>
          </p:cNvPr>
          <p:cNvSpPr>
            <a:spLocks noGrp="1"/>
          </p:cNvSpPr>
          <p:nvPr>
            <p:ph type="body" sz="quarter" idx="13"/>
          </p:nvPr>
        </p:nvSpPr>
        <p:spPr/>
        <p:txBody>
          <a:bodyPr>
            <a:normAutofit fontScale="92500"/>
          </a:bodyPr>
          <a:lstStyle/>
          <a:p>
            <a:r>
              <a:rPr lang="en-US">
                <a:solidFill>
                  <a:schemeClr val="tx1"/>
                </a:solidFill>
                <a:latin typeface="Montserrat"/>
              </a:rPr>
              <a:t>Harm Reduction vending machine</a:t>
            </a:r>
          </a:p>
          <a:p>
            <a:r>
              <a:rPr lang="en-US">
                <a:solidFill>
                  <a:schemeClr val="tx1"/>
                </a:solidFill>
                <a:latin typeface="Montserrat"/>
              </a:rPr>
              <a:t>Sober bars</a:t>
            </a:r>
          </a:p>
          <a:p>
            <a:r>
              <a:rPr lang="en-US" err="1">
                <a:solidFill>
                  <a:schemeClr val="tx1"/>
                </a:solidFill>
                <a:latin typeface="Montserrat"/>
              </a:rPr>
              <a:t>Crossfit</a:t>
            </a:r>
            <a:r>
              <a:rPr lang="en-US">
                <a:solidFill>
                  <a:schemeClr val="tx1"/>
                </a:solidFill>
                <a:latin typeface="Montserrat"/>
              </a:rPr>
              <a:t>/group workout</a:t>
            </a:r>
          </a:p>
          <a:p>
            <a:r>
              <a:rPr lang="en-US">
                <a:solidFill>
                  <a:schemeClr val="tx1"/>
                </a:solidFill>
                <a:latin typeface="Montserrat"/>
              </a:rPr>
              <a:t>“From Harm to Hope” art exhibit</a:t>
            </a:r>
          </a:p>
          <a:p>
            <a:r>
              <a:rPr lang="en-US">
                <a:solidFill>
                  <a:schemeClr val="tx1"/>
                </a:solidFill>
                <a:latin typeface="Montserrat"/>
              </a:rPr>
              <a:t>Cooking night</a:t>
            </a:r>
          </a:p>
          <a:p>
            <a:r>
              <a:rPr lang="en-US">
                <a:solidFill>
                  <a:schemeClr val="tx1"/>
                </a:solidFill>
                <a:latin typeface="Montserrat"/>
              </a:rPr>
              <a:t>“Never Use Alone” program</a:t>
            </a:r>
          </a:p>
          <a:p>
            <a:r>
              <a:rPr lang="en-US">
                <a:solidFill>
                  <a:schemeClr val="tx1"/>
                </a:solidFill>
                <a:latin typeface="Montserrat"/>
              </a:rPr>
              <a:t>WhatsApp groups to connect people with resources</a:t>
            </a:r>
          </a:p>
          <a:p>
            <a:r>
              <a:rPr lang="en-US">
                <a:solidFill>
                  <a:schemeClr val="tx1"/>
                </a:solidFill>
                <a:latin typeface="Montserrat"/>
              </a:rPr>
              <a:t>“</a:t>
            </a:r>
            <a:r>
              <a:rPr lang="en-US" err="1">
                <a:solidFill>
                  <a:schemeClr val="tx1"/>
                </a:solidFill>
                <a:latin typeface="Montserrat"/>
              </a:rPr>
              <a:t>NatureRx</a:t>
            </a:r>
            <a:r>
              <a:rPr lang="en-US">
                <a:solidFill>
                  <a:schemeClr val="tx1"/>
                </a:solidFill>
                <a:latin typeface="Montserrat"/>
              </a:rPr>
              <a:t>” – guided walks, meditation</a:t>
            </a:r>
          </a:p>
          <a:p>
            <a:r>
              <a:rPr lang="en-US">
                <a:solidFill>
                  <a:schemeClr val="tx1"/>
                </a:solidFill>
                <a:latin typeface="Montserrat"/>
              </a:rPr>
              <a:t>SUDS laundry events</a:t>
            </a:r>
          </a:p>
          <a:p>
            <a:r>
              <a:rPr lang="en-US">
                <a:solidFill>
                  <a:schemeClr val="tx1"/>
                </a:solidFill>
                <a:latin typeface="Montserrat"/>
              </a:rPr>
              <a:t>Overdose awareness coasters at bars, restaurants</a:t>
            </a:r>
          </a:p>
          <a:p>
            <a:endParaRPr lang="en-US">
              <a:solidFill>
                <a:schemeClr val="tx1"/>
              </a:solidFill>
              <a:latin typeface="Montserrat"/>
            </a:endParaRPr>
          </a:p>
        </p:txBody>
      </p:sp>
      <p:sp>
        <p:nvSpPr>
          <p:cNvPr id="3" name="Text Placeholder 2">
            <a:extLst>
              <a:ext uri="{FF2B5EF4-FFF2-40B4-BE49-F238E27FC236}">
                <a16:creationId xmlns:a16="http://schemas.microsoft.com/office/drawing/2014/main" id="{4D7A01DF-E26C-0842-A26E-60C469D3D01D}"/>
              </a:ext>
            </a:extLst>
          </p:cNvPr>
          <p:cNvSpPr>
            <a:spLocks noGrp="1"/>
          </p:cNvSpPr>
          <p:nvPr>
            <p:ph type="body" sz="quarter" idx="14"/>
          </p:nvPr>
        </p:nvSpPr>
        <p:spPr>
          <a:xfrm>
            <a:off x="5174150" y="1092416"/>
            <a:ext cx="6752961" cy="766813"/>
          </a:xfrm>
        </p:spPr>
        <p:txBody>
          <a:bodyPr>
            <a:normAutofit/>
          </a:bodyPr>
          <a:lstStyle/>
          <a:p>
            <a:r>
              <a:rPr lang="en-US">
                <a:latin typeface="Montserrat SemiBold"/>
              </a:rPr>
              <a:t>Innovations in Recovery</a:t>
            </a:r>
          </a:p>
        </p:txBody>
      </p:sp>
    </p:spTree>
    <p:extLst>
      <p:ext uri="{BB962C8B-B14F-4D97-AF65-F5344CB8AC3E}">
        <p14:creationId xmlns:p14="http://schemas.microsoft.com/office/powerpoint/2010/main" val="1954885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F6E432-DC18-4C47-8FBC-B8CC503F50E7}"/>
              </a:ext>
            </a:extLst>
          </p:cNvPr>
          <p:cNvSpPr>
            <a:spLocks noGrp="1"/>
          </p:cNvSpPr>
          <p:nvPr>
            <p:ph type="body" sz="quarter" idx="13"/>
          </p:nvPr>
        </p:nvSpPr>
        <p:spPr/>
        <p:txBody>
          <a:bodyPr>
            <a:normAutofit lnSpcReduction="10000"/>
          </a:bodyPr>
          <a:lstStyle/>
          <a:p>
            <a:r>
              <a:rPr lang="en-US">
                <a:solidFill>
                  <a:schemeClr val="tx1"/>
                </a:solidFill>
                <a:latin typeface="Montserrat"/>
              </a:rPr>
              <a:t>“Leave Behind Kits” for first responders, school buses</a:t>
            </a:r>
          </a:p>
          <a:p>
            <a:r>
              <a:rPr lang="en-US">
                <a:solidFill>
                  <a:schemeClr val="tx1"/>
                </a:solidFill>
                <a:latin typeface="Montserrat"/>
              </a:rPr>
              <a:t>Facebook live and podcasts about recovery</a:t>
            </a:r>
          </a:p>
          <a:p>
            <a:r>
              <a:rPr lang="en-US">
                <a:solidFill>
                  <a:schemeClr val="tx1"/>
                </a:solidFill>
                <a:latin typeface="Montserrat"/>
              </a:rPr>
              <a:t>Coat drives and food pantry distributions</a:t>
            </a:r>
          </a:p>
          <a:p>
            <a:r>
              <a:rPr lang="en-US">
                <a:solidFill>
                  <a:schemeClr val="tx1"/>
                </a:solidFill>
                <a:latin typeface="Montserrat"/>
              </a:rPr>
              <a:t>Walk for Recovery and Recovery Jamboree</a:t>
            </a:r>
          </a:p>
          <a:p>
            <a:r>
              <a:rPr lang="en-US">
                <a:solidFill>
                  <a:schemeClr val="tx1"/>
                </a:solidFill>
                <a:latin typeface="Montserrat"/>
              </a:rPr>
              <a:t>Narcan and overdose kits for tent cities</a:t>
            </a:r>
          </a:p>
          <a:p>
            <a:r>
              <a:rPr lang="en-US">
                <a:solidFill>
                  <a:schemeClr val="tx1"/>
                </a:solidFill>
                <a:latin typeface="Montserrat"/>
              </a:rPr>
              <a:t>Recovery cafes and recovery coffeehouses</a:t>
            </a:r>
          </a:p>
          <a:p>
            <a:r>
              <a:rPr lang="en-US">
                <a:solidFill>
                  <a:schemeClr val="tx1"/>
                </a:solidFill>
                <a:latin typeface="Montserrat"/>
              </a:rPr>
              <a:t>Financial literacy workshop</a:t>
            </a:r>
          </a:p>
          <a:p>
            <a:r>
              <a:rPr lang="en-US">
                <a:solidFill>
                  <a:schemeClr val="tx1"/>
                </a:solidFill>
                <a:latin typeface="Montserrat"/>
              </a:rPr>
              <a:t>“Hidden in Plain Sight” trainings for guardians</a:t>
            </a:r>
          </a:p>
          <a:p>
            <a:r>
              <a:rPr lang="en-US">
                <a:solidFill>
                  <a:schemeClr val="tx1"/>
                </a:solidFill>
                <a:latin typeface="Montserrat"/>
              </a:rPr>
              <a:t>Resource and sober social guides</a:t>
            </a:r>
          </a:p>
          <a:p>
            <a:r>
              <a:rPr lang="en-US">
                <a:solidFill>
                  <a:schemeClr val="tx1"/>
                </a:solidFill>
                <a:latin typeface="Montserrat"/>
              </a:rPr>
              <a:t>Comedy night fundraiser</a:t>
            </a:r>
          </a:p>
        </p:txBody>
      </p:sp>
      <p:sp>
        <p:nvSpPr>
          <p:cNvPr id="4" name="Text Placeholder 3">
            <a:extLst>
              <a:ext uri="{FF2B5EF4-FFF2-40B4-BE49-F238E27FC236}">
                <a16:creationId xmlns:a16="http://schemas.microsoft.com/office/drawing/2014/main" id="{B9F5654A-3E47-EC4A-AA2F-E6AF42236A76}"/>
              </a:ext>
            </a:extLst>
          </p:cNvPr>
          <p:cNvSpPr>
            <a:spLocks noGrp="1"/>
          </p:cNvSpPr>
          <p:nvPr>
            <p:ph type="body" sz="quarter" idx="14"/>
          </p:nvPr>
        </p:nvSpPr>
        <p:spPr>
          <a:xfrm>
            <a:off x="609600" y="1092416"/>
            <a:ext cx="6670431" cy="811636"/>
          </a:xfrm>
        </p:spPr>
        <p:txBody>
          <a:bodyPr>
            <a:normAutofit/>
          </a:bodyPr>
          <a:lstStyle/>
          <a:p>
            <a:r>
              <a:rPr lang="en-US">
                <a:latin typeface="Montserrat SemiBold"/>
              </a:rPr>
              <a:t>Innovations in Recovery</a:t>
            </a:r>
          </a:p>
          <a:p>
            <a:endParaRPr lang="en-US"/>
          </a:p>
        </p:txBody>
      </p:sp>
    </p:spTree>
    <p:extLst>
      <p:ext uri="{BB962C8B-B14F-4D97-AF65-F5344CB8AC3E}">
        <p14:creationId xmlns:p14="http://schemas.microsoft.com/office/powerpoint/2010/main" val="4094554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68F12B-FF8C-0C43-95F7-00F329281E5B}"/>
              </a:ext>
            </a:extLst>
          </p:cNvPr>
          <p:cNvSpPr>
            <a:spLocks noGrp="1"/>
          </p:cNvSpPr>
          <p:nvPr>
            <p:ph type="body" sz="quarter" idx="13"/>
          </p:nvPr>
        </p:nvSpPr>
        <p:spPr/>
        <p:txBody>
          <a:bodyPr/>
          <a:lstStyle/>
          <a:p>
            <a:r>
              <a:rPr lang="en-US">
                <a:solidFill>
                  <a:schemeClr val="tx1"/>
                </a:solidFill>
                <a:latin typeface="Montserrat"/>
              </a:rPr>
              <a:t>Mobile outreach van</a:t>
            </a:r>
          </a:p>
          <a:p>
            <a:r>
              <a:rPr lang="en-US">
                <a:solidFill>
                  <a:schemeClr val="tx1"/>
                </a:solidFill>
                <a:latin typeface="Montserrat"/>
              </a:rPr>
              <a:t>Music lessons for young adults</a:t>
            </a:r>
          </a:p>
          <a:p>
            <a:r>
              <a:rPr lang="en-US">
                <a:solidFill>
                  <a:schemeClr val="tx1"/>
                </a:solidFill>
                <a:latin typeface="Montserrat"/>
              </a:rPr>
              <a:t>Pop-up events at nursing homes, barber shops</a:t>
            </a:r>
          </a:p>
          <a:p>
            <a:r>
              <a:rPr lang="en-US">
                <a:solidFill>
                  <a:schemeClr val="tx1"/>
                </a:solidFill>
                <a:latin typeface="Montserrat"/>
              </a:rPr>
              <a:t>Outreach to the jails for re-entry population</a:t>
            </a:r>
          </a:p>
          <a:p>
            <a:r>
              <a:rPr lang="en-US" err="1">
                <a:solidFill>
                  <a:schemeClr val="tx1"/>
                </a:solidFill>
                <a:latin typeface="Montserrat"/>
              </a:rPr>
              <a:t>Greencorps</a:t>
            </a:r>
            <a:r>
              <a:rPr lang="en-US">
                <a:solidFill>
                  <a:schemeClr val="tx1"/>
                </a:solidFill>
                <a:latin typeface="Montserrat"/>
              </a:rPr>
              <a:t> Chicago</a:t>
            </a:r>
          </a:p>
          <a:p>
            <a:r>
              <a:rPr lang="en-US">
                <a:solidFill>
                  <a:schemeClr val="tx1"/>
                </a:solidFill>
                <a:latin typeface="Montserrat"/>
              </a:rPr>
              <a:t>Dungeons &amp; Dragons to build coping strategies</a:t>
            </a:r>
          </a:p>
          <a:p>
            <a:r>
              <a:rPr lang="en-US">
                <a:solidFill>
                  <a:schemeClr val="tx1"/>
                </a:solidFill>
                <a:latin typeface="Montserrat"/>
              </a:rPr>
              <a:t>Community gardens</a:t>
            </a:r>
          </a:p>
          <a:p>
            <a:r>
              <a:rPr lang="en-US">
                <a:solidFill>
                  <a:schemeClr val="tx1"/>
                </a:solidFill>
                <a:latin typeface="Montserrat"/>
              </a:rPr>
              <a:t>Therapy dogs</a:t>
            </a:r>
          </a:p>
          <a:p>
            <a:r>
              <a:rPr lang="en-US">
                <a:solidFill>
                  <a:schemeClr val="tx1"/>
                </a:solidFill>
                <a:latin typeface="Montserrat"/>
              </a:rPr>
              <a:t>Forest clean-up</a:t>
            </a:r>
          </a:p>
          <a:p>
            <a:r>
              <a:rPr lang="en-US">
                <a:solidFill>
                  <a:schemeClr val="tx1"/>
                </a:solidFill>
                <a:latin typeface="Montserrat"/>
              </a:rPr>
              <a:t>Sober outings and events</a:t>
            </a:r>
          </a:p>
          <a:p>
            <a:endParaRPr lang="en-US">
              <a:solidFill>
                <a:schemeClr val="tx1"/>
              </a:solidFill>
              <a:latin typeface="Montserrat"/>
            </a:endParaRPr>
          </a:p>
          <a:p>
            <a:endParaRPr lang="en-US">
              <a:solidFill>
                <a:schemeClr val="tx1"/>
              </a:solidFill>
              <a:latin typeface="Montserrat"/>
            </a:endParaRPr>
          </a:p>
        </p:txBody>
      </p:sp>
      <p:sp>
        <p:nvSpPr>
          <p:cNvPr id="3" name="Text Placeholder 2">
            <a:extLst>
              <a:ext uri="{FF2B5EF4-FFF2-40B4-BE49-F238E27FC236}">
                <a16:creationId xmlns:a16="http://schemas.microsoft.com/office/drawing/2014/main" id="{04D1D7E7-9AE4-FB46-9098-D46A95CD7FDE}"/>
              </a:ext>
            </a:extLst>
          </p:cNvPr>
          <p:cNvSpPr>
            <a:spLocks noGrp="1"/>
          </p:cNvSpPr>
          <p:nvPr>
            <p:ph type="body" sz="quarter" idx="14"/>
          </p:nvPr>
        </p:nvSpPr>
        <p:spPr>
          <a:xfrm>
            <a:off x="5174150" y="1092416"/>
            <a:ext cx="6752961" cy="811636"/>
          </a:xfrm>
        </p:spPr>
        <p:txBody>
          <a:bodyPr>
            <a:normAutofit/>
          </a:bodyPr>
          <a:lstStyle/>
          <a:p>
            <a:r>
              <a:rPr lang="en-US">
                <a:latin typeface="Montserrat SemiBold"/>
              </a:rPr>
              <a:t>Innovations in Recovery</a:t>
            </a:r>
          </a:p>
          <a:p>
            <a:endParaRPr lang="en-US"/>
          </a:p>
          <a:p>
            <a:endParaRPr lang="en-US"/>
          </a:p>
        </p:txBody>
      </p:sp>
    </p:spTree>
    <p:extLst>
      <p:ext uri="{BB962C8B-B14F-4D97-AF65-F5344CB8AC3E}">
        <p14:creationId xmlns:p14="http://schemas.microsoft.com/office/powerpoint/2010/main" val="1425139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3CB0-7676-4123-8691-55881E13C5C4}"/>
              </a:ext>
            </a:extLst>
          </p:cNvPr>
          <p:cNvSpPr>
            <a:spLocks noGrp="1"/>
          </p:cNvSpPr>
          <p:nvPr>
            <p:ph type="title"/>
          </p:nvPr>
        </p:nvSpPr>
        <p:spPr>
          <a:xfrm>
            <a:off x="803275" y="1192381"/>
            <a:ext cx="8672003" cy="3504703"/>
          </a:xfrm>
        </p:spPr>
        <p:txBody>
          <a:bodyPr>
            <a:normAutofit/>
          </a:bodyPr>
          <a:lstStyle/>
          <a:p>
            <a:r>
              <a:rPr lang="en-US" sz="4800" b="1"/>
              <a:t>An Overview of Illinois Opioid Settlement Funds</a:t>
            </a:r>
          </a:p>
        </p:txBody>
      </p:sp>
      <p:sp>
        <p:nvSpPr>
          <p:cNvPr id="3" name="Text Placeholder 2">
            <a:extLst>
              <a:ext uri="{FF2B5EF4-FFF2-40B4-BE49-F238E27FC236}">
                <a16:creationId xmlns:a16="http://schemas.microsoft.com/office/drawing/2014/main" id="{5CCB4EB2-D822-492B-820E-93B010AFCB01}"/>
              </a:ext>
            </a:extLst>
          </p:cNvPr>
          <p:cNvSpPr>
            <a:spLocks noGrp="1"/>
          </p:cNvSpPr>
          <p:nvPr>
            <p:ph type="body" sz="quarter" idx="13"/>
          </p:nvPr>
        </p:nvSpPr>
        <p:spPr/>
        <p:txBody>
          <a:bodyPr>
            <a:normAutofit fontScale="77500" lnSpcReduction="20000"/>
          </a:bodyPr>
          <a:lstStyle/>
          <a:p>
            <a:r>
              <a:rPr lang="en-US"/>
              <a:t>Sherrine Peyton, </a:t>
            </a:r>
          </a:p>
          <a:p>
            <a:r>
              <a:rPr lang="en-US"/>
              <a:t>State Opioid Settlement Administrator</a:t>
            </a:r>
          </a:p>
          <a:p>
            <a:r>
              <a:rPr lang="en-US"/>
              <a:t>Office of Opioid Settlement Administration</a:t>
            </a:r>
          </a:p>
        </p:txBody>
      </p:sp>
    </p:spTree>
    <p:extLst>
      <p:ext uri="{BB962C8B-B14F-4D97-AF65-F5344CB8AC3E}">
        <p14:creationId xmlns:p14="http://schemas.microsoft.com/office/powerpoint/2010/main" val="2851563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7467-7387-46C0-B99C-52F7A436B895}"/>
              </a:ext>
            </a:extLst>
          </p:cNvPr>
          <p:cNvSpPr>
            <a:spLocks noGrp="1"/>
          </p:cNvSpPr>
          <p:nvPr>
            <p:ph type="title"/>
          </p:nvPr>
        </p:nvSpPr>
        <p:spPr/>
        <p:txBody>
          <a:bodyPr>
            <a:normAutofit fontScale="90000"/>
          </a:bodyPr>
          <a:lstStyle/>
          <a:p>
            <a:r>
              <a:rPr lang="en-US" b="1">
                <a:effectLst/>
                <a:latin typeface="verdana" panose="020B0604030504040204" pitchFamily="34" charset="0"/>
              </a:rPr>
              <a:t>$</a:t>
            </a:r>
            <a:r>
              <a:rPr lang="en-US" sz="1600" b="1">
                <a:effectLst/>
                <a:latin typeface="verdana" panose="020B0604030504040204" pitchFamily="34" charset="0"/>
              </a:rPr>
              <a:t>26 BILLION NATIONAL OPIOID SETTLEMENT AGREEMENT</a:t>
            </a:r>
            <a:endParaRPr lang="en-US"/>
          </a:p>
        </p:txBody>
      </p:sp>
      <p:sp>
        <p:nvSpPr>
          <p:cNvPr id="3" name="Text Placeholder 2">
            <a:extLst>
              <a:ext uri="{FF2B5EF4-FFF2-40B4-BE49-F238E27FC236}">
                <a16:creationId xmlns:a16="http://schemas.microsoft.com/office/drawing/2014/main" id="{78E11062-DC9E-4B74-B915-AEEE595B860F}"/>
              </a:ext>
            </a:extLst>
          </p:cNvPr>
          <p:cNvSpPr>
            <a:spLocks noGrp="1"/>
          </p:cNvSpPr>
          <p:nvPr>
            <p:ph type="body" sz="quarter" idx="13"/>
          </p:nvPr>
        </p:nvSpPr>
        <p:spPr>
          <a:xfrm>
            <a:off x="836612" y="1683433"/>
            <a:ext cx="10501311" cy="4342613"/>
          </a:xfrm>
        </p:spPr>
        <p:txBody>
          <a:bodyPr>
            <a:normAutofit fontScale="92500"/>
          </a:bodyPr>
          <a:lstStyle/>
          <a:p>
            <a:pPr>
              <a:lnSpc>
                <a:spcPct val="120000"/>
              </a:lnSpc>
              <a:spcAft>
                <a:spcPts val="600"/>
              </a:spcAft>
            </a:pPr>
            <a:r>
              <a:rPr lang="en-US" sz="2400" b="0" i="0">
                <a:solidFill>
                  <a:srgbClr val="333333"/>
                </a:solidFill>
                <a:effectLst/>
                <a:latin typeface="Montserrat" panose="00000500000000000000" pitchFamily="2" charset="0"/>
              </a:rPr>
              <a:t>The second largest multistate agreement in U.S. history, second only to the Tobacco Master Settlement Agreement. </a:t>
            </a:r>
          </a:p>
          <a:p>
            <a:pPr>
              <a:lnSpc>
                <a:spcPct val="120000"/>
              </a:lnSpc>
              <a:spcAft>
                <a:spcPts val="600"/>
              </a:spcAft>
            </a:pPr>
            <a:r>
              <a:rPr lang="en-US" sz="2400" b="0" i="0">
                <a:solidFill>
                  <a:srgbClr val="333333"/>
                </a:solidFill>
                <a:effectLst/>
                <a:latin typeface="Montserrat" panose="00000500000000000000" pitchFamily="2" charset="0"/>
              </a:rPr>
              <a:t>Illinois is one of 52 states and territories that have joined the agreement, along with thousands of local governments across the country. </a:t>
            </a:r>
          </a:p>
          <a:p>
            <a:pPr>
              <a:lnSpc>
                <a:spcPct val="120000"/>
              </a:lnSpc>
              <a:spcAft>
                <a:spcPts val="600"/>
              </a:spcAft>
            </a:pPr>
            <a:r>
              <a:rPr lang="en-US" sz="2400" b="0" i="0">
                <a:solidFill>
                  <a:srgbClr val="333333"/>
                </a:solidFill>
                <a:effectLst/>
                <a:latin typeface="Montserrat" panose="00000500000000000000" pitchFamily="2" charset="0"/>
              </a:rPr>
              <a:t>Illinois is eligible for the maximum amount of funds ($760M) available for the state (94 out of 102 counties and 104 out of 113 Illinois municipalities that are eligible to receive a direct distribution from the settlements have joined) have joined the settlements.</a:t>
            </a:r>
          </a:p>
        </p:txBody>
      </p:sp>
      <p:sp>
        <p:nvSpPr>
          <p:cNvPr id="4" name="Text Placeholder 3">
            <a:extLst>
              <a:ext uri="{FF2B5EF4-FFF2-40B4-BE49-F238E27FC236}">
                <a16:creationId xmlns:a16="http://schemas.microsoft.com/office/drawing/2014/main" id="{89DCAB79-4296-4F7B-BF8A-B23E0A285B1C}"/>
              </a:ext>
            </a:extLst>
          </p:cNvPr>
          <p:cNvSpPr>
            <a:spLocks noGrp="1"/>
          </p:cNvSpPr>
          <p:nvPr>
            <p:ph type="body" sz="quarter" idx="14"/>
          </p:nvPr>
        </p:nvSpPr>
        <p:spPr/>
        <p:txBody>
          <a:bodyPr>
            <a:normAutofit fontScale="85000" lnSpcReduction="10000"/>
          </a:bodyPr>
          <a:lstStyle/>
          <a:p>
            <a:r>
              <a:rPr lang="en-US"/>
              <a:t>2022 Illinois is eligible for $760M in National Opioid Settlement Agreement </a:t>
            </a:r>
          </a:p>
        </p:txBody>
      </p:sp>
    </p:spTree>
    <p:extLst>
      <p:ext uri="{BB962C8B-B14F-4D97-AF65-F5344CB8AC3E}">
        <p14:creationId xmlns:p14="http://schemas.microsoft.com/office/powerpoint/2010/main" val="4052890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5CF9F40-25F7-44C3-BA16-53A2E91D33BF}"/>
              </a:ext>
            </a:extLst>
          </p:cNvPr>
          <p:cNvSpPr>
            <a:spLocks noGrp="1"/>
          </p:cNvSpPr>
          <p:nvPr>
            <p:ph type="body" sz="quarter" idx="14"/>
          </p:nvPr>
        </p:nvSpPr>
        <p:spPr>
          <a:xfrm>
            <a:off x="627440" y="1276280"/>
            <a:ext cx="5468560" cy="462013"/>
          </a:xfrm>
        </p:spPr>
        <p:txBody>
          <a:bodyPr/>
          <a:lstStyle/>
          <a:p>
            <a:r>
              <a:rPr lang="en-US"/>
              <a:t>Executive Order 2020-02</a:t>
            </a:r>
          </a:p>
        </p:txBody>
      </p:sp>
      <p:sp>
        <p:nvSpPr>
          <p:cNvPr id="3" name="TextBox 2">
            <a:extLst>
              <a:ext uri="{FF2B5EF4-FFF2-40B4-BE49-F238E27FC236}">
                <a16:creationId xmlns:a16="http://schemas.microsoft.com/office/drawing/2014/main" id="{12DAE6FD-508D-4F53-9F7B-348E2015B66B}"/>
              </a:ext>
            </a:extLst>
          </p:cNvPr>
          <p:cNvSpPr txBox="1"/>
          <p:nvPr/>
        </p:nvSpPr>
        <p:spPr>
          <a:xfrm>
            <a:off x="6283579" y="1105287"/>
            <a:ext cx="4724400" cy="5401479"/>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a:effectLst/>
                <a:latin typeface="Montserrat" panose="00000500000000000000" pitchFamily="2" charset="0"/>
                <a:ea typeface="Calibri" panose="020F0502020204030204" pitchFamily="34" charset="0"/>
              </a:rPr>
              <a:t>Established the </a:t>
            </a:r>
            <a:r>
              <a:rPr lang="en-US" sz="2000" b="1">
                <a:effectLst/>
                <a:latin typeface="Montserrat" panose="00000500000000000000" pitchFamily="2" charset="0"/>
                <a:ea typeface="Calibri" panose="020F0502020204030204" pitchFamily="34" charset="0"/>
              </a:rPr>
              <a:t>Governor’s Opioid Prevention and Recovery Steering Committee</a:t>
            </a:r>
            <a:endParaRPr lang="en-US" sz="2000">
              <a:latin typeface="Montserrat" panose="00000500000000000000" pitchFamily="2" charset="0"/>
              <a:ea typeface="Calibri" panose="020F0502020204030204" pitchFamily="34" charset="0"/>
            </a:endParaRPr>
          </a:p>
          <a:p>
            <a:pPr marL="342900" indent="-342900">
              <a:spcAft>
                <a:spcPts val="600"/>
              </a:spcAft>
              <a:buFont typeface="Arial" panose="020B0604020202020204" pitchFamily="34" charset="0"/>
              <a:buChar char="•"/>
            </a:pPr>
            <a:r>
              <a:rPr lang="en-US" sz="2000">
                <a:effectLst/>
                <a:latin typeface="Montserrat"/>
                <a:ea typeface="Calibri" panose="020F0502020204030204" pitchFamily="34" charset="0"/>
              </a:rPr>
              <a:t>Guide the work of the </a:t>
            </a:r>
            <a:r>
              <a:rPr lang="en-US" sz="2000" b="1">
                <a:solidFill>
                  <a:srgbClr val="000000"/>
                </a:solidFill>
                <a:effectLst/>
                <a:latin typeface="Montserrat"/>
                <a:ea typeface="Calibri" panose="020F0502020204030204" pitchFamily="34" charset="0"/>
              </a:rPr>
              <a:t>Illinois Opioid Crisis Response Advisory Council</a:t>
            </a:r>
            <a:r>
              <a:rPr lang="en-US" sz="2000">
                <a:solidFill>
                  <a:srgbClr val="000000"/>
                </a:solidFill>
                <a:effectLst/>
                <a:latin typeface="Montserrat"/>
                <a:ea typeface="Calibri" panose="020F0502020204030204" pitchFamily="34" charset="0"/>
              </a:rPr>
              <a:t> (established in 2017</a:t>
            </a:r>
            <a:r>
              <a:rPr lang="en-US" sz="2000">
                <a:solidFill>
                  <a:srgbClr val="000000"/>
                </a:solidFill>
                <a:latin typeface="Montserrat"/>
                <a:ea typeface="Calibri" panose="020F0502020204030204" pitchFamily="34" charset="0"/>
              </a:rPr>
              <a:t>)</a:t>
            </a:r>
            <a:endParaRPr lang="en-US" sz="2000">
              <a:solidFill>
                <a:srgbClr val="000000"/>
              </a:solidFill>
              <a:effectLst/>
              <a:latin typeface="Montserrat" panose="00000500000000000000" pitchFamily="2" charset="0"/>
              <a:ea typeface="Calibri" panose="020F0502020204030204" pitchFamily="34" charset="0"/>
            </a:endParaRPr>
          </a:p>
          <a:p>
            <a:pPr marL="342900" indent="-342900">
              <a:spcAft>
                <a:spcPts val="600"/>
              </a:spcAft>
              <a:buFont typeface="Arial" panose="020B0604020202020204" pitchFamily="34" charset="0"/>
              <a:buChar char="•"/>
            </a:pPr>
            <a:r>
              <a:rPr lang="en-US" sz="2000">
                <a:solidFill>
                  <a:srgbClr val="000000"/>
                </a:solidFill>
                <a:latin typeface="Montserrat" panose="00000500000000000000" pitchFamily="2" charset="0"/>
              </a:rPr>
              <a:t>Formulate an action plan for the State Opioid Action Plan</a:t>
            </a:r>
          </a:p>
          <a:p>
            <a:pPr marL="342900" indent="-342900">
              <a:spcAft>
                <a:spcPts val="600"/>
              </a:spcAft>
              <a:buFont typeface="Arial" panose="020B0604020202020204" pitchFamily="34" charset="0"/>
              <a:buChar char="•"/>
            </a:pPr>
            <a:r>
              <a:rPr lang="en-US" sz="2000">
                <a:solidFill>
                  <a:srgbClr val="000000"/>
                </a:solidFill>
                <a:latin typeface="Montserrat" panose="00000500000000000000" pitchFamily="2" charset="0"/>
              </a:rPr>
              <a:t>Establish local Recovery Oriented Systems of Care (ROSCs) councils</a:t>
            </a:r>
          </a:p>
          <a:p>
            <a:pPr marL="342900" indent="-342900">
              <a:spcAft>
                <a:spcPts val="600"/>
              </a:spcAft>
              <a:buFont typeface="Arial" panose="020B0604020202020204" pitchFamily="34" charset="0"/>
              <a:buChar char="•"/>
            </a:pPr>
            <a:r>
              <a:rPr lang="en-US" sz="2000">
                <a:solidFill>
                  <a:srgbClr val="000000"/>
                </a:solidFill>
                <a:latin typeface="Montserrat" panose="00000500000000000000" pitchFamily="2" charset="0"/>
              </a:rPr>
              <a:t>Create policies for Medically Assisted Treatment programs</a:t>
            </a:r>
          </a:p>
          <a:p>
            <a:pPr marL="342900" indent="-342900">
              <a:spcAft>
                <a:spcPts val="600"/>
              </a:spcAft>
              <a:buFont typeface="Arial" panose="020B0604020202020204" pitchFamily="34" charset="0"/>
              <a:buChar char="•"/>
            </a:pPr>
            <a:r>
              <a:rPr lang="en-US" sz="2000">
                <a:solidFill>
                  <a:srgbClr val="000000"/>
                </a:solidFill>
                <a:latin typeface="Montserrat" panose="00000500000000000000" pitchFamily="2" charset="0"/>
              </a:rPr>
              <a:t>Maintain and promote the </a:t>
            </a:r>
            <a:r>
              <a:rPr lang="en-US" sz="2000" err="1">
                <a:solidFill>
                  <a:srgbClr val="000000"/>
                </a:solidFill>
                <a:latin typeface="Montserrat" panose="00000500000000000000" pitchFamily="2" charset="0"/>
              </a:rPr>
              <a:t>HelpLine</a:t>
            </a:r>
            <a:endParaRPr lang="en-US" sz="2000">
              <a:latin typeface="Montserrat" panose="00000500000000000000" pitchFamily="2" charset="0"/>
            </a:endParaRPr>
          </a:p>
        </p:txBody>
      </p:sp>
      <p:pic>
        <p:nvPicPr>
          <p:cNvPr id="5" name="Picture 4" descr="Qr code&#10;&#10;Description automatically generated">
            <a:extLst>
              <a:ext uri="{FF2B5EF4-FFF2-40B4-BE49-F238E27FC236}">
                <a16:creationId xmlns:a16="http://schemas.microsoft.com/office/drawing/2014/main" id="{5E3751B4-F606-4D36-A6EB-E691E5D6E59E}"/>
              </a:ext>
            </a:extLst>
          </p:cNvPr>
          <p:cNvPicPr>
            <a:picLocks noChangeAspect="1"/>
          </p:cNvPicPr>
          <p:nvPr/>
        </p:nvPicPr>
        <p:blipFill>
          <a:blip r:embed="rId3"/>
          <a:stretch>
            <a:fillRect/>
          </a:stretch>
        </p:blipFill>
        <p:spPr>
          <a:xfrm>
            <a:off x="869228" y="2152033"/>
            <a:ext cx="3198680" cy="3198680"/>
          </a:xfrm>
          <a:prstGeom prst="rect">
            <a:avLst/>
          </a:prstGeom>
          <a:ln w="2286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ED6B43CC-C0FA-4B0C-9D5A-22CE2BB78922}"/>
              </a:ext>
            </a:extLst>
          </p:cNvPr>
          <p:cNvSpPr txBox="1"/>
          <p:nvPr/>
        </p:nvSpPr>
        <p:spPr>
          <a:xfrm>
            <a:off x="416409" y="5860435"/>
            <a:ext cx="5177220" cy="646331"/>
          </a:xfrm>
          <a:prstGeom prst="rect">
            <a:avLst/>
          </a:prstGeom>
          <a:noFill/>
        </p:spPr>
        <p:txBody>
          <a:bodyPr wrap="square" rtlCol="0">
            <a:spAutoFit/>
          </a:bodyPr>
          <a:lstStyle/>
          <a:p>
            <a:r>
              <a:rPr lang="en-US">
                <a:solidFill>
                  <a:schemeClr val="bg1"/>
                </a:solidFill>
                <a:hlinkClick r:id="rId4">
                  <a:extLst>
                    <a:ext uri="{A12FA001-AC4F-418D-AE19-62706E023703}">
                      <ahyp:hlinkClr xmlns:ahyp="http://schemas.microsoft.com/office/drawing/2018/hyperlinkcolor" val="tx"/>
                    </a:ext>
                  </a:extLst>
                </a:hlinkClick>
              </a:rPr>
              <a:t>https://www2.illinois.gov/IISNews/21086-Executive_Order_2020-02.pdf</a:t>
            </a:r>
            <a:r>
              <a:rPr lang="en-US">
                <a:solidFill>
                  <a:schemeClr val="bg1"/>
                </a:solidFill>
              </a:rPr>
              <a:t> </a:t>
            </a:r>
          </a:p>
        </p:txBody>
      </p:sp>
    </p:spTree>
    <p:extLst>
      <p:ext uri="{BB962C8B-B14F-4D97-AF65-F5344CB8AC3E}">
        <p14:creationId xmlns:p14="http://schemas.microsoft.com/office/powerpoint/2010/main" val="3624654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B5F455-5C8D-4C5F-A220-715A61570E6F}"/>
              </a:ext>
            </a:extLst>
          </p:cNvPr>
          <p:cNvSpPr>
            <a:spLocks noGrp="1"/>
          </p:cNvSpPr>
          <p:nvPr>
            <p:ph type="body" sz="quarter" idx="13"/>
          </p:nvPr>
        </p:nvSpPr>
        <p:spPr>
          <a:xfrm>
            <a:off x="281601" y="1373770"/>
            <a:ext cx="5468560" cy="4461730"/>
          </a:xfrm>
        </p:spPr>
        <p:txBody>
          <a:bodyPr>
            <a:normAutofit/>
          </a:bodyPr>
          <a:lstStyle/>
          <a:p>
            <a:pPr marL="0" indent="0">
              <a:buNone/>
            </a:pPr>
            <a:r>
              <a:rPr lang="en-US" sz="2400" b="1"/>
              <a:t>25 Priorities that fall under 5 Categories</a:t>
            </a:r>
          </a:p>
          <a:p>
            <a:pPr marL="457200" indent="-457200">
              <a:buAutoNum type="arabicPeriod"/>
            </a:pPr>
            <a:r>
              <a:rPr lang="en-US"/>
              <a:t>Social Equity</a:t>
            </a:r>
          </a:p>
          <a:p>
            <a:pPr marL="457200" indent="-457200">
              <a:buAutoNum type="arabicPeriod"/>
            </a:pPr>
            <a:r>
              <a:rPr lang="en-US"/>
              <a:t>Prevention</a:t>
            </a:r>
          </a:p>
          <a:p>
            <a:pPr marL="457200" indent="-457200">
              <a:buAutoNum type="arabicPeriod"/>
            </a:pPr>
            <a:r>
              <a:rPr lang="en-US"/>
              <a:t>Treatment and Recovery</a:t>
            </a:r>
          </a:p>
          <a:p>
            <a:pPr marL="457200" indent="-457200">
              <a:buAutoNum type="arabicPeriod"/>
            </a:pPr>
            <a:r>
              <a:rPr lang="en-US"/>
              <a:t>Harm Reduction</a:t>
            </a:r>
          </a:p>
          <a:p>
            <a:pPr marL="457200" indent="-457200">
              <a:buAutoNum type="arabicPeriod"/>
            </a:pPr>
            <a:r>
              <a:rPr lang="en-US"/>
              <a:t>Justice-Involved Populations and Public Safety</a:t>
            </a:r>
          </a:p>
        </p:txBody>
      </p:sp>
      <p:sp>
        <p:nvSpPr>
          <p:cNvPr id="4" name="Text Placeholder 3">
            <a:extLst>
              <a:ext uri="{FF2B5EF4-FFF2-40B4-BE49-F238E27FC236}">
                <a16:creationId xmlns:a16="http://schemas.microsoft.com/office/drawing/2014/main" id="{255B743A-9F4B-4E6F-B0E5-00C55C0A76EE}"/>
              </a:ext>
            </a:extLst>
          </p:cNvPr>
          <p:cNvSpPr>
            <a:spLocks noGrp="1"/>
          </p:cNvSpPr>
          <p:nvPr>
            <p:ph type="body" sz="quarter" idx="14"/>
          </p:nvPr>
        </p:nvSpPr>
        <p:spPr>
          <a:xfrm>
            <a:off x="375386" y="457149"/>
            <a:ext cx="5468560" cy="462013"/>
          </a:xfrm>
        </p:spPr>
        <p:txBody>
          <a:bodyPr>
            <a:normAutofit fontScale="92500"/>
          </a:bodyPr>
          <a:lstStyle/>
          <a:p>
            <a:r>
              <a:rPr lang="en-US"/>
              <a:t>State Overdose Action Plan (SOAP)</a:t>
            </a:r>
          </a:p>
        </p:txBody>
      </p:sp>
      <p:sp>
        <p:nvSpPr>
          <p:cNvPr id="9" name="Text Placeholder 8">
            <a:extLst>
              <a:ext uri="{FF2B5EF4-FFF2-40B4-BE49-F238E27FC236}">
                <a16:creationId xmlns:a16="http://schemas.microsoft.com/office/drawing/2014/main" id="{11B17A86-35CA-4007-80C6-6ADF6DEDF4F2}"/>
              </a:ext>
            </a:extLst>
          </p:cNvPr>
          <p:cNvSpPr>
            <a:spLocks noGrp="1"/>
          </p:cNvSpPr>
          <p:nvPr>
            <p:ph type="body" sz="quarter" idx="16"/>
          </p:nvPr>
        </p:nvSpPr>
        <p:spPr>
          <a:xfrm>
            <a:off x="6441841" y="1142763"/>
            <a:ext cx="5468560" cy="462013"/>
          </a:xfrm>
        </p:spPr>
        <p:txBody>
          <a:bodyPr/>
          <a:lstStyle/>
          <a:p>
            <a:r>
              <a:rPr lang="en-US"/>
              <a:t>SOAP March 2022</a:t>
            </a:r>
          </a:p>
        </p:txBody>
      </p:sp>
      <p:pic>
        <p:nvPicPr>
          <p:cNvPr id="6" name="Picture 5" descr="Scatter chart, qr code&#10;&#10;Description automatically generated">
            <a:extLst>
              <a:ext uri="{FF2B5EF4-FFF2-40B4-BE49-F238E27FC236}">
                <a16:creationId xmlns:a16="http://schemas.microsoft.com/office/drawing/2014/main" id="{63CADAEF-46B1-4CCA-812B-A819CEDFC141}"/>
              </a:ext>
            </a:extLst>
          </p:cNvPr>
          <p:cNvPicPr>
            <a:picLocks noChangeAspect="1"/>
          </p:cNvPicPr>
          <p:nvPr/>
        </p:nvPicPr>
        <p:blipFill>
          <a:blip r:embed="rId2"/>
          <a:stretch>
            <a:fillRect/>
          </a:stretch>
        </p:blipFill>
        <p:spPr>
          <a:xfrm>
            <a:off x="6632254" y="1774264"/>
            <a:ext cx="3660741" cy="3660741"/>
          </a:xfrm>
          <a:prstGeom prst="rect">
            <a:avLst/>
          </a:prstGeom>
          <a:ln w="76200" cap="sq" cmpd="tri">
            <a:solidFill>
              <a:schemeClr val="accent1">
                <a:lumMod val="75000"/>
              </a:schemeClr>
            </a:solidFill>
          </a:ln>
        </p:spPr>
      </p:pic>
      <p:sp>
        <p:nvSpPr>
          <p:cNvPr id="14" name="TextBox 13">
            <a:extLst>
              <a:ext uri="{FF2B5EF4-FFF2-40B4-BE49-F238E27FC236}">
                <a16:creationId xmlns:a16="http://schemas.microsoft.com/office/drawing/2014/main" id="{5F467F6F-992C-407C-A08D-E4C70F47FF6F}"/>
              </a:ext>
            </a:extLst>
          </p:cNvPr>
          <p:cNvSpPr txBox="1"/>
          <p:nvPr/>
        </p:nvSpPr>
        <p:spPr>
          <a:xfrm>
            <a:off x="6632254" y="5704231"/>
            <a:ext cx="5278145" cy="923330"/>
          </a:xfrm>
          <a:prstGeom prst="rect">
            <a:avLst/>
          </a:prstGeom>
          <a:noFill/>
        </p:spPr>
        <p:txBody>
          <a:bodyPr wrap="square">
            <a:spAutoFit/>
          </a:bodyPr>
          <a:lstStyle/>
          <a:p>
            <a:r>
              <a:rPr lang="en-US">
                <a:solidFill>
                  <a:schemeClr val="bg1"/>
                </a:solidFill>
              </a:rPr>
              <a:t>https://www.dhs.state.il.us/OneNetLibrary/27896/documents/By_Division/SUPR/State-of-Illinois-Overdose-Action-Plan-March-2022.pdf</a:t>
            </a:r>
          </a:p>
        </p:txBody>
      </p:sp>
    </p:spTree>
    <p:extLst>
      <p:ext uri="{BB962C8B-B14F-4D97-AF65-F5344CB8AC3E}">
        <p14:creationId xmlns:p14="http://schemas.microsoft.com/office/powerpoint/2010/main" val="36312704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E65E75-D9CF-4BCB-95E0-0CF02463B25C}"/>
              </a:ext>
            </a:extLst>
          </p:cNvPr>
          <p:cNvSpPr>
            <a:spLocks noGrp="1"/>
          </p:cNvSpPr>
          <p:nvPr>
            <p:ph type="body" sz="quarter" idx="13"/>
          </p:nvPr>
        </p:nvSpPr>
        <p:spPr>
          <a:xfrm>
            <a:off x="6448927" y="1838425"/>
            <a:ext cx="5333342" cy="4682296"/>
          </a:xfrm>
        </p:spPr>
        <p:txBody>
          <a:bodyPr>
            <a:normAutofit fontScale="92500" lnSpcReduction="10000"/>
          </a:bodyPr>
          <a:lstStyle/>
          <a:p>
            <a:r>
              <a:rPr lang="en-US" sz="2400">
                <a:solidFill>
                  <a:schemeClr val="tx1"/>
                </a:solidFill>
                <a:effectLst/>
                <a:latin typeface="Montserrat" panose="00000500000000000000" pitchFamily="2" charset="0"/>
                <a:ea typeface="Calibri" panose="020F0502020204030204" pitchFamily="34" charset="0"/>
              </a:rPr>
              <a:t>Established the Illinois Opioid Remediation Advisory Board (Board) </a:t>
            </a:r>
            <a:endParaRPr lang="en-US">
              <a:solidFill>
                <a:schemeClr val="tx1"/>
              </a:solidFill>
              <a:effectLst/>
              <a:latin typeface="Montserrat" panose="00000500000000000000" pitchFamily="2" charset="0"/>
              <a:ea typeface="Calibri" panose="020F0502020204030204" pitchFamily="34" charset="0"/>
            </a:endParaRPr>
          </a:p>
          <a:p>
            <a:r>
              <a:rPr lang="en-US" sz="2400">
                <a:solidFill>
                  <a:schemeClr val="tx1"/>
                </a:solidFill>
                <a:effectLst/>
                <a:latin typeface="Montserrat" panose="00000500000000000000" pitchFamily="2" charset="0"/>
                <a:ea typeface="Calibri" panose="020F0502020204030204" pitchFamily="34" charset="0"/>
              </a:rPr>
              <a:t>The Office of Opioid Settlement Administration</a:t>
            </a:r>
          </a:p>
          <a:p>
            <a:r>
              <a:rPr lang="en-US" sz="2400">
                <a:solidFill>
                  <a:schemeClr val="tx1"/>
                </a:solidFill>
                <a:latin typeface="Montserrat" panose="00000500000000000000" pitchFamily="2" charset="0"/>
                <a:ea typeface="Calibri" panose="020F0502020204030204" pitchFamily="34" charset="0"/>
              </a:rPr>
              <a:t>A </a:t>
            </a:r>
            <a:r>
              <a:rPr lang="en-US" sz="2400">
                <a:solidFill>
                  <a:schemeClr val="tx1"/>
                </a:solidFill>
                <a:effectLst/>
                <a:latin typeface="Montserrat" panose="00000500000000000000" pitchFamily="2" charset="0"/>
                <a:ea typeface="Calibri" panose="020F0502020204030204" pitchFamily="34" charset="0"/>
              </a:rPr>
              <a:t>Statewide Opioid Settlement Administrator</a:t>
            </a:r>
          </a:p>
          <a:p>
            <a:r>
              <a:rPr lang="en-US" sz="2400" spc="40">
                <a:solidFill>
                  <a:schemeClr val="tx1"/>
                </a:solidFill>
                <a:latin typeface="Montserrat" panose="00000500000000000000" pitchFamily="2" charset="0"/>
                <a:ea typeface="Calibri" panose="020F0502020204030204" pitchFamily="34" charset="0"/>
              </a:rPr>
              <a:t>Notified Illinoisians that </a:t>
            </a:r>
            <a:r>
              <a:rPr lang="en-US" sz="2400" spc="40">
                <a:solidFill>
                  <a:schemeClr val="tx1"/>
                </a:solidFill>
                <a:effectLst/>
                <a:latin typeface="Montserrat" panose="00000500000000000000" pitchFamily="2" charset="0"/>
                <a:ea typeface="Calibri" panose="020F0502020204030204" pitchFamily="34" charset="0"/>
              </a:rPr>
              <a:t>55% of the proceeds are allocated to the Illinois Opioid Remediation State Trust Fund</a:t>
            </a:r>
          </a:p>
          <a:p>
            <a:r>
              <a:rPr lang="en-US" sz="2400" spc="40">
                <a:solidFill>
                  <a:schemeClr val="tx1"/>
                </a:solidFill>
                <a:effectLst/>
                <a:latin typeface="Montserrat" panose="00000500000000000000" pitchFamily="2" charset="0"/>
                <a:ea typeface="Calibri" panose="020F0502020204030204" pitchFamily="34" charset="0"/>
              </a:rPr>
              <a:t>Funds must be used for forward-looking opioid abatement purposes</a:t>
            </a:r>
            <a:endParaRPr lang="en-US" sz="2400">
              <a:solidFill>
                <a:schemeClr val="tx1"/>
              </a:solidFill>
              <a:effectLst/>
              <a:latin typeface="Montserrat" panose="00000500000000000000" pitchFamily="2" charset="0"/>
              <a:ea typeface="Calibri" panose="020F0502020204030204" pitchFamily="34" charset="0"/>
            </a:endParaRPr>
          </a:p>
        </p:txBody>
      </p:sp>
      <p:sp>
        <p:nvSpPr>
          <p:cNvPr id="4" name="Text Placeholder 3">
            <a:extLst>
              <a:ext uri="{FF2B5EF4-FFF2-40B4-BE49-F238E27FC236}">
                <a16:creationId xmlns:a16="http://schemas.microsoft.com/office/drawing/2014/main" id="{2C69A9D7-A462-4E80-9ADF-F102F56F933B}"/>
              </a:ext>
            </a:extLst>
          </p:cNvPr>
          <p:cNvSpPr>
            <a:spLocks noGrp="1"/>
          </p:cNvSpPr>
          <p:nvPr>
            <p:ph type="body" sz="quarter" idx="14"/>
          </p:nvPr>
        </p:nvSpPr>
        <p:spPr>
          <a:xfrm>
            <a:off x="6313709" y="1323422"/>
            <a:ext cx="5468560" cy="462013"/>
          </a:xfrm>
        </p:spPr>
        <p:txBody>
          <a:bodyPr>
            <a:normAutofit fontScale="70000" lnSpcReduction="20000"/>
          </a:bodyPr>
          <a:lstStyle/>
          <a:p>
            <a:r>
              <a:rPr lang="en-US" sz="3200">
                <a:solidFill>
                  <a:srgbClr val="000E14"/>
                </a:solidFill>
                <a:effectLst/>
                <a:latin typeface="Montserrat" panose="00000500000000000000" pitchFamily="2" charset="0"/>
                <a:ea typeface="Times New Roman" panose="02020603050405020304" pitchFamily="18" charset="0"/>
                <a:cs typeface="Times New Roman" panose="02020603050405020304" pitchFamily="18" charset="0"/>
              </a:rPr>
              <a:t>Illinois Opioid Settlement Funds</a:t>
            </a:r>
          </a:p>
          <a:p>
            <a:endParaRPr lang="en-US" sz="4000">
              <a:latin typeface="Montserrat" panose="00000500000000000000" pitchFamily="2" charset="0"/>
            </a:endParaRPr>
          </a:p>
        </p:txBody>
      </p:sp>
      <p:sp>
        <p:nvSpPr>
          <p:cNvPr id="6" name="Text Placeholder 5">
            <a:extLst>
              <a:ext uri="{FF2B5EF4-FFF2-40B4-BE49-F238E27FC236}">
                <a16:creationId xmlns:a16="http://schemas.microsoft.com/office/drawing/2014/main" id="{92C36457-42EE-4CEE-92D1-C5EDFA6169AC}"/>
              </a:ext>
            </a:extLst>
          </p:cNvPr>
          <p:cNvSpPr>
            <a:spLocks noGrp="1"/>
          </p:cNvSpPr>
          <p:nvPr>
            <p:ph type="body" sz="quarter" idx="16"/>
          </p:nvPr>
        </p:nvSpPr>
        <p:spPr>
          <a:xfrm>
            <a:off x="672916" y="1092416"/>
            <a:ext cx="4543662" cy="462013"/>
          </a:xfrm>
        </p:spPr>
        <p:txBody>
          <a:bodyPr/>
          <a:lstStyle/>
          <a:p>
            <a:r>
              <a:rPr lang="en-US"/>
              <a:t>Executive Order 2022-19</a:t>
            </a:r>
          </a:p>
        </p:txBody>
      </p:sp>
      <p:pic>
        <p:nvPicPr>
          <p:cNvPr id="8" name="Picture 7" descr="Scatter chart, qr code&#10;&#10;Description automatically generated">
            <a:extLst>
              <a:ext uri="{FF2B5EF4-FFF2-40B4-BE49-F238E27FC236}">
                <a16:creationId xmlns:a16="http://schemas.microsoft.com/office/drawing/2014/main" id="{BA0E2A93-1015-4400-80C2-5EA14BF73883}"/>
              </a:ext>
            </a:extLst>
          </p:cNvPr>
          <p:cNvPicPr>
            <a:picLocks noChangeAspect="1"/>
          </p:cNvPicPr>
          <p:nvPr/>
        </p:nvPicPr>
        <p:blipFill>
          <a:blip r:embed="rId3"/>
          <a:stretch>
            <a:fillRect/>
          </a:stretch>
        </p:blipFill>
        <p:spPr>
          <a:xfrm>
            <a:off x="1047164" y="1920382"/>
            <a:ext cx="3454744" cy="345474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TextBox 8">
            <a:extLst>
              <a:ext uri="{FF2B5EF4-FFF2-40B4-BE49-F238E27FC236}">
                <a16:creationId xmlns:a16="http://schemas.microsoft.com/office/drawing/2014/main" id="{71782A74-8158-4B32-BBDE-88A74B10C04C}"/>
              </a:ext>
            </a:extLst>
          </p:cNvPr>
          <p:cNvSpPr txBox="1"/>
          <p:nvPr/>
        </p:nvSpPr>
        <p:spPr>
          <a:xfrm>
            <a:off x="780560" y="6151389"/>
            <a:ext cx="3682034" cy="369332"/>
          </a:xfrm>
          <a:prstGeom prst="rect">
            <a:avLst/>
          </a:prstGeom>
          <a:noFill/>
        </p:spPr>
        <p:txBody>
          <a:bodyPr wrap="none" rtlCol="0">
            <a:spAutoFit/>
          </a:bodyPr>
          <a:lstStyle/>
          <a:p>
            <a:r>
              <a:rPr lang="en-US">
                <a:hlinkClick r:id="rId4"/>
              </a:rPr>
              <a:t>Executive Order 2022-19 (illinois.gov)</a:t>
            </a:r>
            <a:endParaRPr lang="en-US">
              <a:solidFill>
                <a:schemeClr val="bg1"/>
              </a:solidFill>
            </a:endParaRPr>
          </a:p>
        </p:txBody>
      </p:sp>
    </p:spTree>
    <p:extLst>
      <p:ext uri="{BB962C8B-B14F-4D97-AF65-F5344CB8AC3E}">
        <p14:creationId xmlns:p14="http://schemas.microsoft.com/office/powerpoint/2010/main" val="2192867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6D1D9D-9697-4729-A83C-935AE2467EFF}"/>
              </a:ext>
            </a:extLst>
          </p:cNvPr>
          <p:cNvSpPr>
            <a:spLocks noGrp="1"/>
          </p:cNvSpPr>
          <p:nvPr>
            <p:ph type="body" sz="quarter" idx="13"/>
          </p:nvPr>
        </p:nvSpPr>
        <p:spPr/>
        <p:txBody>
          <a:bodyPr>
            <a:normAutofit fontScale="70000" lnSpcReduction="20000"/>
          </a:bodyPr>
          <a:lstStyle/>
          <a:p>
            <a:pPr marL="0" indent="0">
              <a:buNone/>
            </a:pPr>
            <a:r>
              <a:rPr lang="en-US" sz="3300" b="0" i="0">
                <a:solidFill>
                  <a:srgbClr val="333333"/>
                </a:solidFill>
                <a:effectLst/>
                <a:latin typeface="Montserrat" panose="00000500000000000000" pitchFamily="2" charset="0"/>
              </a:rPr>
              <a:t>The majority will go to the Illinois Remediation Fund to be used for abatement programs (Core Strategies) throughout the state:</a:t>
            </a:r>
          </a:p>
          <a:p>
            <a:pPr marL="0" indent="0">
              <a:buNone/>
            </a:pPr>
            <a:endParaRPr lang="en-US" sz="2400" b="0" i="0">
              <a:solidFill>
                <a:srgbClr val="333333"/>
              </a:solidFill>
              <a:effectLst/>
              <a:latin typeface="Montserrat" panose="00000500000000000000" pitchFamily="2" charset="0"/>
            </a:endParaRPr>
          </a:p>
          <a:p>
            <a:pPr marL="342900" marR="0" lvl="0" indent="-342900" fontAlgn="base">
              <a:lnSpc>
                <a:spcPct val="107000"/>
              </a:lnSpc>
              <a:spcBef>
                <a:spcPts val="0"/>
              </a:spcBef>
              <a:spcAft>
                <a:spcPts val="800"/>
              </a:spcAft>
              <a:buFont typeface="+mj-lt"/>
              <a:buAutoNum type="arabicPeriod"/>
              <a:tabLst>
                <a:tab pos="457200" algn="l"/>
              </a:tabLst>
            </a:pPr>
            <a:r>
              <a:rPr lang="en-US" sz="2400">
                <a:solidFill>
                  <a:srgbClr val="000E14"/>
                </a:solidFill>
                <a:effectLst/>
                <a:latin typeface="Montserrat" panose="00000500000000000000" pitchFamily="2" charset="0"/>
                <a:ea typeface="Times New Roman" panose="02020603050405020304" pitchFamily="18" charset="0"/>
                <a:cs typeface="Times New Roman" panose="02020603050405020304" pitchFamily="18" charset="0"/>
              </a:rPr>
              <a:t>Naloxone or Other FDA-Approved Drug to Reverse Opioid Overdoses</a:t>
            </a:r>
            <a:endParaRPr lang="en-US" sz="240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800"/>
              </a:spcAft>
              <a:buFont typeface="+mj-lt"/>
              <a:buAutoNum type="arabicPeriod"/>
              <a:tabLst>
                <a:tab pos="457200" algn="l"/>
              </a:tabLst>
            </a:pPr>
            <a:r>
              <a:rPr lang="en-US" sz="2400">
                <a:solidFill>
                  <a:srgbClr val="000E14"/>
                </a:solidFill>
                <a:effectLst/>
                <a:latin typeface="Montserrat" panose="00000500000000000000" pitchFamily="2" charset="0"/>
                <a:ea typeface="Times New Roman" panose="02020603050405020304" pitchFamily="18" charset="0"/>
                <a:cs typeface="Times New Roman" panose="02020603050405020304" pitchFamily="18" charset="0"/>
              </a:rPr>
              <a:t>Medication Assisted Treatment/Medication Assisted Recovery</a:t>
            </a:r>
            <a:endParaRPr lang="en-US" sz="240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800"/>
              </a:spcAft>
              <a:buFont typeface="+mj-lt"/>
              <a:buAutoNum type="arabicPeriod"/>
              <a:tabLst>
                <a:tab pos="457200" algn="l"/>
              </a:tabLst>
            </a:pPr>
            <a:r>
              <a:rPr lang="en-US" sz="2400">
                <a:solidFill>
                  <a:srgbClr val="000E14"/>
                </a:solidFill>
                <a:effectLst/>
                <a:latin typeface="Montserrat" panose="00000500000000000000" pitchFamily="2" charset="0"/>
                <a:ea typeface="Times New Roman" panose="02020603050405020304" pitchFamily="18" charset="0"/>
                <a:cs typeface="Times New Roman" panose="02020603050405020304" pitchFamily="18" charset="0"/>
              </a:rPr>
              <a:t>Services for Pregnant and Post-Partum People with Opioid Use Disorder</a:t>
            </a:r>
            <a:endParaRPr lang="en-US" sz="240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800"/>
              </a:spcAft>
              <a:buFont typeface="+mj-lt"/>
              <a:buAutoNum type="arabicPeriod"/>
              <a:tabLst>
                <a:tab pos="457200" algn="l"/>
              </a:tabLst>
            </a:pPr>
            <a:r>
              <a:rPr lang="en-US" sz="2400">
                <a:solidFill>
                  <a:srgbClr val="000E14"/>
                </a:solidFill>
                <a:effectLst/>
                <a:latin typeface="Montserrat" panose="00000500000000000000" pitchFamily="2" charset="0"/>
                <a:ea typeface="Times New Roman" panose="02020603050405020304" pitchFamily="18" charset="0"/>
                <a:cs typeface="Times New Roman" panose="02020603050405020304" pitchFamily="18" charset="0"/>
              </a:rPr>
              <a:t>Services for Neonatal-Abstinence Syndrome</a:t>
            </a:r>
            <a:endParaRPr lang="en-US" sz="240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800"/>
              </a:spcAft>
              <a:buFont typeface="+mj-lt"/>
              <a:buAutoNum type="arabicPeriod"/>
              <a:tabLst>
                <a:tab pos="457200" algn="l"/>
              </a:tabLst>
            </a:pPr>
            <a:r>
              <a:rPr lang="en-US" sz="2400">
                <a:solidFill>
                  <a:srgbClr val="000E14"/>
                </a:solidFill>
                <a:effectLst/>
                <a:latin typeface="Montserrat" panose="00000500000000000000" pitchFamily="2" charset="0"/>
                <a:ea typeface="Times New Roman" panose="02020603050405020304" pitchFamily="18" charset="0"/>
                <a:cs typeface="Times New Roman" panose="02020603050405020304" pitchFamily="18" charset="0"/>
              </a:rPr>
              <a:t>Bridge Services (warm hand-off) and Recovery Oriented Services</a:t>
            </a:r>
            <a:endParaRPr lang="en-US" sz="240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800"/>
              </a:spcAft>
              <a:buFont typeface="+mj-lt"/>
              <a:buAutoNum type="arabicPeriod"/>
              <a:tabLst>
                <a:tab pos="457200" algn="l"/>
              </a:tabLst>
            </a:pPr>
            <a:r>
              <a:rPr lang="en-US" sz="2400">
                <a:solidFill>
                  <a:srgbClr val="000E14"/>
                </a:solidFill>
                <a:effectLst/>
                <a:latin typeface="Montserrat" panose="00000500000000000000" pitchFamily="2" charset="0"/>
                <a:ea typeface="Times New Roman" panose="02020603050405020304" pitchFamily="18" charset="0"/>
                <a:cs typeface="Times New Roman" panose="02020603050405020304" pitchFamily="18" charset="0"/>
              </a:rPr>
              <a:t>Treatment of Incarcerated People</a:t>
            </a:r>
            <a:endParaRPr lang="en-US" sz="240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800"/>
              </a:spcAft>
              <a:buFont typeface="+mj-lt"/>
              <a:buAutoNum type="arabicPeriod"/>
              <a:tabLst>
                <a:tab pos="457200" algn="l"/>
              </a:tabLst>
            </a:pPr>
            <a:r>
              <a:rPr lang="en-US" sz="2400">
                <a:solidFill>
                  <a:srgbClr val="000E14"/>
                </a:solidFill>
                <a:effectLst/>
                <a:latin typeface="Montserrat" panose="00000500000000000000" pitchFamily="2" charset="0"/>
                <a:ea typeface="Times New Roman" panose="02020603050405020304" pitchFamily="18" charset="0"/>
                <a:cs typeface="Times New Roman" panose="02020603050405020304" pitchFamily="18" charset="0"/>
              </a:rPr>
              <a:t>Prevention Programs</a:t>
            </a:r>
            <a:endParaRPr lang="en-US" sz="240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2400">
                <a:solidFill>
                  <a:srgbClr val="000E14"/>
                </a:solidFill>
                <a:effectLst/>
                <a:latin typeface="Montserrat" panose="00000500000000000000" pitchFamily="2" charset="0"/>
                <a:ea typeface="Times New Roman" panose="02020603050405020304" pitchFamily="18" charset="0"/>
                <a:cs typeface="Times New Roman" panose="02020603050405020304" pitchFamily="18" charset="0"/>
              </a:rPr>
              <a:t>Harm Reduction &amp; Syringe Service Programs</a:t>
            </a:r>
            <a:endParaRPr lang="en-US" sz="2400">
              <a:effectLst/>
              <a:latin typeface="Montserrat" panose="00000500000000000000" pitchFamily="2" charset="0"/>
              <a:ea typeface="Calibri" panose="020F0502020204030204" pitchFamily="34" charset="0"/>
              <a:cs typeface="Times New Roman" panose="02020603050405020304" pitchFamily="18" charset="0"/>
            </a:endParaRPr>
          </a:p>
          <a:p>
            <a:pPr marL="0" indent="0">
              <a:buNone/>
            </a:pPr>
            <a:endParaRPr lang="en-US" sz="2400" b="0" i="0">
              <a:solidFill>
                <a:srgbClr val="333333"/>
              </a:solidFill>
              <a:effectLst/>
              <a:latin typeface="Montserrat" panose="00000500000000000000" pitchFamily="2" charset="0"/>
            </a:endParaRPr>
          </a:p>
        </p:txBody>
      </p:sp>
      <p:sp>
        <p:nvSpPr>
          <p:cNvPr id="4" name="Text Placeholder 3">
            <a:extLst>
              <a:ext uri="{FF2B5EF4-FFF2-40B4-BE49-F238E27FC236}">
                <a16:creationId xmlns:a16="http://schemas.microsoft.com/office/drawing/2014/main" id="{36698059-A4DB-438E-BF1E-AF32D0E6CBFD}"/>
              </a:ext>
            </a:extLst>
          </p:cNvPr>
          <p:cNvSpPr>
            <a:spLocks noGrp="1"/>
          </p:cNvSpPr>
          <p:nvPr>
            <p:ph type="body" sz="quarter" idx="14"/>
          </p:nvPr>
        </p:nvSpPr>
        <p:spPr/>
        <p:txBody>
          <a:bodyPr/>
          <a:lstStyle/>
          <a:p>
            <a:r>
              <a:rPr lang="en-US"/>
              <a:t>Illinois Settlement Agreement: 55% for Remediation</a:t>
            </a:r>
          </a:p>
        </p:txBody>
      </p:sp>
      <p:pic>
        <p:nvPicPr>
          <p:cNvPr id="5" name="Picture 4">
            <a:extLst>
              <a:ext uri="{FF2B5EF4-FFF2-40B4-BE49-F238E27FC236}">
                <a16:creationId xmlns:a16="http://schemas.microsoft.com/office/drawing/2014/main" id="{5B11FF82-11EB-4448-971A-5BB0E8355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4104" y="2571750"/>
            <a:ext cx="2283871" cy="2283871"/>
          </a:xfrm>
          <a:prstGeom prst="rect">
            <a:avLst/>
          </a:prstGeom>
        </p:spPr>
      </p:pic>
      <p:sp>
        <p:nvSpPr>
          <p:cNvPr id="6" name="TextBox 5">
            <a:extLst>
              <a:ext uri="{FF2B5EF4-FFF2-40B4-BE49-F238E27FC236}">
                <a16:creationId xmlns:a16="http://schemas.microsoft.com/office/drawing/2014/main" id="{5F781ABF-4854-4ADB-90DD-6F21B2471014}"/>
              </a:ext>
            </a:extLst>
          </p:cNvPr>
          <p:cNvSpPr txBox="1"/>
          <p:nvPr/>
        </p:nvSpPr>
        <p:spPr>
          <a:xfrm>
            <a:off x="9546067" y="4855621"/>
            <a:ext cx="2283871" cy="584775"/>
          </a:xfrm>
          <a:prstGeom prst="rect">
            <a:avLst/>
          </a:prstGeom>
          <a:noFill/>
        </p:spPr>
        <p:txBody>
          <a:bodyPr wrap="square" rtlCol="0">
            <a:spAutoFit/>
          </a:bodyPr>
          <a:lstStyle/>
          <a:p>
            <a:r>
              <a:rPr lang="en-US" sz="1000">
                <a:hlinkClick r:id="rId3"/>
              </a:rPr>
              <a:t>Illinois-Opioid-Allocation-Agreement-Fully-Executed.pdf (</a:t>
            </a:r>
            <a:r>
              <a:rPr lang="en-US" sz="1200">
                <a:hlinkClick r:id="rId3"/>
              </a:rPr>
              <a:t>nationalopioidsettlement</a:t>
            </a:r>
            <a:r>
              <a:rPr lang="en-US" sz="1000">
                <a:hlinkClick r:id="rId3"/>
              </a:rPr>
              <a:t>.com)</a:t>
            </a:r>
            <a:endParaRPr lang="en-US" sz="1000"/>
          </a:p>
        </p:txBody>
      </p:sp>
    </p:spTree>
    <p:extLst>
      <p:ext uri="{BB962C8B-B14F-4D97-AF65-F5344CB8AC3E}">
        <p14:creationId xmlns:p14="http://schemas.microsoft.com/office/powerpoint/2010/main" val="395962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5495CE-B4AF-3140-9EF8-CA5A743EC9BE}"/>
              </a:ext>
            </a:extLst>
          </p:cNvPr>
          <p:cNvSpPr>
            <a:spLocks noGrp="1"/>
          </p:cNvSpPr>
          <p:nvPr>
            <p:ph type="title"/>
          </p:nvPr>
        </p:nvSpPr>
        <p:spPr/>
        <p:txBody>
          <a:bodyPr>
            <a:normAutofit fontScale="90000"/>
          </a:bodyPr>
          <a:lstStyle/>
          <a:p>
            <a:endParaRPr lang="en-US"/>
          </a:p>
        </p:txBody>
      </p:sp>
      <p:sp>
        <p:nvSpPr>
          <p:cNvPr id="4" name="Text Placeholder 3">
            <a:extLst>
              <a:ext uri="{FF2B5EF4-FFF2-40B4-BE49-F238E27FC236}">
                <a16:creationId xmlns:a16="http://schemas.microsoft.com/office/drawing/2014/main" id="{F299E5BF-39AF-2B44-A299-C1F51F379B66}"/>
              </a:ext>
            </a:extLst>
          </p:cNvPr>
          <p:cNvSpPr>
            <a:spLocks noGrp="1"/>
          </p:cNvSpPr>
          <p:nvPr>
            <p:ph type="body" sz="quarter" idx="13"/>
          </p:nvPr>
        </p:nvSpPr>
        <p:spPr>
          <a:xfrm>
            <a:off x="3484563" y="4373880"/>
            <a:ext cx="10501312" cy="3927158"/>
          </a:xfrm>
        </p:spPr>
        <p:txBody>
          <a:bodyPr/>
          <a:lstStyle/>
          <a:p>
            <a:endParaRPr lang="en-US"/>
          </a:p>
        </p:txBody>
      </p:sp>
      <p:sp>
        <p:nvSpPr>
          <p:cNvPr id="9" name="TextBox 8">
            <a:extLst>
              <a:ext uri="{FF2B5EF4-FFF2-40B4-BE49-F238E27FC236}">
                <a16:creationId xmlns:a16="http://schemas.microsoft.com/office/drawing/2014/main" id="{740BAAB8-5201-0541-867F-01F753BE6901}"/>
              </a:ext>
            </a:extLst>
          </p:cNvPr>
          <p:cNvSpPr txBox="1"/>
          <p:nvPr/>
        </p:nvSpPr>
        <p:spPr>
          <a:xfrm>
            <a:off x="32084" y="481263"/>
            <a:ext cx="184731" cy="369332"/>
          </a:xfrm>
          <a:prstGeom prst="rect">
            <a:avLst/>
          </a:prstGeom>
          <a:noFill/>
        </p:spPr>
        <p:txBody>
          <a:bodyPr wrap="none" rtlCol="0">
            <a:spAutoFit/>
          </a:bodyPr>
          <a:lstStyle/>
          <a:p>
            <a:endParaRPr lang="en-US"/>
          </a:p>
        </p:txBody>
      </p:sp>
      <p:pic>
        <p:nvPicPr>
          <p:cNvPr id="1026" name="Picture 2">
            <a:extLst>
              <a:ext uri="{FF2B5EF4-FFF2-40B4-BE49-F238E27FC236}">
                <a16:creationId xmlns:a16="http://schemas.microsoft.com/office/drawing/2014/main" id="{12E5A9A5-0DEA-ED70-E679-A3BA6C1B8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174" y="1352500"/>
            <a:ext cx="7717651" cy="387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229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1DC9-0E54-4AAD-8B32-45FA32497DD5}"/>
              </a:ext>
            </a:extLst>
          </p:cNvPr>
          <p:cNvSpPr>
            <a:spLocks noGrp="1"/>
          </p:cNvSpPr>
          <p:nvPr>
            <p:ph type="title"/>
          </p:nvPr>
        </p:nvSpPr>
        <p:spPr/>
        <p:txBody>
          <a:bodyPr>
            <a:normAutofit fontScale="90000"/>
          </a:bodyPr>
          <a:lstStyle/>
          <a:p>
            <a:r>
              <a:rPr lang="en-US"/>
              <a:t>Executive Order 2022-19</a:t>
            </a:r>
          </a:p>
        </p:txBody>
      </p:sp>
      <p:graphicFrame>
        <p:nvGraphicFramePr>
          <p:cNvPr id="4" name="Diagram 3">
            <a:extLst>
              <a:ext uri="{FF2B5EF4-FFF2-40B4-BE49-F238E27FC236}">
                <a16:creationId xmlns:a16="http://schemas.microsoft.com/office/drawing/2014/main" id="{CD5ADF51-40A8-4C54-A853-83D501ACB983}"/>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02874D7C-91AD-4D33-9E80-6A8099D1AC0B}"/>
              </a:ext>
            </a:extLst>
          </p:cNvPr>
          <p:cNvSpPr txBox="1">
            <a:spLocks/>
          </p:cNvSpPr>
          <p:nvPr/>
        </p:nvSpPr>
        <p:spPr>
          <a:xfrm>
            <a:off x="836613" y="1092416"/>
            <a:ext cx="10501312" cy="4620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Illinois Settlement Agreement: 55% for Remediation</a:t>
            </a:r>
          </a:p>
          <a:p>
            <a:pPr marL="0" indent="0" algn="ctr">
              <a:buNone/>
            </a:pPr>
            <a:r>
              <a:rPr lang="en-US"/>
              <a:t>Allocation Process</a:t>
            </a:r>
          </a:p>
        </p:txBody>
      </p:sp>
    </p:spTree>
    <p:extLst>
      <p:ext uri="{BB962C8B-B14F-4D97-AF65-F5344CB8AC3E}">
        <p14:creationId xmlns:p14="http://schemas.microsoft.com/office/powerpoint/2010/main" val="2811922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59C71C8-A51E-4A04-B48D-B9B62F40380C}"/>
              </a:ext>
            </a:extLst>
          </p:cNvPr>
          <p:cNvSpPr>
            <a:spLocks noGrp="1"/>
          </p:cNvSpPr>
          <p:nvPr>
            <p:ph type="body" sz="quarter" idx="4294967295"/>
          </p:nvPr>
        </p:nvSpPr>
        <p:spPr>
          <a:xfrm>
            <a:off x="0" y="793750"/>
            <a:ext cx="6670675" cy="461963"/>
          </a:xfrm>
        </p:spPr>
        <p:txBody>
          <a:bodyPr>
            <a:normAutofit lnSpcReduction="10000"/>
          </a:bodyPr>
          <a:lstStyle/>
          <a:p>
            <a:pPr marL="0" indent="0">
              <a:buNone/>
            </a:pPr>
            <a:r>
              <a:rPr lang="en-US">
                <a:latin typeface="Montserrat" panose="00000500000000000000" pitchFamily="2" charset="0"/>
              </a:rPr>
              <a:t>“Equitable Distribution”</a:t>
            </a:r>
          </a:p>
        </p:txBody>
      </p:sp>
      <p:graphicFrame>
        <p:nvGraphicFramePr>
          <p:cNvPr id="2" name="Table 1">
            <a:extLst>
              <a:ext uri="{FF2B5EF4-FFF2-40B4-BE49-F238E27FC236}">
                <a16:creationId xmlns:a16="http://schemas.microsoft.com/office/drawing/2014/main" id="{3C532C2A-4CBD-4A7C-AAA5-F2440855599B}"/>
              </a:ext>
            </a:extLst>
          </p:cNvPr>
          <p:cNvGraphicFramePr>
            <a:graphicFrameLocks noGrp="1"/>
          </p:cNvGraphicFramePr>
          <p:nvPr/>
        </p:nvGraphicFramePr>
        <p:xfrm>
          <a:off x="108402" y="1181047"/>
          <a:ext cx="7551572" cy="5599686"/>
        </p:xfrm>
        <a:graphic>
          <a:graphicData uri="http://schemas.openxmlformats.org/drawingml/2006/table">
            <a:tbl>
              <a:tblPr>
                <a:tableStyleId>{5C22544A-7EE6-4342-B048-85BDC9FD1C3A}</a:tableStyleId>
              </a:tblPr>
              <a:tblGrid>
                <a:gridCol w="1260141">
                  <a:extLst>
                    <a:ext uri="{9D8B030D-6E8A-4147-A177-3AD203B41FA5}">
                      <a16:colId xmlns:a16="http://schemas.microsoft.com/office/drawing/2014/main" val="1097207101"/>
                    </a:ext>
                  </a:extLst>
                </a:gridCol>
                <a:gridCol w="1512169">
                  <a:extLst>
                    <a:ext uri="{9D8B030D-6E8A-4147-A177-3AD203B41FA5}">
                      <a16:colId xmlns:a16="http://schemas.microsoft.com/office/drawing/2014/main" val="2742735077"/>
                    </a:ext>
                  </a:extLst>
                </a:gridCol>
                <a:gridCol w="1172900">
                  <a:extLst>
                    <a:ext uri="{9D8B030D-6E8A-4147-A177-3AD203B41FA5}">
                      <a16:colId xmlns:a16="http://schemas.microsoft.com/office/drawing/2014/main" val="1936540895"/>
                    </a:ext>
                  </a:extLst>
                </a:gridCol>
                <a:gridCol w="1260141">
                  <a:extLst>
                    <a:ext uri="{9D8B030D-6E8A-4147-A177-3AD203B41FA5}">
                      <a16:colId xmlns:a16="http://schemas.microsoft.com/office/drawing/2014/main" val="1260914573"/>
                    </a:ext>
                  </a:extLst>
                </a:gridCol>
                <a:gridCol w="1046886">
                  <a:extLst>
                    <a:ext uri="{9D8B030D-6E8A-4147-A177-3AD203B41FA5}">
                      <a16:colId xmlns:a16="http://schemas.microsoft.com/office/drawing/2014/main" val="3279049925"/>
                    </a:ext>
                  </a:extLst>
                </a:gridCol>
                <a:gridCol w="1299335">
                  <a:extLst>
                    <a:ext uri="{9D8B030D-6E8A-4147-A177-3AD203B41FA5}">
                      <a16:colId xmlns:a16="http://schemas.microsoft.com/office/drawing/2014/main" val="713853579"/>
                    </a:ext>
                  </a:extLst>
                </a:gridCol>
              </a:tblGrid>
              <a:tr h="1410508">
                <a:tc>
                  <a:txBody>
                    <a:bodyPr/>
                    <a:lstStyle/>
                    <a:p>
                      <a:pPr algn="ctr" fontAlgn="ctr"/>
                      <a:r>
                        <a:rPr lang="en-US" sz="1600" b="1" u="none" strike="noStrike">
                          <a:effectLst/>
                          <a:latin typeface="Montserrat" panose="00000500000000000000" pitchFamily="2" charset="0"/>
                        </a:rPr>
                        <a:t>#</a:t>
                      </a:r>
                      <a:endParaRPr lang="en-US" sz="1600" b="1" i="0" u="none" strike="noStrike">
                        <a:solidFill>
                          <a:srgbClr val="000000"/>
                        </a:solidFill>
                        <a:effectLst/>
                        <a:latin typeface="Montserrat" panose="00000500000000000000" pitchFamily="2" charset="0"/>
                      </a:endParaRPr>
                    </a:p>
                  </a:txBody>
                  <a:tcPr marL="7620" marR="7620" marT="7620" marB="0" anchor="ctr"/>
                </a:tc>
                <a:tc>
                  <a:txBody>
                    <a:bodyPr/>
                    <a:lstStyle/>
                    <a:p>
                      <a:pPr algn="ctr" fontAlgn="ctr"/>
                      <a:r>
                        <a:rPr lang="en-US" sz="1600" b="1" i="0" u="none" strike="noStrike">
                          <a:solidFill>
                            <a:srgbClr val="000000"/>
                          </a:solidFill>
                          <a:effectLst/>
                          <a:latin typeface="Montserrat" panose="00000500000000000000" pitchFamily="2" charset="0"/>
                        </a:rPr>
                        <a:t>Region</a:t>
                      </a:r>
                    </a:p>
                  </a:txBody>
                  <a:tcPr marL="7620" marR="7620" marT="7620" marB="0" anchor="ctr"/>
                </a:tc>
                <a:tc>
                  <a:txBody>
                    <a:bodyPr/>
                    <a:lstStyle/>
                    <a:p>
                      <a:pPr algn="ctr" fontAlgn="ctr"/>
                      <a:r>
                        <a:rPr lang="en-US" sz="1600" b="1" u="none" strike="noStrike">
                          <a:effectLst/>
                          <a:latin typeface="Montserrat" panose="00000500000000000000" pitchFamily="2" charset="0"/>
                        </a:rPr>
                        <a:t>Average Opioid Use Disorder Rate*</a:t>
                      </a:r>
                      <a:endParaRPr lang="en-US" sz="1600" b="1" i="0" u="none" strike="noStrike">
                        <a:solidFill>
                          <a:srgbClr val="000000"/>
                        </a:solidFill>
                        <a:effectLst/>
                        <a:latin typeface="Montserrat" panose="00000500000000000000" pitchFamily="2" charset="0"/>
                      </a:endParaRPr>
                    </a:p>
                  </a:txBody>
                  <a:tcPr marL="7620" marR="7620" marT="7620" marB="0" anchor="ctr"/>
                </a:tc>
                <a:tc>
                  <a:txBody>
                    <a:bodyPr/>
                    <a:lstStyle/>
                    <a:p>
                      <a:pPr algn="ctr" fontAlgn="ctr"/>
                      <a:r>
                        <a:rPr lang="en-US" sz="1600" b="1" u="none" strike="noStrike">
                          <a:effectLst/>
                          <a:latin typeface="Montserrat" panose="00000500000000000000" pitchFamily="2" charset="0"/>
                        </a:rPr>
                        <a:t>Average Adjusted Overdose Death Rate**</a:t>
                      </a:r>
                      <a:endParaRPr lang="en-US" sz="1600" b="1" i="0" u="none" strike="noStrike">
                        <a:solidFill>
                          <a:srgbClr val="000000"/>
                        </a:solidFill>
                        <a:effectLst/>
                        <a:latin typeface="Montserrat" panose="00000500000000000000" pitchFamily="2" charset="0"/>
                      </a:endParaRPr>
                    </a:p>
                  </a:txBody>
                  <a:tcPr marL="7620" marR="7620" marT="7620" marB="0" anchor="ctr"/>
                </a:tc>
                <a:tc>
                  <a:txBody>
                    <a:bodyPr/>
                    <a:lstStyle/>
                    <a:p>
                      <a:pPr algn="ctr" fontAlgn="ctr"/>
                      <a:r>
                        <a:rPr lang="en-US" sz="1600" b="1" u="none" strike="noStrike">
                          <a:effectLst/>
                          <a:latin typeface="Montserrat" panose="00000500000000000000" pitchFamily="2" charset="0"/>
                        </a:rPr>
                        <a:t>MMEs%***</a:t>
                      </a:r>
                      <a:endParaRPr lang="en-US" sz="1600" b="1" i="0" u="none" strike="noStrike">
                        <a:solidFill>
                          <a:srgbClr val="000000"/>
                        </a:solidFill>
                        <a:effectLst/>
                        <a:latin typeface="Montserrat" panose="00000500000000000000" pitchFamily="2" charset="0"/>
                      </a:endParaRPr>
                    </a:p>
                  </a:txBody>
                  <a:tcPr marL="7620" marR="7620" marT="7620" marB="0" anchor="ctr"/>
                </a:tc>
                <a:tc>
                  <a:txBody>
                    <a:bodyPr/>
                    <a:lstStyle/>
                    <a:p>
                      <a:pPr algn="ctr" fontAlgn="ctr"/>
                      <a:r>
                        <a:rPr lang="en-US" sz="1600" b="1" u="none" strike="noStrike">
                          <a:effectLst/>
                          <a:latin typeface="Montserrat" panose="00000500000000000000" pitchFamily="2" charset="0"/>
                        </a:rPr>
                        <a:t>Population %****</a:t>
                      </a:r>
                      <a:endParaRPr lang="en-US" sz="1600" b="1" i="0" u="none" strike="noStrike">
                        <a:solidFill>
                          <a:srgbClr val="000000"/>
                        </a:solidFill>
                        <a:effectLst/>
                        <a:latin typeface="Montserrat" panose="00000500000000000000" pitchFamily="2" charset="0"/>
                      </a:endParaRPr>
                    </a:p>
                  </a:txBody>
                  <a:tcPr marL="7620" marR="7620" marT="7620" marB="0" anchor="ctr"/>
                </a:tc>
                <a:extLst>
                  <a:ext uri="{0D108BD9-81ED-4DB2-BD59-A6C34878D82A}">
                    <a16:rowId xmlns:a16="http://schemas.microsoft.com/office/drawing/2014/main" val="4126544689"/>
                  </a:ext>
                </a:extLst>
              </a:tr>
              <a:tr h="363608">
                <a:tc>
                  <a:txBody>
                    <a:bodyPr/>
                    <a:lstStyle/>
                    <a:p>
                      <a:pPr algn="ctr" fontAlgn="ctr"/>
                      <a:r>
                        <a:rPr lang="en-US" sz="1600" u="none" strike="noStrike">
                          <a:effectLst/>
                          <a:latin typeface="Montserrat" panose="00000500000000000000" pitchFamily="2" charset="0"/>
                        </a:rPr>
                        <a:t>Region 1</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b="0" i="0" u="none" strike="noStrike">
                          <a:solidFill>
                            <a:srgbClr val="000000"/>
                          </a:solidFill>
                          <a:effectLst/>
                          <a:latin typeface="Montserrat" panose="00000500000000000000" pitchFamily="2" charset="0"/>
                        </a:rPr>
                        <a:t>Bellwood</a:t>
                      </a:r>
                    </a:p>
                  </a:txBody>
                  <a:tcPr marL="7620" marR="7620" marT="7620" marB="0" anchor="ctr"/>
                </a:tc>
                <a:tc>
                  <a:txBody>
                    <a:bodyPr/>
                    <a:lstStyle/>
                    <a:p>
                      <a:pPr algn="r" fontAlgn="ctr"/>
                      <a:r>
                        <a:rPr lang="en-US" sz="1600" u="none" strike="noStrike">
                          <a:effectLst/>
                          <a:latin typeface="Montserrat" panose="00000500000000000000" pitchFamily="2" charset="0"/>
                        </a:rPr>
                        <a:t>0.63</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10.66</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29.38%</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40.64%</a:t>
                      </a:r>
                      <a:endParaRPr lang="en-US" sz="1600" b="0" i="0" u="none" strike="noStrike">
                        <a:solidFill>
                          <a:srgbClr val="000000"/>
                        </a:solidFill>
                        <a:effectLst/>
                        <a:latin typeface="Montserrat" panose="00000500000000000000" pitchFamily="2" charset="0"/>
                      </a:endParaRPr>
                    </a:p>
                  </a:txBody>
                  <a:tcPr marL="7620" marR="7620" marT="7620" marB="0" anchor="ctr"/>
                </a:tc>
                <a:extLst>
                  <a:ext uri="{0D108BD9-81ED-4DB2-BD59-A6C34878D82A}">
                    <a16:rowId xmlns:a16="http://schemas.microsoft.com/office/drawing/2014/main" val="3294222354"/>
                  </a:ext>
                </a:extLst>
              </a:tr>
              <a:tr h="382325">
                <a:tc>
                  <a:txBody>
                    <a:bodyPr/>
                    <a:lstStyle/>
                    <a:p>
                      <a:pPr algn="ctr" fontAlgn="ctr"/>
                      <a:r>
                        <a:rPr lang="en-US" sz="1600" u="none" strike="noStrike">
                          <a:effectLst/>
                          <a:latin typeface="Montserrat" panose="00000500000000000000" pitchFamily="2" charset="0"/>
                        </a:rPr>
                        <a:t>Region 2</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b="0" i="0" u="none" strike="noStrike">
                          <a:solidFill>
                            <a:srgbClr val="000000"/>
                          </a:solidFill>
                          <a:effectLst/>
                          <a:latin typeface="Montserrat" panose="00000500000000000000" pitchFamily="2" charset="0"/>
                        </a:rPr>
                        <a:t>West Chicago</a:t>
                      </a:r>
                    </a:p>
                  </a:txBody>
                  <a:tcPr marL="7620" marR="7620" marT="7620" marB="0" anchor="ctr"/>
                </a:tc>
                <a:tc>
                  <a:txBody>
                    <a:bodyPr/>
                    <a:lstStyle/>
                    <a:p>
                      <a:pPr algn="r" fontAlgn="ctr"/>
                      <a:r>
                        <a:rPr lang="en-US" sz="1600" u="none" strike="noStrike">
                          <a:effectLst/>
                          <a:latin typeface="Montserrat" panose="00000500000000000000" pitchFamily="2" charset="0"/>
                        </a:rPr>
                        <a:t>0.63</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10.34</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26.03%</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27.15%</a:t>
                      </a:r>
                      <a:endParaRPr lang="en-US" sz="1600" b="0" i="0" u="none" strike="noStrike">
                        <a:solidFill>
                          <a:srgbClr val="000000"/>
                        </a:solidFill>
                        <a:effectLst/>
                        <a:latin typeface="Montserrat" panose="00000500000000000000" pitchFamily="2" charset="0"/>
                      </a:endParaRPr>
                    </a:p>
                  </a:txBody>
                  <a:tcPr marL="7620" marR="7620" marT="7620" marB="0" anchor="ctr"/>
                </a:tc>
                <a:extLst>
                  <a:ext uri="{0D108BD9-81ED-4DB2-BD59-A6C34878D82A}">
                    <a16:rowId xmlns:a16="http://schemas.microsoft.com/office/drawing/2014/main" val="1377309423"/>
                  </a:ext>
                </a:extLst>
              </a:tr>
              <a:tr h="382325">
                <a:tc>
                  <a:txBody>
                    <a:bodyPr/>
                    <a:lstStyle/>
                    <a:p>
                      <a:pPr algn="ctr" fontAlgn="ctr"/>
                      <a:r>
                        <a:rPr lang="en-US" sz="1600" u="none" strike="noStrike">
                          <a:effectLst/>
                          <a:latin typeface="Montserrat" panose="00000500000000000000" pitchFamily="2" charset="0"/>
                        </a:rPr>
                        <a:t>Region 3</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b="0" i="0" u="none" strike="noStrike">
                          <a:solidFill>
                            <a:srgbClr val="000000"/>
                          </a:solidFill>
                          <a:effectLst/>
                          <a:latin typeface="Montserrat" panose="00000500000000000000" pitchFamily="2" charset="0"/>
                        </a:rPr>
                        <a:t>Champaign</a:t>
                      </a:r>
                    </a:p>
                  </a:txBody>
                  <a:tcPr marL="7620" marR="7620" marT="7620" marB="0" anchor="ctr"/>
                </a:tc>
                <a:tc>
                  <a:txBody>
                    <a:bodyPr/>
                    <a:lstStyle/>
                    <a:p>
                      <a:pPr algn="r" fontAlgn="ctr"/>
                      <a:r>
                        <a:rPr lang="en-US" sz="1600" u="none" strike="noStrike">
                          <a:effectLst/>
                          <a:latin typeface="Montserrat" panose="00000500000000000000" pitchFamily="2" charset="0"/>
                        </a:rPr>
                        <a:t>0.7</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9</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7.76%</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6.46%</a:t>
                      </a:r>
                      <a:endParaRPr lang="en-US" sz="1600" b="0" i="0" u="none" strike="noStrike">
                        <a:solidFill>
                          <a:srgbClr val="000000"/>
                        </a:solidFill>
                        <a:effectLst/>
                        <a:latin typeface="Montserrat" panose="00000500000000000000" pitchFamily="2" charset="0"/>
                      </a:endParaRPr>
                    </a:p>
                  </a:txBody>
                  <a:tcPr marL="7620" marR="7620" marT="7620" marB="0" anchor="ctr"/>
                </a:tc>
                <a:extLst>
                  <a:ext uri="{0D108BD9-81ED-4DB2-BD59-A6C34878D82A}">
                    <a16:rowId xmlns:a16="http://schemas.microsoft.com/office/drawing/2014/main" val="1402513847"/>
                  </a:ext>
                </a:extLst>
              </a:tr>
              <a:tr h="382325">
                <a:tc>
                  <a:txBody>
                    <a:bodyPr/>
                    <a:lstStyle/>
                    <a:p>
                      <a:pPr algn="ctr" fontAlgn="ctr"/>
                      <a:r>
                        <a:rPr lang="en-US" sz="1600" u="none" strike="noStrike">
                          <a:effectLst/>
                          <a:latin typeface="Montserrat" panose="00000500000000000000" pitchFamily="2" charset="0"/>
                        </a:rPr>
                        <a:t>Region 4</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b="0" i="0" u="none" strike="noStrike">
                          <a:solidFill>
                            <a:srgbClr val="000000"/>
                          </a:solidFill>
                          <a:effectLst/>
                          <a:latin typeface="Montserrat" panose="00000500000000000000" pitchFamily="2" charset="0"/>
                        </a:rPr>
                        <a:t>Marion</a:t>
                      </a:r>
                    </a:p>
                  </a:txBody>
                  <a:tcPr marL="7620" marR="7620" marT="7620" marB="0" anchor="ctr"/>
                </a:tc>
                <a:tc>
                  <a:txBody>
                    <a:bodyPr/>
                    <a:lstStyle/>
                    <a:p>
                      <a:pPr algn="r" fontAlgn="ctr"/>
                      <a:r>
                        <a:rPr lang="en-US" sz="1600" u="none" strike="noStrike">
                          <a:effectLst/>
                          <a:latin typeface="Montserrat" panose="00000500000000000000" pitchFamily="2" charset="0"/>
                        </a:rPr>
                        <a:t>0.74</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10.81</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7.90%</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4.20%</a:t>
                      </a:r>
                      <a:endParaRPr lang="en-US" sz="1600" b="0" i="0" u="none" strike="noStrike">
                        <a:solidFill>
                          <a:srgbClr val="000000"/>
                        </a:solidFill>
                        <a:effectLst/>
                        <a:latin typeface="Montserrat" panose="00000500000000000000" pitchFamily="2" charset="0"/>
                      </a:endParaRPr>
                    </a:p>
                  </a:txBody>
                  <a:tcPr marL="7620" marR="7620" marT="7620" marB="0" anchor="ctr"/>
                </a:tc>
                <a:extLst>
                  <a:ext uri="{0D108BD9-81ED-4DB2-BD59-A6C34878D82A}">
                    <a16:rowId xmlns:a16="http://schemas.microsoft.com/office/drawing/2014/main" val="2647408889"/>
                  </a:ext>
                </a:extLst>
              </a:tr>
              <a:tr h="382325">
                <a:tc>
                  <a:txBody>
                    <a:bodyPr/>
                    <a:lstStyle/>
                    <a:p>
                      <a:pPr algn="ctr" fontAlgn="ctr"/>
                      <a:r>
                        <a:rPr lang="en-US" sz="1600" u="none" strike="noStrike">
                          <a:effectLst/>
                          <a:latin typeface="Montserrat" panose="00000500000000000000" pitchFamily="2" charset="0"/>
                        </a:rPr>
                        <a:t>Region 5</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b="0" i="0" u="none" strike="noStrike">
                          <a:solidFill>
                            <a:srgbClr val="000000"/>
                          </a:solidFill>
                          <a:effectLst/>
                          <a:latin typeface="Montserrat" panose="00000500000000000000" pitchFamily="2" charset="0"/>
                        </a:rPr>
                        <a:t>Metro East</a:t>
                      </a:r>
                    </a:p>
                  </a:txBody>
                  <a:tcPr marL="7620" marR="7620" marT="7620" marB="0" anchor="ctr"/>
                </a:tc>
                <a:tc>
                  <a:txBody>
                    <a:bodyPr/>
                    <a:lstStyle/>
                    <a:p>
                      <a:pPr algn="r" fontAlgn="ctr"/>
                      <a:r>
                        <a:rPr lang="en-US" sz="1600" u="none" strike="noStrike">
                          <a:effectLst/>
                          <a:latin typeface="Montserrat" panose="00000500000000000000" pitchFamily="2" charset="0"/>
                        </a:rPr>
                        <a:t>0.7</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10.62</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11.70%</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8.29%</a:t>
                      </a:r>
                      <a:endParaRPr lang="en-US" sz="1600" b="0" i="0" u="none" strike="noStrike">
                        <a:solidFill>
                          <a:srgbClr val="000000"/>
                        </a:solidFill>
                        <a:effectLst/>
                        <a:latin typeface="Montserrat" panose="00000500000000000000" pitchFamily="2" charset="0"/>
                      </a:endParaRPr>
                    </a:p>
                  </a:txBody>
                  <a:tcPr marL="7620" marR="7620" marT="7620" marB="0" anchor="ctr"/>
                </a:tc>
                <a:extLst>
                  <a:ext uri="{0D108BD9-81ED-4DB2-BD59-A6C34878D82A}">
                    <a16:rowId xmlns:a16="http://schemas.microsoft.com/office/drawing/2014/main" val="1626631375"/>
                  </a:ext>
                </a:extLst>
              </a:tr>
              <a:tr h="382325">
                <a:tc>
                  <a:txBody>
                    <a:bodyPr/>
                    <a:lstStyle/>
                    <a:p>
                      <a:pPr algn="ctr" fontAlgn="ctr"/>
                      <a:r>
                        <a:rPr lang="en-US" sz="1600" u="none" strike="noStrike">
                          <a:effectLst/>
                          <a:latin typeface="Montserrat" panose="00000500000000000000" pitchFamily="2" charset="0"/>
                        </a:rPr>
                        <a:t>Region 6</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b="0" i="0" u="none" strike="noStrike">
                          <a:solidFill>
                            <a:srgbClr val="000000"/>
                          </a:solidFill>
                          <a:effectLst/>
                          <a:latin typeface="Montserrat" panose="00000500000000000000" pitchFamily="2" charset="0"/>
                        </a:rPr>
                        <a:t>Peoria</a:t>
                      </a:r>
                    </a:p>
                  </a:txBody>
                  <a:tcPr marL="7620" marR="7620" marT="7620" marB="0" anchor="ctr"/>
                </a:tc>
                <a:tc>
                  <a:txBody>
                    <a:bodyPr/>
                    <a:lstStyle/>
                    <a:p>
                      <a:pPr algn="r" fontAlgn="ctr"/>
                      <a:r>
                        <a:rPr lang="en-US" sz="1600" u="none" strike="noStrike">
                          <a:effectLst/>
                          <a:latin typeface="Montserrat" panose="00000500000000000000" pitchFamily="2" charset="0"/>
                        </a:rPr>
                        <a:t>0.72</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7.78</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10.52%</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8.05%</a:t>
                      </a:r>
                      <a:endParaRPr lang="en-US" sz="1600" b="0" i="0" u="none" strike="noStrike">
                        <a:solidFill>
                          <a:srgbClr val="000000"/>
                        </a:solidFill>
                        <a:effectLst/>
                        <a:latin typeface="Montserrat" panose="00000500000000000000" pitchFamily="2" charset="0"/>
                      </a:endParaRPr>
                    </a:p>
                  </a:txBody>
                  <a:tcPr marL="7620" marR="7620" marT="7620" marB="0" anchor="ctr"/>
                </a:tc>
                <a:extLst>
                  <a:ext uri="{0D108BD9-81ED-4DB2-BD59-A6C34878D82A}">
                    <a16:rowId xmlns:a16="http://schemas.microsoft.com/office/drawing/2014/main" val="1407095640"/>
                  </a:ext>
                </a:extLst>
              </a:tr>
              <a:tr h="382325">
                <a:tc>
                  <a:txBody>
                    <a:bodyPr/>
                    <a:lstStyle/>
                    <a:p>
                      <a:pPr algn="ctr" fontAlgn="ctr"/>
                      <a:r>
                        <a:rPr lang="en-US" sz="1600" u="none" strike="noStrike">
                          <a:effectLst/>
                          <a:latin typeface="Montserrat" panose="00000500000000000000" pitchFamily="2" charset="0"/>
                        </a:rPr>
                        <a:t>Region 7</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b="0" i="0" u="none" strike="noStrike">
                          <a:solidFill>
                            <a:srgbClr val="000000"/>
                          </a:solidFill>
                          <a:effectLst/>
                          <a:latin typeface="Montserrat" panose="00000500000000000000" pitchFamily="2" charset="0"/>
                        </a:rPr>
                        <a:t>Rockford</a:t>
                      </a:r>
                    </a:p>
                  </a:txBody>
                  <a:tcPr marL="7620" marR="7620" marT="7620" marB="0" anchor="ctr"/>
                </a:tc>
                <a:tc>
                  <a:txBody>
                    <a:bodyPr/>
                    <a:lstStyle/>
                    <a:p>
                      <a:pPr algn="r" fontAlgn="ctr"/>
                      <a:r>
                        <a:rPr lang="en-US" sz="1600" u="none" strike="noStrike">
                          <a:effectLst/>
                          <a:latin typeface="Montserrat" panose="00000500000000000000" pitchFamily="2" charset="0"/>
                        </a:rPr>
                        <a:t>0.63</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9.51</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6.71%</a:t>
                      </a:r>
                      <a:endParaRPr lang="en-US" sz="1600" b="0" i="0" u="none" strike="noStrike">
                        <a:solidFill>
                          <a:srgbClr val="000000"/>
                        </a:solidFill>
                        <a:effectLst/>
                        <a:latin typeface="Montserrat" panose="00000500000000000000" pitchFamily="2" charset="0"/>
                      </a:endParaRPr>
                    </a:p>
                  </a:txBody>
                  <a:tcPr marL="7620" marR="7620" marT="7620" marB="0" anchor="ctr"/>
                </a:tc>
                <a:tc>
                  <a:txBody>
                    <a:bodyPr/>
                    <a:lstStyle/>
                    <a:p>
                      <a:pPr algn="r" fontAlgn="ctr"/>
                      <a:r>
                        <a:rPr lang="en-US" sz="1600" u="none" strike="noStrike">
                          <a:effectLst/>
                          <a:latin typeface="Montserrat" panose="00000500000000000000" pitchFamily="2" charset="0"/>
                        </a:rPr>
                        <a:t>5.22%</a:t>
                      </a:r>
                      <a:endParaRPr lang="en-US" sz="1600" b="0" i="0" u="none" strike="noStrike">
                        <a:solidFill>
                          <a:srgbClr val="000000"/>
                        </a:solidFill>
                        <a:effectLst/>
                        <a:latin typeface="Montserrat" panose="00000500000000000000" pitchFamily="2" charset="0"/>
                      </a:endParaRPr>
                    </a:p>
                  </a:txBody>
                  <a:tcPr marL="7620" marR="7620" marT="7620" marB="0" anchor="ctr"/>
                </a:tc>
                <a:extLst>
                  <a:ext uri="{0D108BD9-81ED-4DB2-BD59-A6C34878D82A}">
                    <a16:rowId xmlns:a16="http://schemas.microsoft.com/office/drawing/2014/main" val="48150586"/>
                  </a:ext>
                </a:extLst>
              </a:tr>
              <a:tr h="1458811">
                <a:tc gridSpan="6">
                  <a:txBody>
                    <a:bodyPr/>
                    <a:lstStyle/>
                    <a:p>
                      <a:pPr marL="0" algn="l" rtl="0" eaLnBrk="1" fontAlgn="ctr" latinLnBrk="0" hangingPunct="1">
                        <a:spcBef>
                          <a:spcPts val="0"/>
                        </a:spcBef>
                        <a:spcAft>
                          <a:spcPts val="0"/>
                        </a:spcAft>
                      </a:pPr>
                      <a:r>
                        <a:rPr lang="en-US" sz="1000" b="0" i="0" u="none" strike="noStrike" kern="1200">
                          <a:solidFill>
                            <a:srgbClr val="000000"/>
                          </a:solidFill>
                          <a:effectLst/>
                          <a:latin typeface="Montserrat" panose="00000500000000000000" pitchFamily="2" charset="0"/>
                        </a:rPr>
                        <a:t>*Calculated by taking the sum of the opioid use disorder rates for all counties in a region and dividing that sum by the number of counties in the region. OUD rates use data from 2007-2016. </a:t>
                      </a:r>
                      <a:endParaRPr lang="en-US" sz="1000" b="0" i="0" u="none" strike="noStrike">
                        <a:effectLst/>
                        <a:latin typeface="Montserrat" panose="00000500000000000000" pitchFamily="2" charset="0"/>
                      </a:endParaRPr>
                    </a:p>
                    <a:p>
                      <a:pPr marL="0" algn="l" rtl="0" eaLnBrk="1" fontAlgn="ctr" latinLnBrk="0" hangingPunct="1">
                        <a:spcBef>
                          <a:spcPts val="0"/>
                        </a:spcBef>
                        <a:spcAft>
                          <a:spcPts val="0"/>
                        </a:spcAft>
                      </a:pPr>
                      <a:r>
                        <a:rPr lang="en-US" sz="1000" b="0" i="0" u="none" strike="noStrike" kern="1200">
                          <a:solidFill>
                            <a:srgbClr val="000000"/>
                          </a:solidFill>
                          <a:effectLst/>
                          <a:latin typeface="Montserrat" panose="00000500000000000000" pitchFamily="2" charset="0"/>
                        </a:rPr>
                        <a:t>**Calculated by taking the sum of adjusted overdose death rates for all counties in a region and dividing that sum by the number of counties in the region.  Overdose rates use data for deaths between 2005-2016. The term "adjusted" refers to a methodology used to adjust figures to account for data issues, including overdose deaths where a drug was not identified.</a:t>
                      </a:r>
                      <a:endParaRPr lang="en-US" sz="1000" b="0" i="0" u="none" strike="noStrike">
                        <a:effectLst/>
                        <a:latin typeface="Montserrat" panose="00000500000000000000" pitchFamily="2" charset="0"/>
                      </a:endParaRPr>
                    </a:p>
                    <a:p>
                      <a:pPr marL="0" algn="l" rtl="0" eaLnBrk="1" fontAlgn="ctr" latinLnBrk="0" hangingPunct="1">
                        <a:spcBef>
                          <a:spcPts val="0"/>
                        </a:spcBef>
                        <a:spcAft>
                          <a:spcPts val="0"/>
                        </a:spcAft>
                      </a:pPr>
                      <a:r>
                        <a:rPr lang="en-US" sz="1000" b="0" i="0" u="none" strike="noStrike" kern="1200">
                          <a:solidFill>
                            <a:srgbClr val="000000"/>
                          </a:solidFill>
                          <a:effectLst/>
                          <a:latin typeface="Montserrat" panose="00000500000000000000" pitchFamily="2" charset="0"/>
                        </a:rPr>
                        <a:t>***Represents amounts of opioids, as measured in morphine milligram equivalents (MMEs); Includes MMEs shipped between 2006-2014</a:t>
                      </a:r>
                      <a:endParaRPr lang="en-US" sz="1000" b="0" i="0" u="none" strike="noStrike">
                        <a:effectLst/>
                        <a:latin typeface="Montserrat" panose="00000500000000000000" pitchFamily="2" charset="0"/>
                      </a:endParaRPr>
                    </a:p>
                    <a:p>
                      <a:pPr marL="0" algn="l" rtl="0" eaLnBrk="1" fontAlgn="ctr" latinLnBrk="0" hangingPunct="1">
                        <a:spcBef>
                          <a:spcPts val="0"/>
                        </a:spcBef>
                        <a:spcAft>
                          <a:spcPts val="0"/>
                        </a:spcAft>
                      </a:pPr>
                      <a:r>
                        <a:rPr lang="en-US" sz="1000" b="0" i="0" u="none" strike="noStrike" kern="1200">
                          <a:solidFill>
                            <a:srgbClr val="000000"/>
                          </a:solidFill>
                          <a:effectLst/>
                          <a:latin typeface="Montserrat" panose="00000500000000000000" pitchFamily="2" charset="0"/>
                        </a:rPr>
                        <a:t>****Population reported in the 2019 Census estimates</a:t>
                      </a:r>
                      <a:endParaRPr lang="en-US" sz="1000" b="0" i="0" u="none" strike="noStrike">
                        <a:effectLst/>
                        <a:latin typeface="Montserrat" panose="00000500000000000000" pitchFamily="2" charset="0"/>
                      </a:endParaRPr>
                    </a:p>
                    <a:p>
                      <a:pPr algn="ctr" fontAlgn="b"/>
                      <a:endParaRPr lang="en-US" sz="1000" b="0" i="0" u="none" strike="noStrike">
                        <a:solidFill>
                          <a:srgbClr val="000000"/>
                        </a:solidFill>
                        <a:effectLst/>
                        <a:latin typeface="Montserrat" panose="00000500000000000000" pitchFamily="2" charset="0"/>
                      </a:endParaRPr>
                    </a:p>
                  </a:txBody>
                  <a:tcPr marL="7620" marR="7620" marT="7620" marB="0" anchor="b"/>
                </a:tc>
                <a:tc hMerge="1">
                  <a:txBody>
                    <a:bodyPr/>
                    <a:lstStyle/>
                    <a:p>
                      <a:pPr algn="l" fontAlgn="ctr"/>
                      <a:endParaRPr lang="en-US" sz="1600" b="0" i="0" u="none" strike="noStrike">
                        <a:solidFill>
                          <a:srgbClr val="000000"/>
                        </a:solidFill>
                        <a:effectLst/>
                        <a:latin typeface="Times New Roman" panose="02020603050405020304" pitchFamily="18" charset="0"/>
                      </a:endParaRPr>
                    </a:p>
                  </a:txBody>
                  <a:tcPr marL="7620" marR="7620" marT="7620" marB="0" anchor="ctr"/>
                </a:tc>
                <a:tc hMerge="1">
                  <a:txBody>
                    <a:bodyPr/>
                    <a:lstStyle/>
                    <a:p>
                      <a:pPr algn="l" fontAlgn="b"/>
                      <a:endParaRPr lang="en-US" sz="1600" b="0" i="0" u="none" strike="noStrike">
                        <a:solidFill>
                          <a:srgbClr val="000000"/>
                        </a:solidFill>
                        <a:effectLst/>
                        <a:latin typeface="Arial" panose="020B0604020202020204" pitchFamily="34" charset="0"/>
                      </a:endParaRPr>
                    </a:p>
                  </a:txBody>
                  <a:tcPr marL="7620" marR="7620" marT="7620" marB="0" anchor="b"/>
                </a:tc>
                <a:tc hMerge="1">
                  <a:txBody>
                    <a:bodyPr/>
                    <a:lstStyle/>
                    <a:p>
                      <a:pPr algn="l" fontAlgn="b"/>
                      <a:endParaRPr lang="en-US" sz="1600" b="0" i="0" u="none" strike="noStrike">
                        <a:solidFill>
                          <a:srgbClr val="000000"/>
                        </a:solidFill>
                        <a:effectLst/>
                        <a:latin typeface="Arial" panose="020B0604020202020204" pitchFamily="34" charset="0"/>
                      </a:endParaRPr>
                    </a:p>
                  </a:txBody>
                  <a:tcPr marL="7620" marR="7620" marT="7620" marB="0" anchor="b"/>
                </a:tc>
                <a:tc hMerge="1">
                  <a:txBody>
                    <a:bodyPr/>
                    <a:lstStyle/>
                    <a:p>
                      <a:pPr algn="l" fontAlgn="b"/>
                      <a:endParaRPr lang="en-US" sz="1600" b="0" i="0" u="none" strike="noStrike">
                        <a:solidFill>
                          <a:srgbClr val="000000"/>
                        </a:solidFill>
                        <a:effectLst/>
                        <a:latin typeface="Arial" panose="020B0604020202020204" pitchFamily="34" charset="0"/>
                      </a:endParaRPr>
                    </a:p>
                  </a:txBody>
                  <a:tcPr marL="7620" marR="7620" marT="7620" marB="0" anchor="b"/>
                </a:tc>
                <a:tc hMerge="1">
                  <a:txBody>
                    <a:bodyPr/>
                    <a:lstStyle/>
                    <a:p>
                      <a:pPr algn="l" fontAlgn="b"/>
                      <a:endParaRPr lang="en-US" sz="16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637317253"/>
                  </a:ext>
                </a:extLst>
              </a:tr>
            </a:tbl>
          </a:graphicData>
        </a:graphic>
      </p:graphicFrame>
      <p:pic>
        <p:nvPicPr>
          <p:cNvPr id="6" name="Picture 5" descr="Illinois Map with Health Regions and Local Health Departments">
            <a:extLst>
              <a:ext uri="{FF2B5EF4-FFF2-40B4-BE49-F238E27FC236}">
                <a16:creationId xmlns:a16="http://schemas.microsoft.com/office/drawing/2014/main" id="{C73C5C23-F36C-42AF-85AA-D82A02AC8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1181047"/>
            <a:ext cx="3522688" cy="549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679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6B0EAF-BD13-4D2A-A4C8-FF0288404F8A}"/>
              </a:ext>
            </a:extLst>
          </p:cNvPr>
          <p:cNvSpPr>
            <a:spLocks noGrp="1"/>
          </p:cNvSpPr>
          <p:nvPr>
            <p:ph type="body" sz="quarter" idx="13"/>
          </p:nvPr>
        </p:nvSpPr>
        <p:spPr>
          <a:xfrm>
            <a:off x="609600" y="2011680"/>
            <a:ext cx="6670431" cy="2620281"/>
          </a:xfrm>
        </p:spPr>
        <p:txBody>
          <a:bodyPr>
            <a:normAutofit/>
          </a:bodyPr>
          <a:lstStyle/>
          <a:p>
            <a:pPr>
              <a:buFont typeface="Wingdings" panose="05000000000000000000" pitchFamily="2" charset="2"/>
              <a:buChar char="ü"/>
            </a:pPr>
            <a:r>
              <a:rPr lang="en-US" sz="2400"/>
              <a:t>Certified by the Attorney General’s Office</a:t>
            </a:r>
          </a:p>
          <a:p>
            <a:pPr marL="0" indent="0">
              <a:buNone/>
            </a:pPr>
            <a:endParaRPr lang="en-US" sz="2400"/>
          </a:p>
          <a:p>
            <a:pPr>
              <a:buFont typeface="Wingdings" panose="05000000000000000000" pitchFamily="2" charset="2"/>
              <a:buChar char="ü"/>
            </a:pPr>
            <a:r>
              <a:rPr lang="en-US" sz="2400"/>
              <a:t>Equitable funded throughout the state</a:t>
            </a:r>
          </a:p>
          <a:p>
            <a:pPr marL="0" indent="0">
              <a:buNone/>
            </a:pPr>
            <a:endParaRPr lang="en-US" sz="2400"/>
          </a:p>
          <a:p>
            <a:pPr>
              <a:buFont typeface="Wingdings" panose="05000000000000000000" pitchFamily="2" charset="2"/>
              <a:buChar char="ü"/>
            </a:pPr>
            <a:r>
              <a:rPr lang="en-US" sz="2400"/>
              <a:t>Subject to the procurement process</a:t>
            </a:r>
          </a:p>
        </p:txBody>
      </p:sp>
      <p:sp>
        <p:nvSpPr>
          <p:cNvPr id="4" name="Text Placeholder 3">
            <a:extLst>
              <a:ext uri="{FF2B5EF4-FFF2-40B4-BE49-F238E27FC236}">
                <a16:creationId xmlns:a16="http://schemas.microsoft.com/office/drawing/2014/main" id="{9A9DE48C-1F34-4C83-9EC3-77467B74EC8B}"/>
              </a:ext>
            </a:extLst>
          </p:cNvPr>
          <p:cNvSpPr>
            <a:spLocks noGrp="1"/>
          </p:cNvSpPr>
          <p:nvPr>
            <p:ph type="body" sz="quarter" idx="14"/>
          </p:nvPr>
        </p:nvSpPr>
        <p:spPr/>
        <p:txBody>
          <a:bodyPr>
            <a:normAutofit fontScale="92500"/>
          </a:bodyPr>
          <a:lstStyle/>
          <a:p>
            <a:r>
              <a:rPr lang="en-US"/>
              <a:t>Once approved by the Steering Committee:</a:t>
            </a:r>
          </a:p>
        </p:txBody>
      </p:sp>
    </p:spTree>
    <p:extLst>
      <p:ext uri="{BB962C8B-B14F-4D97-AF65-F5344CB8AC3E}">
        <p14:creationId xmlns:p14="http://schemas.microsoft.com/office/powerpoint/2010/main" val="8958020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3D0E-990F-4930-AEA1-9B7CE36C8DD9}"/>
              </a:ext>
            </a:extLst>
          </p:cNvPr>
          <p:cNvSpPr>
            <a:spLocks noGrp="1"/>
          </p:cNvSpPr>
          <p:nvPr>
            <p:ph type="title"/>
          </p:nvPr>
        </p:nvSpPr>
        <p:spPr/>
        <p:txBody>
          <a:bodyPr>
            <a:normAutofit fontScale="90000"/>
          </a:bodyPr>
          <a:lstStyle/>
          <a:p>
            <a:r>
              <a:rPr lang="en-US" b="1"/>
              <a:t>Approved Strategies to Date</a:t>
            </a:r>
          </a:p>
        </p:txBody>
      </p:sp>
      <p:graphicFrame>
        <p:nvGraphicFramePr>
          <p:cNvPr id="6" name="Diagram 5">
            <a:extLst>
              <a:ext uri="{FF2B5EF4-FFF2-40B4-BE49-F238E27FC236}">
                <a16:creationId xmlns:a16="http://schemas.microsoft.com/office/drawing/2014/main" id="{7BF727F7-E91F-4F11-B873-2EC4FEC11A61}"/>
              </a:ext>
            </a:extLst>
          </p:cNvPr>
          <p:cNvGraphicFramePr/>
          <p:nvPr>
            <p:extLst>
              <p:ext uri="{D42A27DB-BD31-4B8C-83A1-F6EECF244321}">
                <p14:modId xmlns:p14="http://schemas.microsoft.com/office/powerpoint/2010/main" val="1830810587"/>
              </p:ext>
            </p:extLst>
          </p:nvPr>
        </p:nvGraphicFramePr>
        <p:xfrm>
          <a:off x="3101400" y="91397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53042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3B49372-A88D-46FE-8514-8C679C97BF3D}"/>
              </a:ext>
            </a:extLst>
          </p:cNvPr>
          <p:cNvSpPr>
            <a:spLocks noGrp="1"/>
          </p:cNvSpPr>
          <p:nvPr>
            <p:ph type="body" sz="quarter" idx="14"/>
          </p:nvPr>
        </p:nvSpPr>
        <p:spPr>
          <a:xfrm>
            <a:off x="4610842" y="3162923"/>
            <a:ext cx="6752961" cy="3417757"/>
          </a:xfrm>
        </p:spPr>
        <p:txBody>
          <a:bodyPr>
            <a:normAutofit/>
          </a:bodyPr>
          <a:lstStyle/>
          <a:p>
            <a:r>
              <a:rPr lang="en-US"/>
              <a:t>Thank you,</a:t>
            </a:r>
          </a:p>
          <a:p>
            <a:r>
              <a:rPr lang="en-US" sz="2800"/>
              <a:t>Sherrine Peyton</a:t>
            </a:r>
          </a:p>
          <a:p>
            <a:r>
              <a:rPr lang="en-US"/>
              <a:t>Statewide Opioid Settlement Administrator</a:t>
            </a:r>
          </a:p>
          <a:p>
            <a:r>
              <a:rPr lang="en-US"/>
              <a:t>IDHS/SUPR</a:t>
            </a:r>
          </a:p>
          <a:p>
            <a:r>
              <a:rPr lang="en-US">
                <a:hlinkClick r:id="rId2"/>
              </a:rPr>
              <a:t>sherrine.peyton@illinois.gov</a:t>
            </a:r>
            <a:endParaRPr lang="en-US"/>
          </a:p>
          <a:p>
            <a:r>
              <a:rPr lang="en-US"/>
              <a:t>217-720-7250</a:t>
            </a:r>
          </a:p>
        </p:txBody>
      </p:sp>
      <p:sp>
        <p:nvSpPr>
          <p:cNvPr id="6" name="Title 5">
            <a:extLst>
              <a:ext uri="{FF2B5EF4-FFF2-40B4-BE49-F238E27FC236}">
                <a16:creationId xmlns:a16="http://schemas.microsoft.com/office/drawing/2014/main" id="{83B9FE08-94C2-4B3D-B8EA-67B3526A8B4F}"/>
              </a:ext>
            </a:extLst>
          </p:cNvPr>
          <p:cNvSpPr>
            <a:spLocks noGrp="1"/>
          </p:cNvSpPr>
          <p:nvPr>
            <p:ph type="title"/>
          </p:nvPr>
        </p:nvSpPr>
        <p:spPr>
          <a:xfrm>
            <a:off x="4610842" y="431470"/>
            <a:ext cx="4225024" cy="1913146"/>
          </a:xfrm>
          <a:solidFill>
            <a:schemeClr val="bg1"/>
          </a:solidFill>
        </p:spPr>
        <p:txBody>
          <a:bodyPr>
            <a:normAutofit/>
          </a:bodyPr>
          <a:lstStyle/>
          <a:p>
            <a:r>
              <a:rPr lang="en-US" sz="2400"/>
              <a:t>Illinois Opioid Remediation Advisory Board (IORAB)</a:t>
            </a:r>
            <a:br>
              <a:rPr lang="en-US" sz="2400"/>
            </a:br>
            <a:br>
              <a:rPr lang="en-US"/>
            </a:br>
            <a:r>
              <a:rPr lang="en-US">
                <a:hlinkClick r:id="rId3"/>
              </a:rPr>
              <a:t>IDHS: Illinois Opioid Remediation Advisory Board (state.il.us)</a:t>
            </a:r>
            <a:endParaRPr lang="en-US"/>
          </a:p>
        </p:txBody>
      </p:sp>
    </p:spTree>
    <p:extLst>
      <p:ext uri="{BB962C8B-B14F-4D97-AF65-F5344CB8AC3E}">
        <p14:creationId xmlns:p14="http://schemas.microsoft.com/office/powerpoint/2010/main" val="646409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FF42F0-3C5E-3D58-929B-D2817355CAE8}"/>
              </a:ext>
            </a:extLst>
          </p:cNvPr>
          <p:cNvSpPr>
            <a:spLocks noGrp="1"/>
          </p:cNvSpPr>
          <p:nvPr>
            <p:ph type="body" sz="quarter" idx="13"/>
          </p:nvPr>
        </p:nvSpPr>
        <p:spPr>
          <a:xfrm>
            <a:off x="545702" y="3279689"/>
            <a:ext cx="7011089" cy="2675684"/>
          </a:xfrm>
        </p:spPr>
        <p:txBody>
          <a:bodyPr>
            <a:normAutofit/>
          </a:bodyPr>
          <a:lstStyle/>
          <a:p>
            <a:pPr marL="0" indent="0" algn="ctr">
              <a:lnSpc>
                <a:spcPct val="100000"/>
              </a:lnSpc>
              <a:buNone/>
            </a:pPr>
            <a:r>
              <a:rPr lang="en-US" sz="3200">
                <a:latin typeface="Montserrat" panose="00000500000000000000" pitchFamily="2" charset="0"/>
                <a:cs typeface="Calibri" panose="020F0502020204030204" pitchFamily="34" charset="0"/>
              </a:rPr>
              <a:t>State of the State: </a:t>
            </a:r>
          </a:p>
          <a:p>
            <a:pPr marL="0" indent="0" algn="ctr">
              <a:lnSpc>
                <a:spcPct val="100000"/>
              </a:lnSpc>
              <a:buNone/>
            </a:pPr>
            <a:r>
              <a:rPr lang="en-US" sz="3200">
                <a:latin typeface="Montserrat" panose="00000500000000000000" pitchFamily="2" charset="0"/>
                <a:cs typeface="Calibri" panose="020F0502020204030204" pitchFamily="34" charset="0"/>
              </a:rPr>
              <a:t>Becoming “Gambling Informed”</a:t>
            </a:r>
          </a:p>
        </p:txBody>
      </p:sp>
      <p:pic>
        <p:nvPicPr>
          <p:cNvPr id="5" name="Picture 4">
            <a:hlinkClick r:id="rId3"/>
            <a:extLst>
              <a:ext uri="{FF2B5EF4-FFF2-40B4-BE49-F238E27FC236}">
                <a16:creationId xmlns:a16="http://schemas.microsoft.com/office/drawing/2014/main" id="{8ABE5A08-FC21-0317-EAD7-4DA1471E0E45}"/>
              </a:ext>
            </a:extLst>
          </p:cNvPr>
          <p:cNvPicPr>
            <a:picLocks noChangeAspect="1"/>
          </p:cNvPicPr>
          <p:nvPr/>
        </p:nvPicPr>
        <p:blipFill>
          <a:blip r:embed="rId4"/>
          <a:stretch>
            <a:fillRect/>
          </a:stretch>
        </p:blipFill>
        <p:spPr>
          <a:xfrm>
            <a:off x="2438400" y="306944"/>
            <a:ext cx="3225695" cy="2932398"/>
          </a:xfrm>
          <a:prstGeom prst="rect">
            <a:avLst/>
          </a:prstGeom>
        </p:spPr>
      </p:pic>
      <p:sp>
        <p:nvSpPr>
          <p:cNvPr id="4" name="TextBox 3">
            <a:extLst>
              <a:ext uri="{FF2B5EF4-FFF2-40B4-BE49-F238E27FC236}">
                <a16:creationId xmlns:a16="http://schemas.microsoft.com/office/drawing/2014/main" id="{F389BCDF-8A9A-1000-FAEA-2F67B48FA5D2}"/>
              </a:ext>
            </a:extLst>
          </p:cNvPr>
          <p:cNvSpPr txBox="1"/>
          <p:nvPr/>
        </p:nvSpPr>
        <p:spPr>
          <a:xfrm>
            <a:off x="206769" y="5350727"/>
            <a:ext cx="47426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Kellie Gage, M.S., CAADC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Gambling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IDHS/SUPR</a:t>
            </a:r>
          </a:p>
        </p:txBody>
      </p:sp>
    </p:spTree>
    <p:extLst>
      <p:ext uri="{BB962C8B-B14F-4D97-AF65-F5344CB8AC3E}">
        <p14:creationId xmlns:p14="http://schemas.microsoft.com/office/powerpoint/2010/main" val="14511402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925E52-8A80-4046-A1B8-7DB78B60263D}"/>
              </a:ext>
            </a:extLst>
          </p:cNvPr>
          <p:cNvSpPr>
            <a:spLocks noGrp="1"/>
          </p:cNvSpPr>
          <p:nvPr>
            <p:ph type="body" sz="quarter" idx="13"/>
          </p:nvPr>
        </p:nvSpPr>
        <p:spPr/>
        <p:txBody>
          <a:bodyPr/>
          <a:lstStyle/>
          <a:p>
            <a:pPr>
              <a:lnSpc>
                <a:spcPct val="80000"/>
              </a:lnSpc>
            </a:pPr>
            <a:r>
              <a:rPr lang="en-US" altLang="en-US" sz="2800">
                <a:latin typeface="+mn-lt"/>
                <a:cs typeface="Calibri" panose="020F0502020204030204" pitchFamily="34" charset="0"/>
              </a:rPr>
              <a:t>Risking something of value such as money on an unpredictable event.</a:t>
            </a:r>
          </a:p>
          <a:p>
            <a:pPr marL="0" indent="0">
              <a:lnSpc>
                <a:spcPct val="80000"/>
              </a:lnSpc>
              <a:buNone/>
            </a:pPr>
            <a:endParaRPr lang="en-US" altLang="en-US" sz="2800">
              <a:latin typeface="+mn-lt"/>
              <a:cs typeface="Calibri" panose="020F0502020204030204" pitchFamily="34" charset="0"/>
            </a:endParaRPr>
          </a:p>
          <a:p>
            <a:pPr>
              <a:lnSpc>
                <a:spcPct val="80000"/>
              </a:lnSpc>
            </a:pPr>
            <a:r>
              <a:rPr lang="en-US" altLang="en-US" sz="2800">
                <a:latin typeface="+mn-lt"/>
                <a:cs typeface="Calibri" panose="020F0502020204030204" pitchFamily="34" charset="0"/>
              </a:rPr>
              <a:t>The Gamblers Anonymous-Combo Book defines gambling for the </a:t>
            </a:r>
            <a:r>
              <a:rPr lang="en-US" altLang="en-US" sz="2800" u="sng">
                <a:latin typeface="+mn-lt"/>
                <a:cs typeface="Calibri" panose="020F0502020204030204" pitchFamily="34" charset="0"/>
              </a:rPr>
              <a:t>compulsive gambler</a:t>
            </a:r>
            <a:r>
              <a:rPr lang="en-US" altLang="en-US" sz="2800">
                <a:latin typeface="+mn-lt"/>
                <a:cs typeface="Calibri" panose="020F0502020204030204" pitchFamily="34" charset="0"/>
              </a:rPr>
              <a:t> as any betting or wagering, for self or others, whether for money or not, no matter how slight or insignificant, where the outcome is uncertain or depends upon chance or “skill.”</a:t>
            </a:r>
          </a:p>
          <a:p>
            <a:endParaRPr lang="en-US"/>
          </a:p>
        </p:txBody>
      </p:sp>
      <p:sp>
        <p:nvSpPr>
          <p:cNvPr id="4" name="Text Placeholder 3">
            <a:extLst>
              <a:ext uri="{FF2B5EF4-FFF2-40B4-BE49-F238E27FC236}">
                <a16:creationId xmlns:a16="http://schemas.microsoft.com/office/drawing/2014/main" id="{66CFEBD4-4A05-472C-BAC0-3C0BB0D0E064}"/>
              </a:ext>
            </a:extLst>
          </p:cNvPr>
          <p:cNvSpPr>
            <a:spLocks noGrp="1"/>
          </p:cNvSpPr>
          <p:nvPr>
            <p:ph type="body" sz="quarter" idx="14"/>
          </p:nvPr>
        </p:nvSpPr>
        <p:spPr/>
        <p:txBody>
          <a:bodyPr>
            <a:noAutofit/>
          </a:bodyPr>
          <a:lstStyle/>
          <a:p>
            <a:r>
              <a:rPr lang="en-US" sz="4000">
                <a:latin typeface="Montserrat" panose="00000500000000000000" pitchFamily="2" charset="0"/>
              </a:rPr>
              <a:t>Defining Gambling? </a:t>
            </a:r>
          </a:p>
        </p:txBody>
      </p:sp>
      <p:pic>
        <p:nvPicPr>
          <p:cNvPr id="6" name="Picture 5" descr="Logo&#10;&#10;Description automatically generated">
            <a:extLst>
              <a:ext uri="{FF2B5EF4-FFF2-40B4-BE49-F238E27FC236}">
                <a16:creationId xmlns:a16="http://schemas.microsoft.com/office/drawing/2014/main" id="{8E54CFBA-0937-ACA8-9004-0B3C46C9AE3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196006" y="685749"/>
            <a:ext cx="1737360" cy="1737360"/>
          </a:xfrm>
          <a:prstGeom prst="rect">
            <a:avLst/>
          </a:prstGeom>
        </p:spPr>
      </p:pic>
      <p:sp>
        <p:nvSpPr>
          <p:cNvPr id="9" name="TextBox 8">
            <a:extLst>
              <a:ext uri="{FF2B5EF4-FFF2-40B4-BE49-F238E27FC236}">
                <a16:creationId xmlns:a16="http://schemas.microsoft.com/office/drawing/2014/main" id="{2E708507-C25C-95F5-5006-587650595FCB}"/>
              </a:ext>
            </a:extLst>
          </p:cNvPr>
          <p:cNvSpPr txBox="1"/>
          <p:nvPr/>
        </p:nvSpPr>
        <p:spPr>
          <a:xfrm>
            <a:off x="8403939" y="85585"/>
            <a:ext cx="1792067"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4" tooltip="https://12step.org/references/12-step-versions/ga/">
                  <a:extLst>
                    <a:ext uri="{A12FA001-AC4F-418D-AE19-62706E023703}">
                      <ahyp:hlinkClr xmlns:ahyp="http://schemas.microsoft.com/office/drawing/2018/hyperlinkcolor" val="tx"/>
                    </a:ext>
                  </a:extLst>
                </a:hlinkClick>
              </a:rPr>
              <a:t>This Photo</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 by Unknown Author is licensed under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5" tooltip="https://creativecommons.org/licenses/by/3.0/">
                  <a:extLst>
                    <a:ext uri="{A12FA001-AC4F-418D-AE19-62706E023703}">
                      <ahyp:hlinkClr xmlns:ahyp="http://schemas.microsoft.com/office/drawing/2018/hyperlinkcolor" val="tx"/>
                    </a:ext>
                  </a:extLst>
                </a:hlinkClick>
              </a:rPr>
              <a:t>CC </a:t>
            </a:r>
            <a:r>
              <a:rPr kumimoji="0" lang="en-US" sz="1100" b="0" i="0" u="none" strike="noStrike" kern="1200" cap="none" spc="0" normalizeH="0" baseline="0" noProof="0">
                <a:ln>
                  <a:noFill/>
                </a:ln>
                <a:solidFill>
                  <a:srgbClr val="0563C1"/>
                </a:solidFill>
                <a:effectLst/>
                <a:uLnTx/>
                <a:uFillTx/>
                <a:latin typeface="Calibri" panose="020F0502020204030204"/>
                <a:ea typeface="+mn-ea"/>
                <a:cs typeface="+mn-cs"/>
                <a:hlinkClick r:id="rId5" tooltip="https://creativecommons.org/licenses/by/3.0/">
                  <a:extLst>
                    <a:ext uri="{A12FA001-AC4F-418D-AE19-62706E023703}">
                      <ahyp:hlinkClr xmlns:ahyp="http://schemas.microsoft.com/office/drawing/2018/hyperlinkcolor" val="tx"/>
                    </a:ext>
                  </a:extLst>
                </a:hlinkClick>
              </a:rPr>
              <a:t>BY</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5036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623D-83BB-CA87-54FC-40ADBF7D6CA0}"/>
              </a:ext>
            </a:extLst>
          </p:cNvPr>
          <p:cNvSpPr>
            <a:spLocks noGrp="1"/>
          </p:cNvSpPr>
          <p:nvPr>
            <p:ph type="title"/>
          </p:nvPr>
        </p:nvSpPr>
        <p:spPr/>
        <p:txBody>
          <a:bodyPr>
            <a:normAutofit fontScale="90000"/>
          </a:bodyPr>
          <a:lstStyle/>
          <a:p>
            <a:r>
              <a:rPr lang="en-US"/>
              <a:t>What is Gambling?</a:t>
            </a:r>
          </a:p>
        </p:txBody>
      </p:sp>
      <p:graphicFrame>
        <p:nvGraphicFramePr>
          <p:cNvPr id="3" name="Chart 2">
            <a:extLst>
              <a:ext uri="{FF2B5EF4-FFF2-40B4-BE49-F238E27FC236}">
                <a16:creationId xmlns:a16="http://schemas.microsoft.com/office/drawing/2014/main" id="{12318ECA-8ED9-D339-FD2F-6C46B3F67DFB}"/>
              </a:ext>
            </a:extLst>
          </p:cNvPr>
          <p:cNvGraphicFramePr>
            <a:graphicFrameLocks/>
          </p:cNvGraphicFramePr>
          <p:nvPr/>
        </p:nvGraphicFramePr>
        <p:xfrm>
          <a:off x="164016" y="1618716"/>
          <a:ext cx="8133347" cy="4035546"/>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2">
            <a:extLst>
              <a:ext uri="{FF2B5EF4-FFF2-40B4-BE49-F238E27FC236}">
                <a16:creationId xmlns:a16="http://schemas.microsoft.com/office/drawing/2014/main" id="{3ECA8D98-6BD3-A489-73FF-1300E0D56144}"/>
              </a:ext>
            </a:extLst>
          </p:cNvPr>
          <p:cNvSpPr txBox="1">
            <a:spLocks/>
          </p:cNvSpPr>
          <p:nvPr/>
        </p:nvSpPr>
        <p:spPr>
          <a:xfrm>
            <a:off x="8398235" y="1611832"/>
            <a:ext cx="3526857" cy="45982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Bingo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Raffles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Dice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Sweepstakes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Stock Market/Commodity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Fantasy Sports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Games of Skill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Video Gaming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Scratch offs </a:t>
            </a:r>
          </a:p>
        </p:txBody>
      </p:sp>
      <p:sp>
        <p:nvSpPr>
          <p:cNvPr id="6" name="TextBox 5">
            <a:extLst>
              <a:ext uri="{FF2B5EF4-FFF2-40B4-BE49-F238E27FC236}">
                <a16:creationId xmlns:a16="http://schemas.microsoft.com/office/drawing/2014/main" id="{D00327B9-10BE-A973-90E8-8BAFBAE2BE7F}"/>
              </a:ext>
            </a:extLst>
          </p:cNvPr>
          <p:cNvSpPr txBox="1"/>
          <p:nvPr/>
        </p:nvSpPr>
        <p:spPr>
          <a:xfrm>
            <a:off x="837531" y="849275"/>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a:ea typeface="+mn-ea"/>
                <a:cs typeface="+mn-cs"/>
              </a:rPr>
              <a:t>Types Gambling</a:t>
            </a:r>
          </a:p>
        </p:txBody>
      </p:sp>
    </p:spTree>
    <p:extLst>
      <p:ext uri="{BB962C8B-B14F-4D97-AF65-F5344CB8AC3E}">
        <p14:creationId xmlns:p14="http://schemas.microsoft.com/office/powerpoint/2010/main" val="3099598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070E-6EF9-4625-A776-015C23CCCAE3}"/>
              </a:ext>
            </a:extLst>
          </p:cNvPr>
          <p:cNvSpPr>
            <a:spLocks noGrp="1"/>
          </p:cNvSpPr>
          <p:nvPr>
            <p:ph type="title"/>
          </p:nvPr>
        </p:nvSpPr>
        <p:spPr>
          <a:xfrm>
            <a:off x="264888" y="150075"/>
            <a:ext cx="8222164" cy="344737"/>
          </a:xfrm>
        </p:spPr>
        <p:txBody>
          <a:bodyPr>
            <a:noAutofit/>
          </a:bodyPr>
          <a:lstStyle/>
          <a:p>
            <a:r>
              <a:rPr kumimoji="0" lang="en-US" sz="3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Gambling Availability in Illinois</a:t>
            </a:r>
            <a:endParaRPr lang="en-US" sz="3200" b="1"/>
          </a:p>
        </p:txBody>
      </p:sp>
      <p:sp>
        <p:nvSpPr>
          <p:cNvPr id="3" name="Content Placeholder 2">
            <a:extLst>
              <a:ext uri="{FF2B5EF4-FFF2-40B4-BE49-F238E27FC236}">
                <a16:creationId xmlns:a16="http://schemas.microsoft.com/office/drawing/2014/main" id="{6B2806F1-A248-4CDB-A438-E80E1ADFCA07}"/>
              </a:ext>
            </a:extLst>
          </p:cNvPr>
          <p:cNvSpPr>
            <a:spLocks noGrp="1"/>
          </p:cNvSpPr>
          <p:nvPr>
            <p:ph type="body" sz="quarter" idx="13"/>
          </p:nvPr>
        </p:nvSpPr>
        <p:spPr>
          <a:xfrm>
            <a:off x="836613" y="1267755"/>
            <a:ext cx="8121844" cy="4367045"/>
          </a:xfrm>
        </p:spPr>
        <p:txBody>
          <a:bodyPr>
            <a:normAutofit lnSpcReduction="10000"/>
          </a:bodyPr>
          <a:lstStyle/>
          <a:p>
            <a:r>
              <a:rPr lang="en-US" sz="2400">
                <a:latin typeface="+mn-lt"/>
              </a:rPr>
              <a:t>Casinos </a:t>
            </a:r>
          </a:p>
          <a:p>
            <a:pPr lvl="1">
              <a:buFont typeface="Courier New" panose="02070309020205020404" pitchFamily="49" charset="0"/>
              <a:buChar char="o"/>
            </a:pPr>
            <a:r>
              <a:rPr lang="en-US" sz="2200">
                <a:latin typeface="+mn-lt"/>
              </a:rPr>
              <a:t>10 Casinos (red) in IL</a:t>
            </a:r>
          </a:p>
          <a:p>
            <a:pPr lvl="1">
              <a:buFont typeface="Courier New" panose="02070309020205020404" pitchFamily="49" charset="0"/>
              <a:buChar char="o"/>
            </a:pPr>
            <a:r>
              <a:rPr lang="en-US" sz="2400">
                <a:latin typeface="+mn-lt"/>
              </a:rPr>
              <a:t>6 additional sites this year (grey)</a:t>
            </a:r>
          </a:p>
          <a:p>
            <a:pPr lvl="1">
              <a:buFont typeface="Courier New" panose="02070309020205020404" pitchFamily="49" charset="0"/>
              <a:buChar char="o"/>
            </a:pPr>
            <a:r>
              <a:rPr lang="en-US" sz="2400">
                <a:latin typeface="+mn-lt"/>
              </a:rPr>
              <a:t>14 out-of-state casinos along IL borders</a:t>
            </a:r>
          </a:p>
          <a:p>
            <a:r>
              <a:rPr lang="en-US" sz="2400">
                <a:latin typeface="+mn-lt"/>
              </a:rPr>
              <a:t>Sports Betting</a:t>
            </a:r>
          </a:p>
          <a:p>
            <a:pPr lvl="1">
              <a:buFont typeface="Courier New" panose="02070309020205020404" pitchFamily="49" charset="0"/>
              <a:buChar char="o"/>
            </a:pPr>
            <a:r>
              <a:rPr lang="en-US" sz="2200">
                <a:latin typeface="+mn-lt"/>
              </a:rPr>
              <a:t>In October 2022 – IL surpassed $1 billion in a single month </a:t>
            </a:r>
          </a:p>
          <a:p>
            <a:pPr lvl="1">
              <a:buFont typeface="Courier New" panose="02070309020205020404" pitchFamily="49" charset="0"/>
              <a:buChar char="o"/>
            </a:pPr>
            <a:r>
              <a:rPr lang="en-US" sz="2200">
                <a:latin typeface="+mn-lt"/>
              </a:rPr>
              <a:t>Sports betting is the fastest growing referral group for providers and the Illinois Gambling Board Self-Exclusion Program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a:latin typeface="+mn-lt"/>
              </a:rPr>
              <a:t>Video Game Terminals </a:t>
            </a:r>
          </a:p>
          <a:p>
            <a:pPr lvl="1">
              <a:spcBef>
                <a:spcPts val="1000"/>
              </a:spcBef>
              <a:buFont typeface="Courier New" panose="02070309020205020404" pitchFamily="49" charset="0"/>
              <a:buChar char="o"/>
              <a:defRPr/>
            </a:pPr>
            <a:r>
              <a:rPr kumimoji="0" lang="en-US" sz="2200" b="0" i="0" u="none" strike="noStrike" kern="1200" cap="none" spc="0" normalizeH="0" baseline="0" noProof="0">
                <a:ln>
                  <a:noFill/>
                </a:ln>
                <a:effectLst/>
                <a:uLnTx/>
                <a:uFillTx/>
                <a:latin typeface="+mn-lt"/>
              </a:rPr>
              <a:t>44,950  </a:t>
            </a:r>
          </a:p>
          <a:p>
            <a:pPr lvl="1">
              <a:spcBef>
                <a:spcPts val="1000"/>
              </a:spcBef>
              <a:buFont typeface="Courier New" panose="02070309020205020404" pitchFamily="49" charset="0"/>
              <a:buChar char="o"/>
              <a:defRPr/>
            </a:pPr>
            <a:r>
              <a:rPr lang="en-US" sz="2400">
                <a:latin typeface="+mn-lt"/>
              </a:rPr>
              <a:t>Prior to sports betting, Lottery was the most common gambling issue with $3.455 billion in sales </a:t>
            </a:r>
            <a:endParaRPr kumimoji="0" lang="en-US" sz="2400" b="0" i="0" u="none" strike="sngStrike" kern="1200" cap="none" spc="0" normalizeH="0" baseline="0" noProof="0">
              <a:ln>
                <a:noFill/>
              </a:ln>
              <a:effectLst/>
              <a:uLnTx/>
              <a:uFillTx/>
              <a:latin typeface="+mn-lt"/>
            </a:endParaRPr>
          </a:p>
          <a:p>
            <a:endParaRPr lang="en-US" sz="2400"/>
          </a:p>
        </p:txBody>
      </p:sp>
      <p:sp>
        <p:nvSpPr>
          <p:cNvPr id="6" name="Text Placeholder 5">
            <a:extLst>
              <a:ext uri="{FF2B5EF4-FFF2-40B4-BE49-F238E27FC236}">
                <a16:creationId xmlns:a16="http://schemas.microsoft.com/office/drawing/2014/main" id="{E9E597D9-7E7C-4769-BDB8-BE55B23CBA82}"/>
              </a:ext>
            </a:extLst>
          </p:cNvPr>
          <p:cNvSpPr>
            <a:spLocks noGrp="1"/>
          </p:cNvSpPr>
          <p:nvPr>
            <p:ph type="body" sz="quarter" idx="14"/>
          </p:nvPr>
        </p:nvSpPr>
        <p:spPr>
          <a:xfrm>
            <a:off x="836613" y="805742"/>
            <a:ext cx="3299958" cy="462013"/>
          </a:xfrm>
        </p:spPr>
        <p:txBody>
          <a:bodyPr>
            <a:noAutofit/>
          </a:bodyPr>
          <a:lstStyle/>
          <a:p>
            <a:r>
              <a:rPr lang="en-US" sz="3200">
                <a:latin typeface="+mn-lt"/>
              </a:rPr>
              <a:t>Illinois Landscape</a:t>
            </a:r>
          </a:p>
        </p:txBody>
      </p:sp>
      <p:sp>
        <p:nvSpPr>
          <p:cNvPr id="5" name="Rectangle 4">
            <a:extLst>
              <a:ext uri="{FF2B5EF4-FFF2-40B4-BE49-F238E27FC236}">
                <a16:creationId xmlns:a16="http://schemas.microsoft.com/office/drawing/2014/main" id="{92347823-82A9-4CB5-803A-8F92B1F53807}"/>
              </a:ext>
            </a:extLst>
          </p:cNvPr>
          <p:cNvSpPr/>
          <p:nvPr/>
        </p:nvSpPr>
        <p:spPr>
          <a:xfrm>
            <a:off x="5439052" y="6446315"/>
            <a:ext cx="6096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DATA SOURCE: IL Problem Gambling Assessment, Frequent Gambler Sample, 2021 </a:t>
            </a:r>
            <a:endParaRPr kumimoji="0" lang="en-US" sz="1100" b="0" i="0" u="none" strike="noStrike" kern="1200" cap="none" spc="0" normalizeH="0" baseline="0" noProof="0">
              <a:ln>
                <a:noFill/>
              </a:ln>
              <a:solidFill>
                <a:srgbClr val="000000"/>
              </a:solidFill>
              <a:effectLst/>
              <a:uLnTx/>
              <a:uFillTx/>
              <a:latin typeface="Franklin Gothic Book" panose="020F0502020204030204"/>
              <a:ea typeface="+mn-ea"/>
              <a:cs typeface="+mn-cs"/>
            </a:endParaRPr>
          </a:p>
        </p:txBody>
      </p:sp>
      <p:pic>
        <p:nvPicPr>
          <p:cNvPr id="8" name="Picture 7">
            <a:extLst>
              <a:ext uri="{FF2B5EF4-FFF2-40B4-BE49-F238E27FC236}">
                <a16:creationId xmlns:a16="http://schemas.microsoft.com/office/drawing/2014/main" id="{B7211351-2844-4DD9-A93F-B701E4176A5B}"/>
              </a:ext>
            </a:extLst>
          </p:cNvPr>
          <p:cNvPicPr>
            <a:picLocks noChangeAspect="1"/>
          </p:cNvPicPr>
          <p:nvPr/>
        </p:nvPicPr>
        <p:blipFill>
          <a:blip r:embed="rId3"/>
          <a:stretch>
            <a:fillRect/>
          </a:stretch>
        </p:blipFill>
        <p:spPr>
          <a:xfrm>
            <a:off x="8958457" y="805742"/>
            <a:ext cx="3018613" cy="5279660"/>
          </a:xfrm>
          <a:prstGeom prst="rect">
            <a:avLst/>
          </a:prstGeom>
        </p:spPr>
      </p:pic>
      <p:pic>
        <p:nvPicPr>
          <p:cNvPr id="10" name="Picture 9">
            <a:extLst>
              <a:ext uri="{FF2B5EF4-FFF2-40B4-BE49-F238E27FC236}">
                <a16:creationId xmlns:a16="http://schemas.microsoft.com/office/drawing/2014/main" id="{F31EFB0A-137D-4939-A90C-424C6CD4AF8A}"/>
              </a:ext>
            </a:extLst>
          </p:cNvPr>
          <p:cNvPicPr>
            <a:picLocks noChangeAspect="1"/>
          </p:cNvPicPr>
          <p:nvPr/>
        </p:nvPicPr>
        <p:blipFill>
          <a:blip r:embed="rId4"/>
          <a:stretch>
            <a:fillRect/>
          </a:stretch>
        </p:blipFill>
        <p:spPr>
          <a:xfrm>
            <a:off x="2850489" y="5788014"/>
            <a:ext cx="1060796" cy="944962"/>
          </a:xfrm>
          <a:prstGeom prst="rect">
            <a:avLst/>
          </a:prstGeom>
        </p:spPr>
      </p:pic>
    </p:spTree>
    <p:extLst>
      <p:ext uri="{BB962C8B-B14F-4D97-AF65-F5344CB8AC3E}">
        <p14:creationId xmlns:p14="http://schemas.microsoft.com/office/powerpoint/2010/main" val="9711920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D8E0-D4DD-4CB1-B60B-85A823D3B93B}"/>
              </a:ext>
            </a:extLst>
          </p:cNvPr>
          <p:cNvSpPr>
            <a:spLocks noGrp="1"/>
          </p:cNvSpPr>
          <p:nvPr>
            <p:ph type="title"/>
          </p:nvPr>
        </p:nvSpPr>
        <p:spPr>
          <a:xfrm>
            <a:off x="1022945" y="174171"/>
            <a:ext cx="9942563" cy="391192"/>
          </a:xfrm>
        </p:spPr>
        <p:txBody>
          <a:bodyPr>
            <a:noAutofit/>
          </a:bodyPr>
          <a:lstStyle/>
          <a:p>
            <a:r>
              <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Calibri" panose="020F0502020204030204" pitchFamily="34" charset="0"/>
                <a:cs typeface="Arial" panose="020B0604020202020204" pitchFamily="34" charset="0"/>
              </a:rPr>
              <a:t>Illinois Problem Gambling Needs Assessment</a:t>
            </a:r>
            <a:endParaRPr lang="en-US" sz="3200" b="1">
              <a:latin typeface="Montserrat" panose="00000500000000000000" pitchFamily="2" charset="0"/>
            </a:endParaRPr>
          </a:p>
        </p:txBody>
      </p:sp>
      <p:sp>
        <p:nvSpPr>
          <p:cNvPr id="3" name="Content Placeholder 2">
            <a:extLst>
              <a:ext uri="{FF2B5EF4-FFF2-40B4-BE49-F238E27FC236}">
                <a16:creationId xmlns:a16="http://schemas.microsoft.com/office/drawing/2014/main" id="{146156C8-08AB-42A1-96DF-44AC173A2470}"/>
              </a:ext>
            </a:extLst>
          </p:cNvPr>
          <p:cNvSpPr>
            <a:spLocks noGrp="1"/>
          </p:cNvSpPr>
          <p:nvPr>
            <p:ph type="body" sz="quarter" idx="13"/>
          </p:nvPr>
        </p:nvSpPr>
        <p:spPr>
          <a:xfrm>
            <a:off x="384183" y="1139483"/>
            <a:ext cx="7419364" cy="3927158"/>
          </a:xfrm>
        </p:spPr>
        <p:txBody>
          <a:bodyPr/>
          <a:lstStyle/>
          <a:p>
            <a:pPr>
              <a:buFont typeface="Arial" panose="020B0604020202020204" pitchFamily="34" charset="0"/>
              <a:buChar char="•"/>
            </a:pPr>
            <a:r>
              <a:rPr lang="en-US" sz="2400">
                <a:effectLst/>
                <a:latin typeface="+mn-lt"/>
                <a:ea typeface="Calibri" panose="020F0502020204030204" pitchFamily="34" charset="0"/>
              </a:rPr>
              <a:t>The statewide gambling needs assessment conducted by Health Resources in Action (HRiA) began in SFY20. </a:t>
            </a:r>
          </a:p>
          <a:p>
            <a:pPr>
              <a:buFont typeface="Arial" panose="020B0604020202020204" pitchFamily="34" charset="0"/>
              <a:buChar char="•"/>
            </a:pPr>
            <a:r>
              <a:rPr lang="en-US" sz="2400">
                <a:effectLst/>
                <a:latin typeface="+mn-lt"/>
                <a:ea typeface="Calibri" panose="020F0502020204030204" pitchFamily="34" charset="0"/>
              </a:rPr>
              <a:t>The final report was released on June 16, 2022. </a:t>
            </a:r>
            <a:endParaRPr lang="en-US" sz="2400">
              <a:latin typeface="+mn-lt"/>
            </a:endParaRPr>
          </a:p>
          <a:p>
            <a:endParaRPr lang="en-US" sz="2400">
              <a:latin typeface="+mn-lt"/>
            </a:endParaRPr>
          </a:p>
          <a:p>
            <a:pPr marL="0" indent="0">
              <a:buNone/>
            </a:pPr>
            <a:r>
              <a:rPr lang="en-US"/>
              <a:t> </a:t>
            </a:r>
          </a:p>
        </p:txBody>
      </p:sp>
      <p:pic>
        <p:nvPicPr>
          <p:cNvPr id="5" name="Picture 4">
            <a:extLst>
              <a:ext uri="{FF2B5EF4-FFF2-40B4-BE49-F238E27FC236}">
                <a16:creationId xmlns:a16="http://schemas.microsoft.com/office/drawing/2014/main" id="{CB2646CC-96A8-4B4E-8119-9C8110B25B84}"/>
              </a:ext>
            </a:extLst>
          </p:cNvPr>
          <p:cNvPicPr>
            <a:picLocks noChangeAspect="1"/>
          </p:cNvPicPr>
          <p:nvPr/>
        </p:nvPicPr>
        <p:blipFill>
          <a:blip r:embed="rId3"/>
          <a:stretch>
            <a:fillRect/>
          </a:stretch>
        </p:blipFill>
        <p:spPr>
          <a:xfrm>
            <a:off x="8108521" y="887666"/>
            <a:ext cx="3699296" cy="4892456"/>
          </a:xfrm>
          <a:prstGeom prst="rect">
            <a:avLst/>
          </a:prstGeom>
        </p:spPr>
      </p:pic>
      <p:pic>
        <p:nvPicPr>
          <p:cNvPr id="6" name="Picture 5" descr="Qr code&#10;&#10;Description automatically generated">
            <a:extLst>
              <a:ext uri="{FF2B5EF4-FFF2-40B4-BE49-F238E27FC236}">
                <a16:creationId xmlns:a16="http://schemas.microsoft.com/office/drawing/2014/main" id="{1923D07B-6B4C-4169-2CCB-C5BC10C04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727" y="3435137"/>
            <a:ext cx="2857500" cy="2857500"/>
          </a:xfrm>
          <a:prstGeom prst="rect">
            <a:avLst/>
          </a:prstGeom>
        </p:spPr>
      </p:pic>
      <p:sp>
        <p:nvSpPr>
          <p:cNvPr id="7" name="TextBox 6">
            <a:extLst>
              <a:ext uri="{FF2B5EF4-FFF2-40B4-BE49-F238E27FC236}">
                <a16:creationId xmlns:a16="http://schemas.microsoft.com/office/drawing/2014/main" id="{5C90942E-675A-6AAD-2624-84BF2C34E059}"/>
              </a:ext>
            </a:extLst>
          </p:cNvPr>
          <p:cNvSpPr txBox="1"/>
          <p:nvPr/>
        </p:nvSpPr>
        <p:spPr>
          <a:xfrm>
            <a:off x="1662855" y="2872229"/>
            <a:ext cx="58052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To access the study, scan the QR code below:</a:t>
            </a:r>
          </a:p>
        </p:txBody>
      </p:sp>
    </p:spTree>
    <p:extLst>
      <p:ext uri="{BB962C8B-B14F-4D97-AF65-F5344CB8AC3E}">
        <p14:creationId xmlns:p14="http://schemas.microsoft.com/office/powerpoint/2010/main" val="3740086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2056BD-5168-9321-7DB5-DBA5A3907339}"/>
              </a:ext>
            </a:extLst>
          </p:cNvPr>
          <p:cNvSpPr>
            <a:spLocks noGrp="1"/>
          </p:cNvSpPr>
          <p:nvPr>
            <p:ph type="title"/>
          </p:nvPr>
        </p:nvSpPr>
        <p:spPr>
          <a:xfrm>
            <a:off x="332509" y="557189"/>
            <a:ext cx="3879827" cy="5567891"/>
          </a:xfrm>
        </p:spPr>
        <p:txBody>
          <a:bodyPr>
            <a:normAutofit/>
          </a:bodyPr>
          <a:lstStyle/>
          <a:p>
            <a:r>
              <a:rPr lang="en-US" sz="5200" b="1">
                <a:solidFill>
                  <a:schemeClr val="accent1"/>
                </a:solidFill>
              </a:rPr>
              <a:t>Deflection is: </a:t>
            </a:r>
          </a:p>
        </p:txBody>
      </p:sp>
      <p:graphicFrame>
        <p:nvGraphicFramePr>
          <p:cNvPr id="5" name="Content Placeholder 2">
            <a:extLst>
              <a:ext uri="{FF2B5EF4-FFF2-40B4-BE49-F238E27FC236}">
                <a16:creationId xmlns:a16="http://schemas.microsoft.com/office/drawing/2014/main" id="{BD8F32ED-3160-E14E-4935-E87659759703}"/>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4EBC4EC-AB7F-18B6-D2F2-E6A6C93A33F0}"/>
              </a:ext>
            </a:extLst>
          </p:cNvPr>
          <p:cNvSpPr/>
          <p:nvPr/>
        </p:nvSpPr>
        <p:spPr>
          <a:xfrm>
            <a:off x="0" y="0"/>
            <a:ext cx="12188951" cy="428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11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855CDD-8D12-49EF-9D56-EFBDAC5098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BBAD1-618E-144C-BD2D-C67BABAFA08B}" type="slidenum">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8" name="Title 7">
            <a:extLst>
              <a:ext uri="{FF2B5EF4-FFF2-40B4-BE49-F238E27FC236}">
                <a16:creationId xmlns:a16="http://schemas.microsoft.com/office/drawing/2014/main" id="{FC0A14E6-A62A-44EC-9864-78C8B5A7F7D3}"/>
              </a:ext>
            </a:extLst>
          </p:cNvPr>
          <p:cNvSpPr>
            <a:spLocks noGrp="1"/>
          </p:cNvSpPr>
          <p:nvPr>
            <p:ph type="title"/>
          </p:nvPr>
        </p:nvSpPr>
        <p:spPr/>
        <p:txBody>
          <a:bodyPr>
            <a:noAutofit/>
          </a:bodyPr>
          <a:lstStyle/>
          <a:p>
            <a:r>
              <a:rPr lang="en-US" sz="3200" b="1"/>
              <a:t>Main Study Goal</a:t>
            </a:r>
          </a:p>
        </p:txBody>
      </p:sp>
      <p:sp>
        <p:nvSpPr>
          <p:cNvPr id="9" name="Text Placeholder 8">
            <a:extLst>
              <a:ext uri="{FF2B5EF4-FFF2-40B4-BE49-F238E27FC236}">
                <a16:creationId xmlns:a16="http://schemas.microsoft.com/office/drawing/2014/main" id="{8FF61318-78C9-4E00-BD55-A89B49D67469}"/>
              </a:ext>
            </a:extLst>
          </p:cNvPr>
          <p:cNvSpPr>
            <a:spLocks noGrp="1"/>
          </p:cNvSpPr>
          <p:nvPr>
            <p:ph type="body" sz="quarter" idx="13"/>
          </p:nvPr>
        </p:nvSpPr>
        <p:spPr>
          <a:xfrm>
            <a:off x="836613" y="770965"/>
            <a:ext cx="10501312" cy="4994619"/>
          </a:xfrm>
        </p:spPr>
        <p:txBody>
          <a:bodyPr vert="horz" lIns="91440" tIns="45720" rIns="91440" bIns="45720" rtlCol="0" anchor="t">
            <a:normAutofit/>
          </a:bodyPr>
          <a:lstStyle/>
          <a:p>
            <a:r>
              <a:rPr lang="en-US" sz="2400">
                <a:latin typeface="+mn-lt"/>
              </a:rPr>
              <a:t>Determine the prevalence of gambling-related behaviors and problem gambling in Illinois, including for vulnerable populations or those marginalized due to race, culture, or socioeconomic disparities.</a:t>
            </a:r>
          </a:p>
          <a:p>
            <a:r>
              <a:rPr lang="en-US" sz="2400">
                <a:latin typeface="+mn-lt"/>
              </a:rPr>
              <a:t>Inform a strategic initiative for preventing and addressing problem gambling in the state. </a:t>
            </a:r>
            <a:endParaRPr lang="en-US" sz="2400">
              <a:latin typeface="+mn-lt"/>
              <a:cs typeface="Calibri"/>
            </a:endParaRPr>
          </a:p>
          <a:p>
            <a:pPr marL="0" indent="0" algn="ctr">
              <a:buNone/>
            </a:pPr>
            <a:r>
              <a:rPr lang="en-US" sz="2400" b="1">
                <a:latin typeface="+mn-lt"/>
              </a:rPr>
              <a:t>We Found</a:t>
            </a:r>
            <a:endParaRPr lang="en-US" sz="2400" b="1">
              <a:latin typeface="+mn-lt"/>
              <a:cs typeface="Calibri" panose="020F0502020204030204"/>
            </a:endParaRPr>
          </a:p>
          <a:p>
            <a:pPr marL="342900" indent="-342900"/>
            <a:r>
              <a:rPr lang="en-US" sz="2400">
                <a:latin typeface="+mn-lt"/>
              </a:rPr>
              <a:t>A higher prevalence of problem gambling among Indigenous, Black, Hispanic/Latinx and Asian communities</a:t>
            </a:r>
            <a:endParaRPr lang="en-US" sz="2400">
              <a:latin typeface="+mn-lt"/>
              <a:cs typeface="Calibri"/>
            </a:endParaRPr>
          </a:p>
          <a:p>
            <a:pPr lvl="1"/>
            <a:r>
              <a:rPr lang="en-US" sz="2400">
                <a:latin typeface="+mn-lt"/>
              </a:rPr>
              <a:t>Racial discrimination, acculturative stressors, targeted marketing</a:t>
            </a:r>
            <a:endParaRPr lang="en-US" sz="2400">
              <a:latin typeface="+mn-lt"/>
              <a:cs typeface="Calibri"/>
            </a:endParaRPr>
          </a:p>
          <a:p>
            <a:r>
              <a:rPr lang="en-US" sz="2400">
                <a:latin typeface="+mn-lt"/>
              </a:rPr>
              <a:t>Older adults and young people</a:t>
            </a:r>
            <a:endParaRPr lang="en-US" sz="2400">
              <a:latin typeface="+mn-lt"/>
              <a:cs typeface="Calibri"/>
            </a:endParaRPr>
          </a:p>
          <a:p>
            <a:pPr lvl="1"/>
            <a:r>
              <a:rPr lang="en-US" sz="2400">
                <a:latin typeface="+mn-lt"/>
              </a:rPr>
              <a:t>Low income, socialization, social isolation, targeted marketing </a:t>
            </a:r>
            <a:endParaRPr lang="en-US" sz="2400">
              <a:latin typeface="+mn-lt"/>
              <a:cs typeface="Calibri"/>
            </a:endParaRPr>
          </a:p>
        </p:txBody>
      </p:sp>
    </p:spTree>
    <p:extLst>
      <p:ext uri="{BB962C8B-B14F-4D97-AF65-F5344CB8AC3E}">
        <p14:creationId xmlns:p14="http://schemas.microsoft.com/office/powerpoint/2010/main" val="865267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8C36-07CC-4702-96F4-16BF25E30D46}"/>
              </a:ext>
            </a:extLst>
          </p:cNvPr>
          <p:cNvSpPr>
            <a:spLocks noGrp="1"/>
          </p:cNvSpPr>
          <p:nvPr>
            <p:ph type="title"/>
          </p:nvPr>
        </p:nvSpPr>
        <p:spPr>
          <a:xfrm>
            <a:off x="264888" y="150075"/>
            <a:ext cx="8985644" cy="344737"/>
          </a:xfrm>
        </p:spPr>
        <p:txBody>
          <a:bodyPr>
            <a:noAutofit/>
          </a:bodyPr>
          <a:lstStyle/>
          <a:p>
            <a:r>
              <a:rPr kumimoji="0" lang="en-US" sz="32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Illinois Problem Gambling Needs Assessment</a:t>
            </a:r>
            <a:endParaRPr lang="en-US" sz="3200"/>
          </a:p>
        </p:txBody>
      </p:sp>
      <p:sp>
        <p:nvSpPr>
          <p:cNvPr id="3" name="Content Placeholder 2">
            <a:extLst>
              <a:ext uri="{FF2B5EF4-FFF2-40B4-BE49-F238E27FC236}">
                <a16:creationId xmlns:a16="http://schemas.microsoft.com/office/drawing/2014/main" id="{98FCBE5A-0FC0-4A41-BC44-5FA8BE762F73}"/>
              </a:ext>
            </a:extLst>
          </p:cNvPr>
          <p:cNvSpPr>
            <a:spLocks noGrp="1"/>
          </p:cNvSpPr>
          <p:nvPr>
            <p:ph type="body" sz="quarter" idx="13"/>
          </p:nvPr>
        </p:nvSpPr>
        <p:spPr>
          <a:xfrm>
            <a:off x="836613" y="1599266"/>
            <a:ext cx="10501312" cy="4596727"/>
          </a:xfrm>
        </p:spPr>
        <p:txBody>
          <a:bodyPr/>
          <a:lstStyle/>
          <a:p>
            <a:pPr>
              <a:buSzPct val="100000"/>
            </a:pPr>
            <a:r>
              <a:rPr lang="en-US" b="1">
                <a:latin typeface="+mn-lt"/>
                <a:cs typeface="Arial" panose="020B0604020202020204" pitchFamily="34" charset="0"/>
              </a:rPr>
              <a:t>9% </a:t>
            </a:r>
            <a:r>
              <a:rPr lang="en-US">
                <a:latin typeface="+mn-lt"/>
                <a:cs typeface="Arial" panose="020B0604020202020204" pitchFamily="34" charset="0"/>
              </a:rPr>
              <a:t>of Illinoisan residents have or are at risk of having problem gambling</a:t>
            </a:r>
          </a:p>
          <a:p>
            <a:pPr>
              <a:lnSpc>
                <a:spcPct val="115000"/>
              </a:lnSpc>
              <a:spcBef>
                <a:spcPts val="0"/>
              </a:spcBef>
              <a:buSzPct val="100000"/>
              <a:tabLst>
                <a:tab pos="914400" algn="l"/>
              </a:tabLst>
            </a:pPr>
            <a:r>
              <a:rPr lang="en-US" b="1">
                <a:latin typeface="+mn-lt"/>
                <a:ea typeface="Times New Roman" panose="02020603050405020304" pitchFamily="18" charset="0"/>
                <a:cs typeface="Arial" panose="020B0604020202020204" pitchFamily="34" charset="0"/>
              </a:rPr>
              <a:t>69% </a:t>
            </a:r>
            <a:r>
              <a:rPr lang="en-US">
                <a:latin typeface="+mn-lt"/>
                <a:ea typeface="Times New Roman" panose="02020603050405020304" pitchFamily="18" charset="0"/>
                <a:cs typeface="Arial" panose="020B0604020202020204" pitchFamily="34" charset="0"/>
              </a:rPr>
              <a:t>of people with problem gambling experienced comorbid mental health issues</a:t>
            </a:r>
            <a:endParaRPr lang="en-US">
              <a:latin typeface="+mn-lt"/>
              <a:ea typeface="Calibri" panose="020F0502020204030204" pitchFamily="34" charset="0"/>
              <a:cs typeface="Arial" panose="020B0604020202020204" pitchFamily="34" charset="0"/>
            </a:endParaRPr>
          </a:p>
          <a:p>
            <a:pPr>
              <a:lnSpc>
                <a:spcPct val="115000"/>
              </a:lnSpc>
              <a:spcBef>
                <a:spcPts val="0"/>
              </a:spcBef>
              <a:buSzPct val="100000"/>
              <a:tabLst>
                <a:tab pos="914400" algn="l"/>
              </a:tabLst>
            </a:pPr>
            <a:r>
              <a:rPr lang="en-US" b="1">
                <a:effectLst/>
                <a:latin typeface="+mn-lt"/>
                <a:ea typeface="Times New Roman" panose="02020603050405020304" pitchFamily="18" charset="0"/>
                <a:cs typeface="Arial" panose="020B0604020202020204" pitchFamily="34" charset="0"/>
              </a:rPr>
              <a:t>30% </a:t>
            </a:r>
            <a:r>
              <a:rPr lang="en-US">
                <a:effectLst/>
                <a:latin typeface="+mn-lt"/>
                <a:ea typeface="Times New Roman" panose="02020603050405020304" pitchFamily="18" charset="0"/>
                <a:cs typeface="Arial" panose="020B0604020202020204" pitchFamily="34" charset="0"/>
              </a:rPr>
              <a:t>of individuals with gambling disorder considered or attempted suicide.   </a:t>
            </a:r>
            <a:endParaRPr lang="en-US">
              <a:effectLst/>
              <a:latin typeface="+mn-lt"/>
              <a:ea typeface="Calibri" panose="020F0502020204030204" pitchFamily="34" charset="0"/>
              <a:cs typeface="Arial" panose="020B0604020202020204" pitchFamily="34" charset="0"/>
            </a:endParaRPr>
          </a:p>
          <a:p>
            <a:endParaRPr lang="en-US" sz="2200"/>
          </a:p>
          <a:p>
            <a:endParaRPr lang="en-US"/>
          </a:p>
          <a:p>
            <a:endParaRPr lang="en-US"/>
          </a:p>
        </p:txBody>
      </p:sp>
      <p:sp>
        <p:nvSpPr>
          <p:cNvPr id="5" name="Text Placeholder 4">
            <a:extLst>
              <a:ext uri="{FF2B5EF4-FFF2-40B4-BE49-F238E27FC236}">
                <a16:creationId xmlns:a16="http://schemas.microsoft.com/office/drawing/2014/main" id="{B2D6F0D3-9245-48F0-85D8-E8D252794FA9}"/>
              </a:ext>
            </a:extLst>
          </p:cNvPr>
          <p:cNvSpPr>
            <a:spLocks noGrp="1"/>
          </p:cNvSpPr>
          <p:nvPr>
            <p:ph type="body" sz="quarter" idx="14"/>
          </p:nvPr>
        </p:nvSpPr>
        <p:spPr>
          <a:xfrm>
            <a:off x="836613" y="880098"/>
            <a:ext cx="10501312" cy="462013"/>
          </a:xfrm>
        </p:spPr>
        <p:txBody>
          <a:bodyPr/>
          <a:lstStyle/>
          <a:p>
            <a:r>
              <a:rPr lang="en-US">
                <a:solidFill>
                  <a:schemeClr val="tx1"/>
                </a:solidFill>
                <a:latin typeface="+mn-lt"/>
                <a:cs typeface="Arial" panose="020B0604020202020204" pitchFamily="34" charset="0"/>
              </a:rPr>
              <a:t>Gambling Disorder Prevalence in Illinois</a:t>
            </a:r>
          </a:p>
        </p:txBody>
      </p:sp>
      <p:graphicFrame>
        <p:nvGraphicFramePr>
          <p:cNvPr id="6" name="Chart 5">
            <a:extLst>
              <a:ext uri="{FF2B5EF4-FFF2-40B4-BE49-F238E27FC236}">
                <a16:creationId xmlns:a16="http://schemas.microsoft.com/office/drawing/2014/main" id="{41B28CF9-E4B5-43F0-AE54-7CD0A1FFA31C}"/>
              </a:ext>
            </a:extLst>
          </p:cNvPr>
          <p:cNvGraphicFramePr/>
          <p:nvPr/>
        </p:nvGraphicFramePr>
        <p:xfrm>
          <a:off x="0" y="3071667"/>
          <a:ext cx="1219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ight Brace 9">
            <a:extLst>
              <a:ext uri="{FF2B5EF4-FFF2-40B4-BE49-F238E27FC236}">
                <a16:creationId xmlns:a16="http://schemas.microsoft.com/office/drawing/2014/main" id="{5BE91087-D39F-411E-9F0C-B522C31C9AB6}"/>
              </a:ext>
            </a:extLst>
          </p:cNvPr>
          <p:cNvSpPr/>
          <p:nvPr/>
        </p:nvSpPr>
        <p:spPr>
          <a:xfrm rot="16200000">
            <a:off x="8271826" y="369927"/>
            <a:ext cx="574681" cy="661426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F0502020204030204"/>
              <a:ea typeface="+mn-ea"/>
              <a:cs typeface="+mn-cs"/>
            </a:endParaRPr>
          </a:p>
        </p:txBody>
      </p:sp>
      <p:sp>
        <p:nvSpPr>
          <p:cNvPr id="11" name="TextBox 10">
            <a:extLst>
              <a:ext uri="{FF2B5EF4-FFF2-40B4-BE49-F238E27FC236}">
                <a16:creationId xmlns:a16="http://schemas.microsoft.com/office/drawing/2014/main" id="{93E339E4-3A6D-4819-A294-CA09B98276F1}"/>
              </a:ext>
            </a:extLst>
          </p:cNvPr>
          <p:cNvSpPr txBox="1"/>
          <p:nvPr/>
        </p:nvSpPr>
        <p:spPr>
          <a:xfrm>
            <a:off x="900332" y="4200546"/>
            <a:ext cx="43328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rPr>
              <a:t>11,668,508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rPr>
              <a:t>Illinoisans</a:t>
            </a:r>
          </a:p>
        </p:txBody>
      </p:sp>
      <p:sp>
        <p:nvSpPr>
          <p:cNvPr id="12" name="TextBox 11">
            <a:extLst>
              <a:ext uri="{FF2B5EF4-FFF2-40B4-BE49-F238E27FC236}">
                <a16:creationId xmlns:a16="http://schemas.microsoft.com/office/drawing/2014/main" id="{9F34CD0E-4366-4712-BE8A-7BAE133C91B0}"/>
              </a:ext>
            </a:extLst>
          </p:cNvPr>
          <p:cNvSpPr txBox="1"/>
          <p:nvPr/>
        </p:nvSpPr>
        <p:spPr>
          <a:xfrm>
            <a:off x="6412924" y="4200545"/>
            <a:ext cx="187262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rPr>
              <a:t>761,000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rPr>
              <a:t>Illinoisans at risk</a:t>
            </a:r>
          </a:p>
        </p:txBody>
      </p:sp>
      <p:sp>
        <p:nvSpPr>
          <p:cNvPr id="4" name="Rectangle 3">
            <a:extLst>
              <a:ext uri="{FF2B5EF4-FFF2-40B4-BE49-F238E27FC236}">
                <a16:creationId xmlns:a16="http://schemas.microsoft.com/office/drawing/2014/main" id="{1CA1CCFB-44C8-4AD8-AD62-1836EFC7BF0A}"/>
              </a:ext>
            </a:extLst>
          </p:cNvPr>
          <p:cNvSpPr/>
          <p:nvPr/>
        </p:nvSpPr>
        <p:spPr>
          <a:xfrm>
            <a:off x="4757710" y="6577120"/>
            <a:ext cx="6096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DATA SOURCE: IL Problem Gambling Assessment, Frequent Gambler Sample, 2021; 2020 Census</a:t>
            </a:r>
            <a:endParaRPr kumimoji="0" lang="en-US" sz="1100" b="0" i="0" u="none" strike="noStrike" kern="1200" cap="none" spc="0" normalizeH="0" baseline="0" noProof="0">
              <a:ln>
                <a:noFill/>
              </a:ln>
              <a:solidFill>
                <a:srgbClr val="000000"/>
              </a:solidFill>
              <a:effectLst/>
              <a:uLnTx/>
              <a:uFillTx/>
              <a:latin typeface="Franklin Gothic Book" panose="020F0502020204030204"/>
              <a:ea typeface="+mn-ea"/>
              <a:cs typeface="+mn-cs"/>
            </a:endParaRPr>
          </a:p>
        </p:txBody>
      </p:sp>
      <p:pic>
        <p:nvPicPr>
          <p:cNvPr id="8" name="Picture 7">
            <a:extLst>
              <a:ext uri="{FF2B5EF4-FFF2-40B4-BE49-F238E27FC236}">
                <a16:creationId xmlns:a16="http://schemas.microsoft.com/office/drawing/2014/main" id="{0C7DFDA2-F4E8-4FC2-819A-694971CCD8CE}"/>
              </a:ext>
            </a:extLst>
          </p:cNvPr>
          <p:cNvPicPr>
            <a:picLocks noChangeAspect="1"/>
          </p:cNvPicPr>
          <p:nvPr/>
        </p:nvPicPr>
        <p:blipFill>
          <a:blip r:embed="rId4"/>
          <a:stretch>
            <a:fillRect/>
          </a:stretch>
        </p:blipFill>
        <p:spPr>
          <a:xfrm>
            <a:off x="9425552" y="4186520"/>
            <a:ext cx="642275" cy="667475"/>
          </a:xfrm>
          <a:prstGeom prst="rect">
            <a:avLst/>
          </a:prstGeom>
        </p:spPr>
      </p:pic>
      <p:sp>
        <p:nvSpPr>
          <p:cNvPr id="13" name="TextBox 12">
            <a:extLst>
              <a:ext uri="{FF2B5EF4-FFF2-40B4-BE49-F238E27FC236}">
                <a16:creationId xmlns:a16="http://schemas.microsoft.com/office/drawing/2014/main" id="{3AA5CEA7-DF5A-44C2-BA6E-A4D9C970D032}"/>
              </a:ext>
            </a:extLst>
          </p:cNvPr>
          <p:cNvSpPr txBox="1"/>
          <p:nvPr/>
        </p:nvSpPr>
        <p:spPr>
          <a:xfrm>
            <a:off x="9455954" y="4207664"/>
            <a:ext cx="239148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rPr>
              <a:t>383,000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rPr>
              <a:t>w</a:t>
            </a:r>
            <a:r>
              <a:rPr kumimoji="0" lang="en-US" sz="1800" b="0" i="0" u="none" strike="noStrike" kern="1200" cap="none" spc="0" normalizeH="0" baseline="0" noProof="0" err="1">
                <a:ln>
                  <a:noFill/>
                </a:ln>
                <a:solidFill>
                  <a:srgbClr val="FFFFFF"/>
                </a:solidFill>
                <a:effectLst/>
                <a:uLnTx/>
                <a:uFillTx/>
                <a:latin typeface="Franklin Gothic Book" panose="020F0502020204030204"/>
                <a:ea typeface="+mn-ea"/>
                <a:cs typeface="+mn-cs"/>
              </a:rPr>
              <a:t>ith</a:t>
            </a:r>
            <a:r>
              <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rPr>
              <a:t> gambling disorder</a:t>
            </a:r>
          </a:p>
        </p:txBody>
      </p:sp>
      <p:pic>
        <p:nvPicPr>
          <p:cNvPr id="14" name="Picture 13">
            <a:extLst>
              <a:ext uri="{FF2B5EF4-FFF2-40B4-BE49-F238E27FC236}">
                <a16:creationId xmlns:a16="http://schemas.microsoft.com/office/drawing/2014/main" id="{9E22D6E7-B558-4E06-B75A-45C91E3C3AB3}"/>
              </a:ext>
            </a:extLst>
          </p:cNvPr>
          <p:cNvPicPr>
            <a:picLocks noChangeAspect="1"/>
          </p:cNvPicPr>
          <p:nvPr/>
        </p:nvPicPr>
        <p:blipFill>
          <a:blip r:embed="rId5"/>
          <a:stretch>
            <a:fillRect/>
          </a:stretch>
        </p:blipFill>
        <p:spPr>
          <a:xfrm>
            <a:off x="2850489" y="5788014"/>
            <a:ext cx="1060796" cy="944962"/>
          </a:xfrm>
          <a:prstGeom prst="rect">
            <a:avLst/>
          </a:prstGeom>
        </p:spPr>
      </p:pic>
    </p:spTree>
    <p:extLst>
      <p:ext uri="{BB962C8B-B14F-4D97-AF65-F5344CB8AC3E}">
        <p14:creationId xmlns:p14="http://schemas.microsoft.com/office/powerpoint/2010/main" val="36301919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26" name="Freeform: Shape 25">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C5F76FC-1F0F-1E42-973B-E09D1F5CFFF4}"/>
              </a:ext>
            </a:extLst>
          </p:cNvPr>
          <p:cNvSpPr>
            <a:spLocks noGrp="1"/>
          </p:cNvSpPr>
          <p:nvPr>
            <p:ph type="title"/>
          </p:nvPr>
        </p:nvSpPr>
        <p:spPr>
          <a:xfrm>
            <a:off x="457201" y="723406"/>
            <a:ext cx="3234018" cy="3826728"/>
          </a:xfrm>
        </p:spPr>
        <p:txBody>
          <a:bodyPr vert="horz" lIns="91440" tIns="45720" rIns="91440" bIns="45720" rtlCol="0" anchor="b">
            <a:normAutofit/>
          </a:bodyPr>
          <a:lstStyle/>
          <a:p>
            <a:pPr algn="ctr"/>
            <a:r>
              <a:rPr lang="en-US" sz="5900" b="1" kern="1200">
                <a:solidFill>
                  <a:schemeClr val="tx1"/>
                </a:solidFill>
                <a:latin typeface="+mj-lt"/>
                <a:ea typeface="+mj-ea"/>
                <a:cs typeface="+mj-cs"/>
              </a:rPr>
              <a:t>Illinois’ Response</a:t>
            </a:r>
          </a:p>
        </p:txBody>
      </p:sp>
      <p:pic>
        <p:nvPicPr>
          <p:cNvPr id="2" name="Picture 1">
            <a:hlinkClick r:id="rId3"/>
            <a:extLst>
              <a:ext uri="{FF2B5EF4-FFF2-40B4-BE49-F238E27FC236}">
                <a16:creationId xmlns:a16="http://schemas.microsoft.com/office/drawing/2014/main" id="{707DB318-81A3-31A3-D64F-A605BD6BE7FE}"/>
              </a:ext>
            </a:extLst>
          </p:cNvPr>
          <p:cNvPicPr>
            <a:picLocks noChangeAspect="1"/>
          </p:cNvPicPr>
          <p:nvPr/>
        </p:nvPicPr>
        <p:blipFill rotWithShape="1">
          <a:blip r:embed="rId4"/>
          <a:srcRect t="11639" r="9089" b="16438"/>
          <a:stretch/>
        </p:blipFill>
        <p:spPr>
          <a:xfrm>
            <a:off x="4916251" y="805852"/>
            <a:ext cx="6631341" cy="5246296"/>
          </a:xfrm>
          <a:prstGeom prst="rect">
            <a:avLst/>
          </a:prstGeom>
        </p:spPr>
      </p:pic>
    </p:spTree>
    <p:extLst>
      <p:ext uri="{BB962C8B-B14F-4D97-AF65-F5344CB8AC3E}">
        <p14:creationId xmlns:p14="http://schemas.microsoft.com/office/powerpoint/2010/main" val="2438057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8C57-411D-4C6E-BA1A-07CFAA5CAF63}"/>
              </a:ext>
            </a:extLst>
          </p:cNvPr>
          <p:cNvSpPr>
            <a:spLocks noGrp="1"/>
          </p:cNvSpPr>
          <p:nvPr>
            <p:ph type="title"/>
          </p:nvPr>
        </p:nvSpPr>
        <p:spPr/>
        <p:txBody>
          <a:bodyPr>
            <a:noAutofit/>
          </a:bodyPr>
          <a:lstStyle/>
          <a:p>
            <a:r>
              <a:rPr lang="en-US" sz="3200" b="1"/>
              <a:t>SUPR Gambling Services </a:t>
            </a:r>
          </a:p>
        </p:txBody>
      </p:sp>
      <p:graphicFrame>
        <p:nvGraphicFramePr>
          <p:cNvPr id="4" name="Diagram 3">
            <a:extLst>
              <a:ext uri="{FF2B5EF4-FFF2-40B4-BE49-F238E27FC236}">
                <a16:creationId xmlns:a16="http://schemas.microsoft.com/office/drawing/2014/main" id="{6E513E18-D132-44D1-8D37-EF82ABE0258C}"/>
              </a:ext>
            </a:extLst>
          </p:cNvPr>
          <p:cNvGraphicFramePr/>
          <p:nvPr/>
        </p:nvGraphicFramePr>
        <p:xfrm>
          <a:off x="886852" y="560103"/>
          <a:ext cx="1005839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0F71C43-17E9-4920-AA8E-96450D680624}"/>
              </a:ext>
            </a:extLst>
          </p:cNvPr>
          <p:cNvSpPr txBox="1"/>
          <p:nvPr/>
        </p:nvSpPr>
        <p:spPr>
          <a:xfrm>
            <a:off x="1051050" y="4814139"/>
            <a:ext cx="127150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sng" strike="noStrike" kern="1200" cap="none" spc="0" normalizeH="0" baseline="0" noProof="0">
                <a:ln>
                  <a:noFill/>
                </a:ln>
                <a:solidFill>
                  <a:srgbClr val="FFFFFF"/>
                </a:solidFill>
                <a:effectLst/>
                <a:uLnTx/>
                <a:uFillTx/>
                <a:latin typeface="Calibri" panose="020F0502020204030204"/>
                <a:ea typeface="+mn-ea"/>
                <a:cs typeface="+mn-cs"/>
              </a:rPr>
              <a:t>Outreach</a:t>
            </a:r>
          </a:p>
        </p:txBody>
      </p:sp>
      <p:sp>
        <p:nvSpPr>
          <p:cNvPr id="6" name="Arrow: Right 5">
            <a:extLst>
              <a:ext uri="{FF2B5EF4-FFF2-40B4-BE49-F238E27FC236}">
                <a16:creationId xmlns:a16="http://schemas.microsoft.com/office/drawing/2014/main" id="{6C61C301-4CC2-4970-9D07-2F69ABC935C8}"/>
              </a:ext>
            </a:extLst>
          </p:cNvPr>
          <p:cNvSpPr/>
          <p:nvPr/>
        </p:nvSpPr>
        <p:spPr>
          <a:xfrm>
            <a:off x="11941224" y="6594231"/>
            <a:ext cx="250776" cy="263769"/>
          </a:xfrm>
          <a:prstGeom prst="rightArrow">
            <a:avLst/>
          </a:prstGeom>
          <a:noFill/>
          <a:ln>
            <a:solidFill>
              <a:srgbClr val="DFE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5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1000" tmFilter="0, 0; .2, .5; .8, .5; 1, 0"/>
                                        <p:tgtEl>
                                          <p:spTgt spid="7"/>
                                        </p:tgtEl>
                                      </p:cBhvr>
                                    </p:animEffect>
                                    <p:animScale>
                                      <p:cBhvr>
                                        <p:cTn id="11" dur="500" autoRev="1" fill="hold"/>
                                        <p:tgtEl>
                                          <p:spTgt spid="7"/>
                                        </p:tgtEl>
                                      </p:cBhvr>
                                      <p:by x="105000" y="105000"/>
                                    </p:animScale>
                                  </p:childTnLst>
                                </p:cTn>
                              </p:par>
                            </p:childTnLst>
                          </p:cTn>
                        </p:par>
                        <p:par>
                          <p:cTn id="12" fill="hold">
                            <p:stCondLst>
                              <p:cond delay="2000"/>
                            </p:stCondLst>
                            <p:childTnLst>
                              <p:par>
                                <p:cTn id="13" presetID="26" presetClass="emph" presetSubtype="0" fill="hold" grpId="2" nodeType="afterEffect">
                                  <p:stCondLst>
                                    <p:cond delay="0"/>
                                  </p:stCondLst>
                                  <p:childTnLst>
                                    <p:animEffect transition="out" filter="fade">
                                      <p:cBhvr>
                                        <p:cTn id="14" dur="1000" tmFilter="0, 0; .2, .5; .8, .5; 1, 0"/>
                                        <p:tgtEl>
                                          <p:spTgt spid="7"/>
                                        </p:tgtEl>
                                      </p:cBhvr>
                                    </p:animEffect>
                                    <p:animScale>
                                      <p:cBhvr>
                                        <p:cTn id="15" dur="500" autoRev="1" fill="hold"/>
                                        <p:tgtEl>
                                          <p:spTgt spid="7"/>
                                        </p:tgtEl>
                                      </p:cBhvr>
                                      <p:by x="105000" y="105000"/>
                                    </p:animScale>
                                  </p:childTnLst>
                                </p:cTn>
                              </p:par>
                              <p:par>
                                <p:cTn id="16" presetID="1" presetClass="exit"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14DE-7952-D1E1-D455-9AFB4381BE8F}"/>
              </a:ext>
            </a:extLst>
          </p:cNvPr>
          <p:cNvSpPr>
            <a:spLocks noGrp="1"/>
          </p:cNvSpPr>
          <p:nvPr>
            <p:ph type="title"/>
          </p:nvPr>
        </p:nvSpPr>
        <p:spPr>
          <a:xfrm>
            <a:off x="2353332" y="220631"/>
            <a:ext cx="6900512" cy="344737"/>
          </a:xfrm>
        </p:spPr>
        <p:txBody>
          <a:bodyPr>
            <a:normAutofit fontScale="90000"/>
          </a:bodyPr>
          <a:lstStyle/>
          <a:p>
            <a:pPr algn="ctr"/>
            <a:br>
              <a:rPr lang="en-US" b="1">
                <a:latin typeface="Montserrat"/>
              </a:rPr>
            </a:br>
            <a:r>
              <a:rPr lang="en-US" sz="2700" b="1">
                <a:latin typeface="Montserrat"/>
              </a:rPr>
              <a:t>IDHS/SUPR’s Gambling Treatment Providers  </a:t>
            </a:r>
            <a:endParaRPr lang="en-US" sz="2700">
              <a:latin typeface="Montserrat"/>
            </a:endParaRPr>
          </a:p>
          <a:p>
            <a:endParaRPr lang="en-US"/>
          </a:p>
        </p:txBody>
      </p:sp>
      <p:sp>
        <p:nvSpPr>
          <p:cNvPr id="3" name="Oval 2">
            <a:extLst>
              <a:ext uri="{FF2B5EF4-FFF2-40B4-BE49-F238E27FC236}">
                <a16:creationId xmlns:a16="http://schemas.microsoft.com/office/drawing/2014/main" id="{AFDD9428-DCC3-1938-7790-00B89B44122C}"/>
              </a:ext>
            </a:extLst>
          </p:cNvPr>
          <p:cNvSpPr/>
          <p:nvPr/>
        </p:nvSpPr>
        <p:spPr>
          <a:xfrm>
            <a:off x="169333" y="776110"/>
            <a:ext cx="6208887" cy="2370667"/>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cs typeface="Calibri"/>
              </a:rPr>
              <a:t>Alpha Omega</a:t>
            </a:r>
          </a:p>
          <a:p>
            <a:pPr algn="ctr"/>
            <a:r>
              <a:rPr lang="en-US" sz="2000">
                <a:cs typeface="Calibri"/>
              </a:rPr>
              <a:t>Associates in Behavioral Health Center</a:t>
            </a:r>
          </a:p>
          <a:p>
            <a:pPr algn="ctr"/>
            <a:r>
              <a:rPr lang="en-US" sz="2000">
                <a:cs typeface="Calibri"/>
              </a:rPr>
              <a:t>Centerstone of Illinois Inc.</a:t>
            </a:r>
          </a:p>
          <a:p>
            <a:pPr algn="ctr"/>
            <a:r>
              <a:rPr lang="en-US" sz="2000">
                <a:cs typeface="Calibri"/>
              </a:rPr>
              <a:t>Central East Alcoholism &amp; Drug Council</a:t>
            </a:r>
          </a:p>
          <a:p>
            <a:pPr algn="ctr"/>
            <a:r>
              <a:rPr lang="en-US" sz="2000">
                <a:cs typeface="Calibri"/>
              </a:rPr>
              <a:t>Chestnut Health System</a:t>
            </a:r>
          </a:p>
        </p:txBody>
      </p:sp>
      <p:pic>
        <p:nvPicPr>
          <p:cNvPr id="4" name="Picture 4">
            <a:extLst>
              <a:ext uri="{FF2B5EF4-FFF2-40B4-BE49-F238E27FC236}">
                <a16:creationId xmlns:a16="http://schemas.microsoft.com/office/drawing/2014/main" id="{F4281188-9552-58DE-5682-2121E75340CA}"/>
              </a:ext>
            </a:extLst>
          </p:cNvPr>
          <p:cNvPicPr>
            <a:picLocks noChangeAspect="1"/>
          </p:cNvPicPr>
          <p:nvPr/>
        </p:nvPicPr>
        <p:blipFill>
          <a:blip r:embed="rId2"/>
          <a:stretch>
            <a:fillRect/>
          </a:stretch>
        </p:blipFill>
        <p:spPr>
          <a:xfrm>
            <a:off x="4428067" y="3230436"/>
            <a:ext cx="3335866" cy="2005793"/>
          </a:xfrm>
          <a:prstGeom prst="rect">
            <a:avLst/>
          </a:prstGeom>
        </p:spPr>
      </p:pic>
      <p:sp>
        <p:nvSpPr>
          <p:cNvPr id="5" name="Speech Bubble: Rectangle with Corners Rounded 4">
            <a:extLst>
              <a:ext uri="{FF2B5EF4-FFF2-40B4-BE49-F238E27FC236}">
                <a16:creationId xmlns:a16="http://schemas.microsoft.com/office/drawing/2014/main" id="{FEB76CB5-31F8-57C2-5DBB-06E82E21E765}"/>
              </a:ext>
            </a:extLst>
          </p:cNvPr>
          <p:cNvSpPr/>
          <p:nvPr/>
        </p:nvSpPr>
        <p:spPr>
          <a:xfrm>
            <a:off x="7380110" y="846669"/>
            <a:ext cx="4360333" cy="2088441"/>
          </a:xfrm>
          <a:prstGeom prst="wedgeRoundRect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cs typeface="Calibri"/>
              </a:rPr>
              <a:t>Ecker Center for Mental Health</a:t>
            </a:r>
          </a:p>
          <a:p>
            <a:pPr algn="ctr"/>
            <a:r>
              <a:rPr lang="en-US" sz="2000">
                <a:cs typeface="Calibri"/>
              </a:rPr>
              <a:t>Egyptian Public and Mental Health</a:t>
            </a:r>
          </a:p>
          <a:p>
            <a:pPr algn="ctr"/>
            <a:r>
              <a:rPr lang="en-US" sz="2000">
                <a:cs typeface="Calibri"/>
              </a:rPr>
              <a:t>Family Guidance Centers</a:t>
            </a:r>
          </a:p>
          <a:p>
            <a:pPr algn="ctr"/>
            <a:r>
              <a:rPr lang="en-US" sz="2000">
                <a:cs typeface="Calibri"/>
              </a:rPr>
              <a:t>Gateway Foundation</a:t>
            </a:r>
          </a:p>
        </p:txBody>
      </p:sp>
      <p:sp>
        <p:nvSpPr>
          <p:cNvPr id="6" name="Rectangle: Rounded Corners 5">
            <a:extLst>
              <a:ext uri="{FF2B5EF4-FFF2-40B4-BE49-F238E27FC236}">
                <a16:creationId xmlns:a16="http://schemas.microsoft.com/office/drawing/2014/main" id="{54AB53ED-C0BB-C3FF-EC6F-C44247C18CAA}"/>
              </a:ext>
            </a:extLst>
          </p:cNvPr>
          <p:cNvSpPr/>
          <p:nvPr/>
        </p:nvSpPr>
        <p:spPr>
          <a:xfrm>
            <a:off x="3231444" y="5517443"/>
            <a:ext cx="4952999" cy="118533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 Leyden Family Services-</a:t>
            </a:r>
            <a:r>
              <a:rPr lang="en-US">
                <a:ea typeface="+mn-lt"/>
                <a:cs typeface="+mn-lt"/>
              </a:rPr>
              <a:t>The SHARE Program</a:t>
            </a:r>
            <a:endParaRPr lang="en-US">
              <a:cs typeface="Calibri"/>
            </a:endParaRPr>
          </a:p>
          <a:p>
            <a:pPr algn="ctr"/>
            <a:r>
              <a:rPr lang="en-US">
                <a:cs typeface="Calibri"/>
              </a:rPr>
              <a:t>McDermott Center</a:t>
            </a:r>
          </a:p>
          <a:p>
            <a:pPr algn="ctr"/>
            <a:r>
              <a:rPr lang="en-US">
                <a:cs typeface="Calibri"/>
              </a:rPr>
              <a:t>Midwest Asian Health Association</a:t>
            </a:r>
          </a:p>
          <a:p>
            <a:pPr algn="ctr"/>
            <a:r>
              <a:rPr lang="en-US" err="1">
                <a:cs typeface="Calibri"/>
              </a:rPr>
              <a:t>Nicasa</a:t>
            </a:r>
            <a:endParaRPr lang="en-US">
              <a:cs typeface="Calibri"/>
            </a:endParaRPr>
          </a:p>
        </p:txBody>
      </p:sp>
      <p:sp>
        <p:nvSpPr>
          <p:cNvPr id="7" name="Rectangle: Top Corners Snipped 6">
            <a:extLst>
              <a:ext uri="{FF2B5EF4-FFF2-40B4-BE49-F238E27FC236}">
                <a16:creationId xmlns:a16="http://schemas.microsoft.com/office/drawing/2014/main" id="{1E4291F4-E564-3737-E8A7-19D4644F84A6}"/>
              </a:ext>
            </a:extLst>
          </p:cNvPr>
          <p:cNvSpPr/>
          <p:nvPr/>
        </p:nvSpPr>
        <p:spPr>
          <a:xfrm>
            <a:off x="479779" y="3527777"/>
            <a:ext cx="3259664" cy="1707444"/>
          </a:xfrm>
          <a:prstGeom prst="snip2Same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Remedies Renewing Lives</a:t>
            </a:r>
          </a:p>
          <a:p>
            <a:pPr algn="ctr"/>
            <a:r>
              <a:rPr lang="en-US">
                <a:cs typeface="Calibri"/>
              </a:rPr>
              <a:t>The South Suburban Council</a:t>
            </a:r>
          </a:p>
          <a:p>
            <a:pPr algn="ctr"/>
            <a:r>
              <a:rPr lang="en-US">
                <a:cs typeface="Calibri"/>
              </a:rPr>
              <a:t>TASC </a:t>
            </a:r>
          </a:p>
          <a:p>
            <a:pPr algn="ctr"/>
            <a:r>
              <a:rPr lang="en-US">
                <a:cs typeface="Calibri"/>
              </a:rPr>
              <a:t>Way Back Inn, Inc.</a:t>
            </a:r>
          </a:p>
        </p:txBody>
      </p:sp>
      <p:sp>
        <p:nvSpPr>
          <p:cNvPr id="8" name="Arrow: Right 7">
            <a:extLst>
              <a:ext uri="{FF2B5EF4-FFF2-40B4-BE49-F238E27FC236}">
                <a16:creationId xmlns:a16="http://schemas.microsoft.com/office/drawing/2014/main" id="{BBBA2834-D7D9-C2DB-3C46-DFF9F7EE11D5}"/>
              </a:ext>
            </a:extLst>
          </p:cNvPr>
          <p:cNvSpPr/>
          <p:nvPr/>
        </p:nvSpPr>
        <p:spPr>
          <a:xfrm rot="-660000">
            <a:off x="8156221" y="3485446"/>
            <a:ext cx="3739443" cy="2074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latin typeface="Calibri"/>
              <a:ea typeface="Arial"/>
              <a:cs typeface="Arial"/>
            </a:endParaRPr>
          </a:p>
          <a:p>
            <a:pPr algn="ctr"/>
            <a:r>
              <a:rPr lang="en-US">
                <a:solidFill>
                  <a:srgbClr val="FFFFFF"/>
                </a:solidFill>
                <a:latin typeface="Calibri"/>
                <a:ea typeface="Arial"/>
                <a:cs typeface="Arial"/>
              </a:rPr>
              <a:t>Heritage Behavioral Health</a:t>
            </a:r>
            <a:r>
              <a:rPr lang="en-US">
                <a:latin typeface="Calibri"/>
                <a:ea typeface="Arial"/>
                <a:cs typeface="Arial"/>
              </a:rPr>
              <a:t>​</a:t>
            </a:r>
            <a:endParaRPr lang="en-US"/>
          </a:p>
          <a:p>
            <a:pPr algn="ctr"/>
            <a:r>
              <a:rPr lang="en-US">
                <a:cs typeface="Arial"/>
              </a:rPr>
              <a:t>HRDI, Inc. </a:t>
            </a:r>
          </a:p>
          <a:p>
            <a:pPr algn="ctr"/>
            <a:r>
              <a:rPr lang="en-US">
                <a:cs typeface="Arial"/>
              </a:rPr>
              <a:t>Iroquois Mental Health Center</a:t>
            </a:r>
          </a:p>
          <a:p>
            <a:pPr algn="ctr"/>
            <a:r>
              <a:rPr lang="en-US">
                <a:cs typeface="Arial"/>
              </a:rPr>
              <a:t>Jasper County Health Dept. </a:t>
            </a:r>
          </a:p>
          <a:p>
            <a:pPr algn="ctr"/>
            <a:endParaRPr lang="en-US">
              <a:cs typeface="Arial"/>
            </a:endParaRPr>
          </a:p>
        </p:txBody>
      </p:sp>
    </p:spTree>
    <p:extLst>
      <p:ext uri="{BB962C8B-B14F-4D97-AF65-F5344CB8AC3E}">
        <p14:creationId xmlns:p14="http://schemas.microsoft.com/office/powerpoint/2010/main" val="1878753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6D667E-5768-AEA5-2E70-F88B9F62D546}"/>
              </a:ext>
            </a:extLst>
          </p:cNvPr>
          <p:cNvSpPr>
            <a:spLocks noGrp="1"/>
          </p:cNvSpPr>
          <p:nvPr>
            <p:ph type="body" sz="quarter" idx="13"/>
          </p:nvPr>
        </p:nvSpPr>
        <p:spPr>
          <a:xfrm>
            <a:off x="375386" y="1308847"/>
            <a:ext cx="5468560" cy="5263561"/>
          </a:xfrm>
        </p:spPr>
        <p:txBody>
          <a:bodyPr vert="horz" lIns="91440" tIns="45720" rIns="91440" bIns="45720" rtlCol="0" anchor="t">
            <a:normAutofit/>
          </a:bodyPr>
          <a:lstStyle/>
          <a:p>
            <a:endParaRPr lang="en-US"/>
          </a:p>
          <a:p>
            <a:r>
              <a:rPr lang="en-US" sz="2400">
                <a:solidFill>
                  <a:schemeClr val="tx1"/>
                </a:solidFill>
                <a:latin typeface="+mn-lt"/>
              </a:rPr>
              <a:t>Association House of Chicago</a:t>
            </a:r>
            <a:endParaRPr lang="en-US" sz="2400">
              <a:solidFill>
                <a:schemeClr val="tx1"/>
              </a:solidFill>
              <a:latin typeface="+mn-lt"/>
              <a:cs typeface="Calibri"/>
            </a:endParaRPr>
          </a:p>
          <a:p>
            <a:r>
              <a:rPr lang="en-US" sz="2400">
                <a:solidFill>
                  <a:schemeClr val="tx1"/>
                </a:solidFill>
                <a:latin typeface="+mn-lt"/>
              </a:rPr>
              <a:t>Cutivadores-Cultivator</a:t>
            </a:r>
            <a:endParaRPr lang="en-US" sz="2400">
              <a:solidFill>
                <a:schemeClr val="tx1"/>
              </a:solidFill>
              <a:latin typeface="+mn-lt"/>
              <a:cs typeface="Calibri"/>
            </a:endParaRPr>
          </a:p>
          <a:p>
            <a:r>
              <a:rPr lang="en-US" sz="2400">
                <a:solidFill>
                  <a:schemeClr val="tx1"/>
                </a:solidFill>
                <a:latin typeface="+mn-lt"/>
              </a:rPr>
              <a:t>Cicero Family Services</a:t>
            </a:r>
            <a:endParaRPr lang="en-US" sz="2400">
              <a:solidFill>
                <a:schemeClr val="tx1"/>
              </a:solidFill>
              <a:latin typeface="+mn-lt"/>
              <a:cs typeface="Calibri"/>
            </a:endParaRPr>
          </a:p>
          <a:p>
            <a:r>
              <a:rPr lang="en-US" sz="2400">
                <a:solidFill>
                  <a:schemeClr val="tx1"/>
                </a:solidFill>
                <a:latin typeface="+mn-lt"/>
              </a:rPr>
              <a:t>IABH-Illinois Alcoholism &amp; Drug</a:t>
            </a:r>
            <a:endParaRPr lang="en-US" sz="2400">
              <a:solidFill>
                <a:schemeClr val="tx1"/>
              </a:solidFill>
              <a:latin typeface="+mn-lt"/>
              <a:cs typeface="Calibri"/>
            </a:endParaRPr>
          </a:p>
          <a:p>
            <a:r>
              <a:rPr lang="en-US" sz="2400">
                <a:solidFill>
                  <a:schemeClr val="tx1"/>
                </a:solidFill>
                <a:latin typeface="+mn-lt"/>
              </a:rPr>
              <a:t>Illinois Council on Problem Gambling</a:t>
            </a:r>
            <a:endParaRPr lang="en-US" sz="2400">
              <a:solidFill>
                <a:schemeClr val="tx1"/>
              </a:solidFill>
              <a:latin typeface="+mn-lt"/>
              <a:cs typeface="Calibri"/>
            </a:endParaRPr>
          </a:p>
          <a:p>
            <a:r>
              <a:rPr lang="en-US" sz="2400">
                <a:solidFill>
                  <a:schemeClr val="tx1"/>
                </a:solidFill>
                <a:latin typeface="+mn-lt"/>
              </a:rPr>
              <a:t>Kenneth Young Center</a:t>
            </a:r>
            <a:endParaRPr lang="en-US" sz="2400">
              <a:solidFill>
                <a:schemeClr val="tx1"/>
              </a:solidFill>
              <a:latin typeface="+mn-lt"/>
              <a:cs typeface="Calibri"/>
            </a:endParaRPr>
          </a:p>
          <a:p>
            <a:r>
              <a:rPr lang="en-US" sz="2400" err="1">
                <a:solidFill>
                  <a:schemeClr val="tx1"/>
                </a:solidFill>
                <a:latin typeface="+mn-lt"/>
              </a:rPr>
              <a:t>LaKar</a:t>
            </a:r>
            <a:r>
              <a:rPr lang="en-US" sz="2400">
                <a:solidFill>
                  <a:schemeClr val="tx1"/>
                </a:solidFill>
                <a:latin typeface="+mn-lt"/>
              </a:rPr>
              <a:t> Enterprises</a:t>
            </a:r>
            <a:endParaRPr lang="en-US" sz="2400">
              <a:solidFill>
                <a:schemeClr val="tx1"/>
              </a:solidFill>
              <a:latin typeface="+mn-lt"/>
              <a:cs typeface="Calibri"/>
            </a:endParaRPr>
          </a:p>
          <a:p>
            <a:r>
              <a:rPr lang="en-US" sz="2400">
                <a:solidFill>
                  <a:schemeClr val="tx1"/>
                </a:solidFill>
                <a:latin typeface="+mn-lt"/>
              </a:rPr>
              <a:t>Pui Tak Center</a:t>
            </a:r>
            <a:endParaRPr lang="en-US" sz="2400">
              <a:solidFill>
                <a:schemeClr val="tx1"/>
              </a:solidFill>
              <a:latin typeface="+mn-lt"/>
              <a:cs typeface="Calibri"/>
            </a:endParaRPr>
          </a:p>
          <a:p>
            <a:endParaRPr lang="en-US"/>
          </a:p>
        </p:txBody>
      </p:sp>
      <p:sp>
        <p:nvSpPr>
          <p:cNvPr id="3" name="Text Placeholder 2">
            <a:extLst>
              <a:ext uri="{FF2B5EF4-FFF2-40B4-BE49-F238E27FC236}">
                <a16:creationId xmlns:a16="http://schemas.microsoft.com/office/drawing/2014/main" id="{37FBDB26-A8A9-96B7-8684-2D33794D864D}"/>
              </a:ext>
            </a:extLst>
          </p:cNvPr>
          <p:cNvSpPr>
            <a:spLocks noGrp="1"/>
          </p:cNvSpPr>
          <p:nvPr>
            <p:ph type="body" sz="quarter" idx="14"/>
          </p:nvPr>
        </p:nvSpPr>
        <p:spPr>
          <a:xfrm>
            <a:off x="233082" y="285592"/>
            <a:ext cx="5736370" cy="806824"/>
          </a:xfrm>
        </p:spPr>
        <p:txBody>
          <a:bodyPr>
            <a:normAutofit lnSpcReduction="10000"/>
          </a:bodyPr>
          <a:lstStyle/>
          <a:p>
            <a:pPr algn="ctr"/>
            <a:r>
              <a:rPr lang="en-US">
                <a:solidFill>
                  <a:schemeClr val="tx1"/>
                </a:solidFill>
              </a:rPr>
              <a:t>IDHS/SUPR’s Gambling </a:t>
            </a:r>
          </a:p>
          <a:p>
            <a:pPr algn="ctr"/>
            <a:r>
              <a:rPr lang="en-US">
                <a:solidFill>
                  <a:schemeClr val="tx1"/>
                </a:solidFill>
              </a:rPr>
              <a:t>Outreach Providers</a:t>
            </a:r>
          </a:p>
        </p:txBody>
      </p:sp>
      <p:pic>
        <p:nvPicPr>
          <p:cNvPr id="7" name="Picture 2" descr=" ">
            <a:extLst>
              <a:ext uri="{FF2B5EF4-FFF2-40B4-BE49-F238E27FC236}">
                <a16:creationId xmlns:a16="http://schemas.microsoft.com/office/drawing/2014/main" id="{088263FD-87D6-705C-9722-A553B2C05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371" y="1092416"/>
            <a:ext cx="4857399" cy="438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6736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E62ABF-4571-4146-AB8C-8D5AFB179E53}"/>
              </a:ext>
            </a:extLst>
          </p:cNvPr>
          <p:cNvSpPr/>
          <p:nvPr/>
        </p:nvSpPr>
        <p:spPr>
          <a:xfrm>
            <a:off x="9448800" y="0"/>
            <a:ext cx="2743200" cy="1327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18445B-36ED-44CB-ABF4-3327663DE22F}"/>
              </a:ext>
            </a:extLst>
          </p:cNvPr>
          <p:cNvPicPr>
            <a:picLocks noChangeAspect="1"/>
          </p:cNvPicPr>
          <p:nvPr/>
        </p:nvPicPr>
        <p:blipFill>
          <a:blip r:embed="rId3"/>
          <a:stretch>
            <a:fillRect/>
          </a:stretch>
        </p:blipFill>
        <p:spPr>
          <a:xfrm>
            <a:off x="427239" y="0"/>
            <a:ext cx="5397124" cy="6858000"/>
          </a:xfrm>
          <a:prstGeom prst="rect">
            <a:avLst/>
          </a:prstGeom>
        </p:spPr>
      </p:pic>
      <p:pic>
        <p:nvPicPr>
          <p:cNvPr id="8" name="Picture 7">
            <a:extLst>
              <a:ext uri="{FF2B5EF4-FFF2-40B4-BE49-F238E27FC236}">
                <a16:creationId xmlns:a16="http://schemas.microsoft.com/office/drawing/2014/main" id="{36CFEC01-E7DC-4065-A04F-5ADC305BF5C8}"/>
              </a:ext>
            </a:extLst>
          </p:cNvPr>
          <p:cNvPicPr>
            <a:picLocks noChangeAspect="1"/>
          </p:cNvPicPr>
          <p:nvPr/>
        </p:nvPicPr>
        <p:blipFill>
          <a:blip r:embed="rId4"/>
          <a:stretch>
            <a:fillRect/>
          </a:stretch>
        </p:blipFill>
        <p:spPr>
          <a:xfrm>
            <a:off x="6565440" y="0"/>
            <a:ext cx="5199321" cy="6858000"/>
          </a:xfrm>
          <a:prstGeom prst="rect">
            <a:avLst/>
          </a:prstGeom>
        </p:spPr>
      </p:pic>
      <p:sp>
        <p:nvSpPr>
          <p:cNvPr id="4" name="Rectangle 3">
            <a:extLst>
              <a:ext uri="{FF2B5EF4-FFF2-40B4-BE49-F238E27FC236}">
                <a16:creationId xmlns:a16="http://schemas.microsoft.com/office/drawing/2014/main" id="{4D8EAFBD-94FC-4853-9D6D-6AC69E320CC9}"/>
              </a:ext>
            </a:extLst>
          </p:cNvPr>
          <p:cNvSpPr/>
          <p:nvPr/>
        </p:nvSpPr>
        <p:spPr>
          <a:xfrm>
            <a:off x="9272337" y="5101389"/>
            <a:ext cx="2743200" cy="946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B17B74D2-79CD-49CB-9CA1-08D9B9ACE65F}"/>
              </a:ext>
            </a:extLst>
          </p:cNvPr>
          <p:cNvSpPr/>
          <p:nvPr/>
        </p:nvSpPr>
        <p:spPr>
          <a:xfrm>
            <a:off x="11941224" y="6594231"/>
            <a:ext cx="250776" cy="263769"/>
          </a:xfrm>
          <a:prstGeom prst="rightArrow">
            <a:avLst/>
          </a:prstGeom>
          <a:noFill/>
          <a:ln>
            <a:solidFill>
              <a:srgbClr val="DFE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3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A080D-8624-4219-973F-115DF160D987}"/>
              </a:ext>
            </a:extLst>
          </p:cNvPr>
          <p:cNvSpPr>
            <a:spLocks noGrp="1"/>
          </p:cNvSpPr>
          <p:nvPr>
            <p:ph type="title"/>
          </p:nvPr>
        </p:nvSpPr>
        <p:spPr/>
        <p:txBody>
          <a:bodyPr>
            <a:noAutofit/>
          </a:bodyPr>
          <a:lstStyle/>
          <a:p>
            <a:r>
              <a:rPr lang="en-US" sz="3200" b="1">
                <a:latin typeface="+mn-lt"/>
              </a:rPr>
              <a:t>Helpline and Website</a:t>
            </a:r>
          </a:p>
        </p:txBody>
      </p:sp>
      <p:sp>
        <p:nvSpPr>
          <p:cNvPr id="3" name="Text Placeholder 2">
            <a:extLst>
              <a:ext uri="{FF2B5EF4-FFF2-40B4-BE49-F238E27FC236}">
                <a16:creationId xmlns:a16="http://schemas.microsoft.com/office/drawing/2014/main" id="{820CCAA5-6E9A-48F8-B6AC-9DB864FA8FCA}"/>
              </a:ext>
            </a:extLst>
          </p:cNvPr>
          <p:cNvSpPr>
            <a:spLocks noGrp="1"/>
          </p:cNvSpPr>
          <p:nvPr>
            <p:ph type="body" sz="quarter" idx="13"/>
          </p:nvPr>
        </p:nvSpPr>
        <p:spPr>
          <a:xfrm>
            <a:off x="389140" y="1967367"/>
            <a:ext cx="6776260" cy="3927158"/>
          </a:xfrm>
        </p:spPr>
        <p:txBody>
          <a:bodyPr/>
          <a:lstStyle/>
          <a:p>
            <a:pPr marL="781050" marR="0" indent="-552450">
              <a:lnSpc>
                <a:spcPct val="115000"/>
              </a:lnSpc>
              <a:spcBef>
                <a:spcPts val="0"/>
              </a:spcBef>
              <a:spcAft>
                <a:spcPts val="1000"/>
              </a:spcAft>
            </a:pPr>
            <a:r>
              <a:rPr lang="en-US" sz="2400" b="1">
                <a:effectLst/>
                <a:latin typeface="+mn-lt"/>
                <a:ea typeface="Calibri" panose="020F0502020204030204" pitchFamily="34" charset="0"/>
              </a:rPr>
              <a:t>429%</a:t>
            </a:r>
            <a:r>
              <a:rPr lang="en-US" sz="2400">
                <a:effectLst/>
                <a:latin typeface="+mn-lt"/>
                <a:ea typeface="Calibri" panose="020F0502020204030204" pitchFamily="34" charset="0"/>
              </a:rPr>
              <a:t> increase in traffic to the website in SFY22 compared to prior years.</a:t>
            </a:r>
          </a:p>
          <a:p>
            <a:pPr marL="1238250" lvl="1" indent="-552450">
              <a:lnSpc>
                <a:spcPct val="115000"/>
              </a:lnSpc>
              <a:spcBef>
                <a:spcPts val="0"/>
              </a:spcBef>
              <a:spcAft>
                <a:spcPts val="1000"/>
              </a:spcAft>
              <a:buFont typeface="Courier New" panose="02070309020205020404" pitchFamily="49" charset="0"/>
              <a:buChar char="o"/>
            </a:pPr>
            <a:r>
              <a:rPr lang="en-US" sz="2200">
                <a:latin typeface="+mn-lt"/>
                <a:ea typeface="Calibri" panose="020F0502020204030204" pitchFamily="34" charset="0"/>
              </a:rPr>
              <a:t>SFY23 YTD website traffic is double SFY22</a:t>
            </a:r>
            <a:endParaRPr lang="en-US" sz="2200">
              <a:effectLst/>
              <a:latin typeface="+mn-lt"/>
              <a:ea typeface="Calibri" panose="020F0502020204030204" pitchFamily="34" charset="0"/>
            </a:endParaRPr>
          </a:p>
          <a:p>
            <a:pPr marL="781050" marR="0" indent="-552450">
              <a:lnSpc>
                <a:spcPct val="115000"/>
              </a:lnSpc>
              <a:spcBef>
                <a:spcPts val="0"/>
              </a:spcBef>
              <a:spcAft>
                <a:spcPts val="1000"/>
              </a:spcAft>
            </a:pPr>
            <a:r>
              <a:rPr lang="en-US" sz="2400" b="1">
                <a:latin typeface="+mn-lt"/>
                <a:ea typeface="Calibri" panose="020F0502020204030204" pitchFamily="34" charset="0"/>
              </a:rPr>
              <a:t>4,461</a:t>
            </a:r>
            <a:r>
              <a:rPr lang="en-US" sz="2400">
                <a:latin typeface="+mn-lt"/>
                <a:ea typeface="Calibri" panose="020F0502020204030204" pitchFamily="34" charset="0"/>
              </a:rPr>
              <a:t> </a:t>
            </a:r>
            <a:r>
              <a:rPr lang="en-US" sz="2400">
                <a:effectLst/>
                <a:latin typeface="+mn-lt"/>
                <a:ea typeface="Calibri" panose="020F0502020204030204" pitchFamily="34" charset="0"/>
              </a:rPr>
              <a:t>calls to the Gambling Helpline </a:t>
            </a:r>
            <a:r>
              <a:rPr lang="en-US" sz="2400">
                <a:latin typeface="+mn-lt"/>
                <a:ea typeface="Calibri" panose="020F0502020204030204" pitchFamily="34" charset="0"/>
              </a:rPr>
              <a:t>SFY23 </a:t>
            </a:r>
            <a:r>
              <a:rPr lang="en-US" sz="2400">
                <a:effectLst/>
                <a:latin typeface="+mn-lt"/>
                <a:ea typeface="Calibri" panose="020F0502020204030204" pitchFamily="34" charset="0"/>
              </a:rPr>
              <a:t>YTD</a:t>
            </a:r>
          </a:p>
          <a:p>
            <a:pPr marL="1238250" lvl="1" indent="-552450">
              <a:lnSpc>
                <a:spcPct val="115000"/>
              </a:lnSpc>
              <a:spcBef>
                <a:spcPts val="0"/>
              </a:spcBef>
              <a:spcAft>
                <a:spcPts val="1000"/>
              </a:spcAft>
              <a:buFont typeface="Courier New" panose="02070309020205020404" pitchFamily="49" charset="0"/>
              <a:buChar char="o"/>
            </a:pPr>
            <a:r>
              <a:rPr lang="en-US" sz="2200" b="1">
                <a:effectLst/>
                <a:latin typeface="+mn-lt"/>
                <a:ea typeface="Calibri" panose="020F0502020204030204" pitchFamily="34" charset="0"/>
              </a:rPr>
              <a:t>524</a:t>
            </a:r>
            <a:r>
              <a:rPr lang="en-US" sz="2200">
                <a:effectLst/>
                <a:latin typeface="+mn-lt"/>
                <a:ea typeface="Calibri" panose="020F0502020204030204" pitchFamily="34" charset="0"/>
              </a:rPr>
              <a:t> referrals made to gambling treatment </a:t>
            </a:r>
            <a:r>
              <a:rPr lang="en-US" sz="2200">
                <a:latin typeface="+mn-lt"/>
                <a:ea typeface="Calibri" panose="020F0502020204030204" pitchFamily="34" charset="0"/>
              </a:rPr>
              <a:t>SFY23 </a:t>
            </a:r>
            <a:r>
              <a:rPr lang="en-US" sz="2200">
                <a:effectLst/>
                <a:latin typeface="+mn-lt"/>
                <a:ea typeface="Calibri" panose="020F0502020204030204" pitchFamily="34" charset="0"/>
              </a:rPr>
              <a:t>YTD</a:t>
            </a:r>
          </a:p>
          <a:p>
            <a:endParaRPr lang="en-US"/>
          </a:p>
        </p:txBody>
      </p:sp>
      <p:sp>
        <p:nvSpPr>
          <p:cNvPr id="4" name="Text Placeholder 3">
            <a:extLst>
              <a:ext uri="{FF2B5EF4-FFF2-40B4-BE49-F238E27FC236}">
                <a16:creationId xmlns:a16="http://schemas.microsoft.com/office/drawing/2014/main" id="{43C20444-9AAB-4B52-854E-D97623378435}"/>
              </a:ext>
            </a:extLst>
          </p:cNvPr>
          <p:cNvSpPr>
            <a:spLocks noGrp="1"/>
          </p:cNvSpPr>
          <p:nvPr>
            <p:ph type="body" sz="quarter" idx="14"/>
          </p:nvPr>
        </p:nvSpPr>
        <p:spPr/>
        <p:txBody>
          <a:bodyPr/>
          <a:lstStyle/>
          <a:p>
            <a:r>
              <a:rPr lang="en-US">
                <a:latin typeface="+mn-lt"/>
              </a:rPr>
              <a:t>1.800.GAMBLER and AreYouReallyWinning.com </a:t>
            </a:r>
          </a:p>
        </p:txBody>
      </p:sp>
      <p:sp>
        <p:nvSpPr>
          <p:cNvPr id="6" name="TextBox 5">
            <a:extLst>
              <a:ext uri="{FF2B5EF4-FFF2-40B4-BE49-F238E27FC236}">
                <a16:creationId xmlns:a16="http://schemas.microsoft.com/office/drawing/2014/main" id="{9A6AF2D9-81EA-487D-9638-E4A3FAFC939B}"/>
              </a:ext>
            </a:extLst>
          </p:cNvPr>
          <p:cNvSpPr txBox="1"/>
          <p:nvPr/>
        </p:nvSpPr>
        <p:spPr>
          <a:xfrm>
            <a:off x="7488621" y="1967367"/>
            <a:ext cx="60974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mn-cs"/>
              </a:rPr>
              <a:t>Website Visits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D2D97D1-18E6-431D-AB9E-FE8A68E6AA57}"/>
              </a:ext>
            </a:extLst>
          </p:cNvPr>
          <p:cNvPicPr>
            <a:picLocks noChangeAspect="1"/>
          </p:cNvPicPr>
          <p:nvPr/>
        </p:nvPicPr>
        <p:blipFill>
          <a:blip r:embed="rId2"/>
          <a:stretch>
            <a:fillRect/>
          </a:stretch>
        </p:blipFill>
        <p:spPr>
          <a:xfrm>
            <a:off x="2850489" y="5788014"/>
            <a:ext cx="1060796" cy="944962"/>
          </a:xfrm>
          <a:prstGeom prst="rect">
            <a:avLst/>
          </a:prstGeom>
        </p:spPr>
      </p:pic>
      <p:graphicFrame>
        <p:nvGraphicFramePr>
          <p:cNvPr id="8" name="Chart 7">
            <a:extLst>
              <a:ext uri="{FF2B5EF4-FFF2-40B4-BE49-F238E27FC236}">
                <a16:creationId xmlns:a16="http://schemas.microsoft.com/office/drawing/2014/main" id="{2750230B-4EE5-438A-A0E0-8D95A0C4B52E}"/>
              </a:ext>
            </a:extLst>
          </p:cNvPr>
          <p:cNvGraphicFramePr>
            <a:graphicFrameLocks/>
          </p:cNvGraphicFramePr>
          <p:nvPr/>
        </p:nvGraphicFramePr>
        <p:xfrm>
          <a:off x="7488620" y="2329461"/>
          <a:ext cx="4645935" cy="42289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49805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01886-FF33-445A-B8B0-368A3617DF7E}"/>
              </a:ext>
            </a:extLst>
          </p:cNvPr>
          <p:cNvSpPr>
            <a:spLocks noGrp="1"/>
          </p:cNvSpPr>
          <p:nvPr>
            <p:ph type="title"/>
          </p:nvPr>
        </p:nvSpPr>
        <p:spPr/>
        <p:txBody>
          <a:bodyPr>
            <a:noAutofit/>
          </a:bodyPr>
          <a:lstStyle/>
          <a:p>
            <a:r>
              <a:rPr lang="en-US" sz="3200" b="1">
                <a:latin typeface="+mn-lt"/>
              </a:rPr>
              <a:t>New Public Awareness Campaign</a:t>
            </a:r>
          </a:p>
        </p:txBody>
      </p:sp>
      <p:sp>
        <p:nvSpPr>
          <p:cNvPr id="3" name="Text Placeholder 2">
            <a:extLst>
              <a:ext uri="{FF2B5EF4-FFF2-40B4-BE49-F238E27FC236}">
                <a16:creationId xmlns:a16="http://schemas.microsoft.com/office/drawing/2014/main" id="{A21FC75B-14AB-4985-963C-2B6E38F90755}"/>
              </a:ext>
            </a:extLst>
          </p:cNvPr>
          <p:cNvSpPr>
            <a:spLocks noGrp="1"/>
          </p:cNvSpPr>
          <p:nvPr>
            <p:ph type="body" sz="quarter" idx="13"/>
          </p:nvPr>
        </p:nvSpPr>
        <p:spPr>
          <a:xfrm>
            <a:off x="1020321" y="1306790"/>
            <a:ext cx="6344831" cy="5249917"/>
          </a:xfrm>
        </p:spPr>
        <p:txBody>
          <a:bodyPr vert="horz" lIns="91440" tIns="45720" rIns="91440" bIns="45720" rtlCol="0" anchor="t">
            <a:normAutofit/>
          </a:bodyPr>
          <a:lstStyle/>
          <a:p>
            <a:pPr indent="0">
              <a:lnSpc>
                <a:spcPct val="115000"/>
              </a:lnSpc>
              <a:spcBef>
                <a:spcPts val="0"/>
              </a:spcBef>
              <a:spcAft>
                <a:spcPts val="1000"/>
              </a:spcAft>
              <a:buNone/>
            </a:pPr>
            <a:r>
              <a:rPr lang="en-US">
                <a:latin typeface="+mn-lt"/>
                <a:ea typeface="Calibri" panose="020F0502020204030204" pitchFamily="34" charset="0"/>
              </a:rPr>
              <a:t>Campaign includes </a:t>
            </a:r>
            <a:endParaRPr lang="en-US"/>
          </a:p>
          <a:p>
            <a:pPr marL="1238250" lvl="1" indent="-552450">
              <a:lnSpc>
                <a:spcPct val="115000"/>
              </a:lnSpc>
              <a:spcBef>
                <a:spcPts val="0"/>
              </a:spcBef>
              <a:spcAft>
                <a:spcPts val="1000"/>
              </a:spcAft>
              <a:buFont typeface="Wingdings" panose="02070309020205020404" pitchFamily="49" charset="0"/>
              <a:buChar char="ü"/>
            </a:pPr>
            <a:r>
              <a:rPr lang="en-US" sz="2000">
                <a:latin typeface="+mn-lt"/>
                <a:ea typeface="Calibri" panose="020F0502020204030204" pitchFamily="34" charset="0"/>
              </a:rPr>
              <a:t>Social media ads including geofencing </a:t>
            </a:r>
            <a:endParaRPr lang="en-US" sz="2000">
              <a:latin typeface="+mn-lt"/>
              <a:ea typeface="Calibri" panose="020F0502020204030204" pitchFamily="34" charset="0"/>
              <a:cs typeface="Calibri" panose="020F0502020204030204"/>
            </a:endParaRPr>
          </a:p>
          <a:p>
            <a:pPr marL="1238250" lvl="1" indent="-552450">
              <a:lnSpc>
                <a:spcPct val="115000"/>
              </a:lnSpc>
              <a:spcBef>
                <a:spcPts val="0"/>
              </a:spcBef>
              <a:spcAft>
                <a:spcPts val="1000"/>
              </a:spcAft>
              <a:buFont typeface="Wingdings" panose="02070309020205020404" pitchFamily="49" charset="0"/>
              <a:buChar char="ü"/>
            </a:pPr>
            <a:r>
              <a:rPr lang="en-US" sz="2000">
                <a:latin typeface="+mn-lt"/>
                <a:ea typeface="Calibri" panose="020F0502020204030204" pitchFamily="34" charset="0"/>
              </a:rPr>
              <a:t>PR events with news organizations and sports teams</a:t>
            </a:r>
            <a:endParaRPr lang="en-US" sz="2000">
              <a:latin typeface="+mn-lt"/>
              <a:ea typeface="Calibri" panose="020F0502020204030204" pitchFamily="34" charset="0"/>
              <a:cs typeface="Calibri" panose="020F0502020204030204"/>
            </a:endParaRPr>
          </a:p>
          <a:p>
            <a:pPr marL="1238250" lvl="1" indent="-552450">
              <a:lnSpc>
                <a:spcPct val="115000"/>
              </a:lnSpc>
              <a:spcBef>
                <a:spcPts val="0"/>
              </a:spcBef>
              <a:spcAft>
                <a:spcPts val="1000"/>
              </a:spcAft>
              <a:buFont typeface="Wingdings" panose="02070309020205020404" pitchFamily="49" charset="0"/>
              <a:buChar char="ü"/>
            </a:pPr>
            <a:r>
              <a:rPr lang="en-US" sz="2000">
                <a:latin typeface="+mn-lt"/>
                <a:ea typeface="Calibri" panose="020F0502020204030204" pitchFamily="34" charset="0"/>
              </a:rPr>
              <a:t>Billboards </a:t>
            </a:r>
            <a:endParaRPr lang="en-US" sz="2000">
              <a:latin typeface="+mn-lt"/>
              <a:ea typeface="Calibri" panose="020F0502020204030204" pitchFamily="34" charset="0"/>
              <a:cs typeface="Calibri" panose="020F0502020204030204"/>
            </a:endParaRPr>
          </a:p>
          <a:p>
            <a:pPr marL="1238250" lvl="1" indent="-552450">
              <a:lnSpc>
                <a:spcPct val="115000"/>
              </a:lnSpc>
              <a:spcBef>
                <a:spcPts val="0"/>
              </a:spcBef>
              <a:spcAft>
                <a:spcPts val="1000"/>
              </a:spcAft>
              <a:buFont typeface="Wingdings" panose="02070309020205020404" pitchFamily="49" charset="0"/>
              <a:buChar char="ü"/>
            </a:pPr>
            <a:r>
              <a:rPr lang="en-US" sz="2000">
                <a:latin typeface="+mn-lt"/>
                <a:ea typeface="Calibri" panose="020F0502020204030204" pitchFamily="34" charset="0"/>
              </a:rPr>
              <a:t>Radio and TV ads</a:t>
            </a:r>
            <a:endParaRPr lang="en-US" sz="2000">
              <a:latin typeface="+mn-lt"/>
              <a:ea typeface="Calibri" panose="020F0502020204030204" pitchFamily="34" charset="0"/>
              <a:cs typeface="Calibri" panose="020F0502020204030204"/>
            </a:endParaRPr>
          </a:p>
          <a:p>
            <a:pPr indent="0">
              <a:lnSpc>
                <a:spcPct val="115000"/>
              </a:lnSpc>
              <a:spcBef>
                <a:spcPts val="0"/>
              </a:spcBef>
              <a:spcAft>
                <a:spcPts val="1000"/>
              </a:spcAft>
              <a:buNone/>
            </a:pPr>
            <a:r>
              <a:rPr lang="en-US">
                <a:latin typeface="+mn-lt"/>
                <a:ea typeface="Calibri" panose="020F0502020204030204" pitchFamily="34" charset="0"/>
              </a:rPr>
              <a:t>SFY23 YTD </a:t>
            </a:r>
            <a:r>
              <a:rPr lang="en-US" b="1">
                <a:latin typeface="+mn-lt"/>
                <a:ea typeface="Calibri" panose="020F0502020204030204" pitchFamily="34" charset="0"/>
              </a:rPr>
              <a:t>342</a:t>
            </a:r>
            <a:r>
              <a:rPr lang="en-US">
                <a:latin typeface="+mn-lt"/>
                <a:ea typeface="Calibri" panose="020F0502020204030204" pitchFamily="34" charset="0"/>
              </a:rPr>
              <a:t> outreach events have been held</a:t>
            </a:r>
            <a:r>
              <a:rPr lang="en-US" strike="sngStrike">
                <a:solidFill>
                  <a:srgbClr val="FF0000"/>
                </a:solidFill>
                <a:latin typeface="+mn-lt"/>
                <a:ea typeface="Calibri" panose="020F0502020204030204" pitchFamily="34" charset="0"/>
              </a:rPr>
              <a:t> </a:t>
            </a:r>
            <a:r>
              <a:rPr lang="en-US">
                <a:latin typeface="+mn-lt"/>
                <a:ea typeface="Calibri" panose="020F0502020204030204" pitchFamily="34" charset="0"/>
              </a:rPr>
              <a:t>resulting in </a:t>
            </a:r>
            <a:r>
              <a:rPr lang="en-US" b="1">
                <a:latin typeface="+mn-lt"/>
                <a:ea typeface="Calibri" panose="020F0502020204030204" pitchFamily="34" charset="0"/>
              </a:rPr>
              <a:t>15,429</a:t>
            </a:r>
            <a:r>
              <a:rPr lang="en-US">
                <a:latin typeface="+mn-lt"/>
                <a:ea typeface="Calibri" panose="020F0502020204030204" pitchFamily="34" charset="0"/>
              </a:rPr>
              <a:t> screenings</a:t>
            </a:r>
            <a:endParaRPr lang="en-US">
              <a:latin typeface="+mn-lt"/>
              <a:ea typeface="Calibri" panose="020F0502020204030204" pitchFamily="34" charset="0"/>
              <a:cs typeface="Calibri" panose="020F0502020204030204"/>
            </a:endParaRPr>
          </a:p>
          <a:p>
            <a:pPr indent="0">
              <a:lnSpc>
                <a:spcPct val="115000"/>
              </a:lnSpc>
              <a:spcBef>
                <a:spcPts val="0"/>
              </a:spcBef>
              <a:spcAft>
                <a:spcPts val="1000"/>
              </a:spcAft>
              <a:buNone/>
            </a:pPr>
            <a:r>
              <a:rPr lang="en-US">
                <a:latin typeface="+mn-lt"/>
                <a:ea typeface="Calibri" panose="020F0502020204030204" pitchFamily="34" charset="0"/>
              </a:rPr>
              <a:t>Campaign materials developed so </a:t>
            </a:r>
            <a:r>
              <a:rPr lang="en-US" b="1">
                <a:latin typeface="+mn-lt"/>
                <a:ea typeface="Calibri" panose="020F0502020204030204" pitchFamily="34" charset="0"/>
              </a:rPr>
              <a:t>providers</a:t>
            </a:r>
            <a:r>
              <a:rPr lang="en-US">
                <a:latin typeface="+mn-lt"/>
                <a:ea typeface="Calibri" panose="020F0502020204030204" pitchFamily="34" charset="0"/>
              </a:rPr>
              <a:t> can attach logos/contact information </a:t>
            </a:r>
            <a:endParaRPr lang="en-US">
              <a:latin typeface="+mn-lt"/>
              <a:ea typeface="Calibri" panose="020F0502020204030204" pitchFamily="34" charset="0"/>
              <a:cs typeface="Calibri" panose="020F0502020204030204"/>
            </a:endParaRPr>
          </a:p>
          <a:p>
            <a:endParaRPr lang="en-US" sz="2400">
              <a:latin typeface="+mn-lt"/>
            </a:endParaRPr>
          </a:p>
        </p:txBody>
      </p:sp>
      <p:pic>
        <p:nvPicPr>
          <p:cNvPr id="6" name="Google Shape;187;p28">
            <a:extLst>
              <a:ext uri="{FF2B5EF4-FFF2-40B4-BE49-F238E27FC236}">
                <a16:creationId xmlns:a16="http://schemas.microsoft.com/office/drawing/2014/main" id="{16578117-7468-46ED-AF30-F029918C2E6B}"/>
              </a:ext>
            </a:extLst>
          </p:cNvPr>
          <p:cNvPicPr preferRelativeResize="0"/>
          <p:nvPr/>
        </p:nvPicPr>
        <p:blipFill rotWithShape="1">
          <a:blip r:embed="rId3">
            <a:alphaModFix/>
          </a:blip>
          <a:srcRect b="5660"/>
          <a:stretch/>
        </p:blipFill>
        <p:spPr>
          <a:xfrm>
            <a:off x="7926168" y="1075783"/>
            <a:ext cx="3757448" cy="5249917"/>
          </a:xfrm>
          <a:prstGeom prst="rect">
            <a:avLst/>
          </a:prstGeom>
          <a:noFill/>
          <a:ln>
            <a:noFill/>
          </a:ln>
        </p:spPr>
      </p:pic>
      <p:sp>
        <p:nvSpPr>
          <p:cNvPr id="7" name="Text Placeholder 3">
            <a:extLst>
              <a:ext uri="{FF2B5EF4-FFF2-40B4-BE49-F238E27FC236}">
                <a16:creationId xmlns:a16="http://schemas.microsoft.com/office/drawing/2014/main" id="{4562DF40-4C45-4FDD-81DB-D4286C2B795C}"/>
              </a:ext>
            </a:extLst>
          </p:cNvPr>
          <p:cNvSpPr>
            <a:spLocks noGrp="1"/>
          </p:cNvSpPr>
          <p:nvPr>
            <p:ph type="body" sz="quarter" idx="14"/>
          </p:nvPr>
        </p:nvSpPr>
        <p:spPr>
          <a:xfrm>
            <a:off x="845344" y="844777"/>
            <a:ext cx="5250656" cy="462013"/>
          </a:xfrm>
        </p:spPr>
        <p:txBody>
          <a:bodyPr>
            <a:noAutofit/>
          </a:bodyPr>
          <a:lstStyle/>
          <a:p>
            <a:pPr algn="ctr"/>
            <a:r>
              <a:rPr lang="en-US" sz="3200">
                <a:latin typeface="+mn-lt"/>
              </a:rPr>
              <a:t>Are You Really Winning? </a:t>
            </a:r>
          </a:p>
        </p:txBody>
      </p:sp>
      <p:pic>
        <p:nvPicPr>
          <p:cNvPr id="8" name="Picture 7">
            <a:extLst>
              <a:ext uri="{FF2B5EF4-FFF2-40B4-BE49-F238E27FC236}">
                <a16:creationId xmlns:a16="http://schemas.microsoft.com/office/drawing/2014/main" id="{A7FC9C7C-0665-4F02-B77C-D210997DA3D3}"/>
              </a:ext>
            </a:extLst>
          </p:cNvPr>
          <p:cNvPicPr>
            <a:picLocks noChangeAspect="1"/>
          </p:cNvPicPr>
          <p:nvPr/>
        </p:nvPicPr>
        <p:blipFill>
          <a:blip r:embed="rId4"/>
          <a:stretch>
            <a:fillRect/>
          </a:stretch>
        </p:blipFill>
        <p:spPr>
          <a:xfrm>
            <a:off x="2850489" y="5788014"/>
            <a:ext cx="1060796" cy="944962"/>
          </a:xfrm>
          <a:prstGeom prst="rect">
            <a:avLst/>
          </a:prstGeom>
        </p:spPr>
      </p:pic>
    </p:spTree>
    <p:extLst>
      <p:ext uri="{BB962C8B-B14F-4D97-AF65-F5344CB8AC3E}">
        <p14:creationId xmlns:p14="http://schemas.microsoft.com/office/powerpoint/2010/main" val="22760978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9D56-E5B7-4B1C-B4A8-6BBED4657CE1}"/>
              </a:ext>
            </a:extLst>
          </p:cNvPr>
          <p:cNvSpPr>
            <a:spLocks noGrp="1"/>
          </p:cNvSpPr>
          <p:nvPr>
            <p:ph type="title"/>
          </p:nvPr>
        </p:nvSpPr>
        <p:spPr>
          <a:xfrm>
            <a:off x="264887" y="207121"/>
            <a:ext cx="11298755" cy="344737"/>
          </a:xfrm>
        </p:spPr>
        <p:txBody>
          <a:bodyPr>
            <a:noAutofit/>
          </a:bodyPr>
          <a:lstStyle/>
          <a:p>
            <a:r>
              <a:rPr lang="en-US" sz="2800"/>
              <a:t>DHS/SUPR Sponsored Problem Gambling Training</a:t>
            </a:r>
          </a:p>
        </p:txBody>
      </p:sp>
      <p:sp>
        <p:nvSpPr>
          <p:cNvPr id="3" name="Text Placeholder 2">
            <a:extLst>
              <a:ext uri="{FF2B5EF4-FFF2-40B4-BE49-F238E27FC236}">
                <a16:creationId xmlns:a16="http://schemas.microsoft.com/office/drawing/2014/main" id="{4DB3B8A5-5C64-4862-98D6-B91029EF2DF4}"/>
              </a:ext>
            </a:extLst>
          </p:cNvPr>
          <p:cNvSpPr>
            <a:spLocks noGrp="1"/>
          </p:cNvSpPr>
          <p:nvPr>
            <p:ph type="body" sz="quarter" idx="13"/>
          </p:nvPr>
        </p:nvSpPr>
        <p:spPr>
          <a:xfrm>
            <a:off x="836613" y="1026942"/>
            <a:ext cx="10501312" cy="4565055"/>
          </a:xfrm>
        </p:spPr>
        <p:txBody>
          <a:bodyPr>
            <a:normAutofit lnSpcReduction="10000"/>
          </a:bodyPr>
          <a:lstStyle/>
          <a:p>
            <a:pPr marL="400050" indent="-171450">
              <a:lnSpc>
                <a:spcPct val="115000"/>
              </a:lnSpc>
              <a:spcBef>
                <a:spcPts val="0"/>
              </a:spcBef>
              <a:spcAft>
                <a:spcPts val="1000"/>
              </a:spcAft>
            </a:pPr>
            <a:r>
              <a:rPr lang="en-US" sz="2400" b="1">
                <a:effectLst/>
                <a:latin typeface="+mn-lt"/>
                <a:ea typeface="Calibri" panose="020F0502020204030204" pitchFamily="34" charset="0"/>
              </a:rPr>
              <a:t>1100</a:t>
            </a:r>
            <a:r>
              <a:rPr lang="en-US" sz="2400">
                <a:effectLst/>
                <a:latin typeface="+mn-lt"/>
                <a:ea typeface="Calibri" panose="020F0502020204030204" pitchFamily="34" charset="0"/>
              </a:rPr>
              <a:t> people have registered for 27 trainings in SFY23</a:t>
            </a:r>
          </a:p>
          <a:p>
            <a:pPr marL="400050" indent="-171450">
              <a:lnSpc>
                <a:spcPct val="115000"/>
              </a:lnSpc>
              <a:spcBef>
                <a:spcPts val="0"/>
              </a:spcBef>
              <a:spcAft>
                <a:spcPts val="1000"/>
              </a:spcAft>
            </a:pPr>
            <a:r>
              <a:rPr lang="en-US" sz="2400">
                <a:effectLst/>
                <a:latin typeface="+mn-lt"/>
                <a:ea typeface="Calibri" panose="020F0502020204030204" pitchFamily="34" charset="0"/>
              </a:rPr>
              <a:t>First </a:t>
            </a:r>
            <a:r>
              <a:rPr lang="en-US" sz="2400" b="1">
                <a:effectLst/>
                <a:latin typeface="+mn-lt"/>
                <a:ea typeface="Calibri" panose="020F0502020204030204" pitchFamily="34" charset="0"/>
              </a:rPr>
              <a:t>Latinx </a:t>
            </a:r>
            <a:r>
              <a:rPr lang="en-US" sz="2400">
                <a:effectLst/>
                <a:latin typeface="+mn-lt"/>
                <a:ea typeface="Calibri" panose="020F0502020204030204" pitchFamily="34" charset="0"/>
              </a:rPr>
              <a:t>gambling disorder conference held in Cicero, IL</a:t>
            </a:r>
          </a:p>
          <a:p>
            <a:pPr marL="400050" indent="-171450">
              <a:lnSpc>
                <a:spcPct val="115000"/>
              </a:lnSpc>
              <a:spcBef>
                <a:spcPts val="0"/>
              </a:spcBef>
              <a:spcAft>
                <a:spcPts val="1000"/>
              </a:spcAft>
            </a:pPr>
            <a:r>
              <a:rPr lang="en-US" sz="2400">
                <a:effectLst/>
                <a:latin typeface="+mn-lt"/>
                <a:ea typeface="Calibri" panose="020F0502020204030204" pitchFamily="34" charset="0"/>
              </a:rPr>
              <a:t>First </a:t>
            </a:r>
            <a:r>
              <a:rPr lang="en-US" sz="2400" b="1">
                <a:effectLst/>
                <a:latin typeface="+mn-lt"/>
                <a:ea typeface="Calibri" panose="020F0502020204030204" pitchFamily="34" charset="0"/>
              </a:rPr>
              <a:t>physician</a:t>
            </a:r>
            <a:r>
              <a:rPr lang="en-US" sz="2400">
                <a:effectLst/>
                <a:latin typeface="+mn-lt"/>
                <a:ea typeface="Calibri" panose="020F0502020204030204" pitchFamily="34" charset="0"/>
              </a:rPr>
              <a:t> focused gambling conference in March at Rush University</a:t>
            </a:r>
          </a:p>
          <a:p>
            <a:pPr marL="400050" indent="-171450">
              <a:lnSpc>
                <a:spcPct val="115000"/>
              </a:lnSpc>
              <a:spcBef>
                <a:spcPts val="0"/>
              </a:spcBef>
              <a:spcAft>
                <a:spcPts val="1000"/>
              </a:spcAft>
            </a:pPr>
            <a:r>
              <a:rPr lang="en-US" sz="2400">
                <a:effectLst/>
                <a:latin typeface="+mn-lt"/>
                <a:ea typeface="Calibri" panose="020F0502020204030204" pitchFamily="34" charset="0"/>
              </a:rPr>
              <a:t>Rush University is adding the gambling core training to their </a:t>
            </a:r>
            <a:r>
              <a:rPr lang="en-US" sz="2400" b="1">
                <a:effectLst/>
                <a:latin typeface="+mn-lt"/>
                <a:ea typeface="Calibri" panose="020F0502020204030204" pitchFamily="34" charset="0"/>
              </a:rPr>
              <a:t>curriculum</a:t>
            </a:r>
            <a:r>
              <a:rPr lang="en-US" sz="2400">
                <a:effectLst/>
                <a:latin typeface="+mn-lt"/>
                <a:ea typeface="Calibri" panose="020F0502020204030204" pitchFamily="34" charset="0"/>
              </a:rPr>
              <a:t> for doctors.</a:t>
            </a:r>
          </a:p>
          <a:p>
            <a:pPr marL="400050" indent="-171450">
              <a:lnSpc>
                <a:spcPct val="115000"/>
              </a:lnSpc>
              <a:spcBef>
                <a:spcPts val="0"/>
              </a:spcBef>
              <a:spcAft>
                <a:spcPts val="1000"/>
              </a:spcAft>
            </a:pPr>
            <a:r>
              <a:rPr lang="en-US" sz="2400">
                <a:latin typeface="+mn-lt"/>
                <a:ea typeface="Calibri" panose="020F0502020204030204" pitchFamily="34" charset="0"/>
              </a:rPr>
              <a:t>SUPR, in collaboration with the Illinois Gaming Board</a:t>
            </a:r>
          </a:p>
          <a:p>
            <a:pPr indent="0">
              <a:lnSpc>
                <a:spcPct val="115000"/>
              </a:lnSpc>
              <a:spcBef>
                <a:spcPts val="0"/>
              </a:spcBef>
              <a:spcAft>
                <a:spcPts val="1000"/>
              </a:spcAft>
              <a:buNone/>
            </a:pPr>
            <a:r>
              <a:rPr lang="en-US" sz="2400">
                <a:latin typeface="+mn-lt"/>
                <a:ea typeface="Calibri" panose="020F0502020204030204" pitchFamily="34" charset="0"/>
              </a:rPr>
              <a:t>  created the voluntary self-exclusion guidelines </a:t>
            </a:r>
          </a:p>
          <a:p>
            <a:pPr indent="0">
              <a:lnSpc>
                <a:spcPct val="115000"/>
              </a:lnSpc>
              <a:spcBef>
                <a:spcPts val="0"/>
              </a:spcBef>
              <a:spcAft>
                <a:spcPts val="1000"/>
              </a:spcAft>
              <a:buNone/>
            </a:pPr>
            <a:r>
              <a:rPr lang="en-US" sz="2400">
                <a:latin typeface="+mn-lt"/>
                <a:ea typeface="Calibri" panose="020F0502020204030204" pitchFamily="34" charset="0"/>
              </a:rPr>
              <a:t>  for clinicians.</a:t>
            </a:r>
          </a:p>
          <a:p>
            <a:pPr indent="0">
              <a:lnSpc>
                <a:spcPct val="115000"/>
              </a:lnSpc>
              <a:spcBef>
                <a:spcPts val="0"/>
              </a:spcBef>
              <a:spcAft>
                <a:spcPts val="1000"/>
              </a:spcAft>
              <a:buNone/>
            </a:pPr>
            <a:r>
              <a:rPr lang="en-US" sz="2400">
                <a:latin typeface="+mn-lt"/>
                <a:ea typeface="Calibri" panose="020F0502020204030204" pitchFamily="34" charset="0"/>
              </a:rPr>
              <a:t>	</a:t>
            </a:r>
            <a:endParaRPr lang="en-US" sz="2400">
              <a:effectLst/>
              <a:latin typeface="+mn-lt"/>
              <a:ea typeface="Calibri" panose="020F0502020204030204" pitchFamily="34" charset="0"/>
            </a:endParaRPr>
          </a:p>
        </p:txBody>
      </p:sp>
      <p:pic>
        <p:nvPicPr>
          <p:cNvPr id="5" name="Picture 4">
            <a:extLst>
              <a:ext uri="{FF2B5EF4-FFF2-40B4-BE49-F238E27FC236}">
                <a16:creationId xmlns:a16="http://schemas.microsoft.com/office/drawing/2014/main" id="{015C0D55-FED7-43F4-A215-285785D253BA}"/>
              </a:ext>
            </a:extLst>
          </p:cNvPr>
          <p:cNvPicPr>
            <a:picLocks noChangeAspect="1"/>
          </p:cNvPicPr>
          <p:nvPr/>
        </p:nvPicPr>
        <p:blipFill>
          <a:blip r:embed="rId3"/>
          <a:stretch>
            <a:fillRect/>
          </a:stretch>
        </p:blipFill>
        <p:spPr>
          <a:xfrm>
            <a:off x="2850489" y="5788014"/>
            <a:ext cx="1060796" cy="944962"/>
          </a:xfrm>
          <a:prstGeom prst="rect">
            <a:avLst/>
          </a:prstGeom>
        </p:spPr>
      </p:pic>
      <p:pic>
        <p:nvPicPr>
          <p:cNvPr id="9" name="Picture 8">
            <a:extLst>
              <a:ext uri="{FF2B5EF4-FFF2-40B4-BE49-F238E27FC236}">
                <a16:creationId xmlns:a16="http://schemas.microsoft.com/office/drawing/2014/main" id="{AFE9177D-090F-47A5-BE1C-93A8457A13C0}"/>
              </a:ext>
            </a:extLst>
          </p:cNvPr>
          <p:cNvPicPr>
            <a:picLocks noChangeAspect="1"/>
          </p:cNvPicPr>
          <p:nvPr/>
        </p:nvPicPr>
        <p:blipFill>
          <a:blip r:embed="rId4"/>
          <a:stretch>
            <a:fillRect/>
          </a:stretch>
        </p:blipFill>
        <p:spPr>
          <a:xfrm>
            <a:off x="8171174" y="3429000"/>
            <a:ext cx="3449302" cy="2891542"/>
          </a:xfrm>
          <a:prstGeom prst="rect">
            <a:avLst/>
          </a:prstGeom>
        </p:spPr>
      </p:pic>
    </p:spTree>
    <p:extLst>
      <p:ext uri="{BB962C8B-B14F-4D97-AF65-F5344CB8AC3E}">
        <p14:creationId xmlns:p14="http://schemas.microsoft.com/office/powerpoint/2010/main" val="377772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3983DD61-D980-B798-DF53-216ED45D7BC6}"/>
              </a:ext>
            </a:extLst>
          </p:cNvPr>
          <p:cNvPicPr>
            <a:picLocks noChangeAspect="1"/>
          </p:cNvPicPr>
          <p:nvPr/>
        </p:nvPicPr>
        <p:blipFill>
          <a:blip r:embed="rId2"/>
          <a:stretch>
            <a:fillRect/>
          </a:stretch>
        </p:blipFill>
        <p:spPr>
          <a:xfrm>
            <a:off x="3673044" y="739352"/>
            <a:ext cx="4828450" cy="1341236"/>
          </a:xfrm>
          <a:prstGeom prst="rect">
            <a:avLst/>
          </a:prstGeom>
        </p:spPr>
      </p:pic>
      <p:pic>
        <p:nvPicPr>
          <p:cNvPr id="4" name="Google Shape;435;p69">
            <a:extLst>
              <a:ext uri="{FF2B5EF4-FFF2-40B4-BE49-F238E27FC236}">
                <a16:creationId xmlns:a16="http://schemas.microsoft.com/office/drawing/2014/main" id="{05A33AA5-AB59-9EB5-814C-5871B90C51C0}"/>
              </a:ext>
            </a:extLst>
          </p:cNvPr>
          <p:cNvPicPr preferRelativeResize="0"/>
          <p:nvPr/>
        </p:nvPicPr>
        <p:blipFill rotWithShape="1">
          <a:blip r:embed="rId3">
            <a:alphaModFix/>
          </a:blip>
          <a:srcRect/>
          <a:stretch/>
        </p:blipFill>
        <p:spPr>
          <a:xfrm>
            <a:off x="2751015" y="2632281"/>
            <a:ext cx="7065879" cy="1661085"/>
          </a:xfrm>
          <a:prstGeom prst="rect">
            <a:avLst/>
          </a:prstGeom>
          <a:noFill/>
          <a:ln>
            <a:noFill/>
          </a:ln>
        </p:spPr>
      </p:pic>
      <p:sp>
        <p:nvSpPr>
          <p:cNvPr id="9" name="Google Shape;444;p69">
            <a:extLst>
              <a:ext uri="{FF2B5EF4-FFF2-40B4-BE49-F238E27FC236}">
                <a16:creationId xmlns:a16="http://schemas.microsoft.com/office/drawing/2014/main" id="{6558858C-0382-8A41-4D0E-8F399DAEE9EB}"/>
              </a:ext>
            </a:extLst>
          </p:cNvPr>
          <p:cNvSpPr/>
          <p:nvPr/>
        </p:nvSpPr>
        <p:spPr>
          <a:xfrm>
            <a:off x="2384530" y="4456303"/>
            <a:ext cx="7899680" cy="1214840"/>
          </a:xfrm>
          <a:prstGeom prst="ellipse">
            <a:avLst/>
          </a:prstGeom>
          <a:solidFill>
            <a:srgbClr val="00B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buClr>
                <a:srgbClr val="000000"/>
              </a:buClr>
              <a:buFont typeface="Arial"/>
              <a:buNone/>
              <a:defRPr/>
            </a:pPr>
            <a:r>
              <a:rPr lang="en-US" kern="0">
                <a:solidFill>
                  <a:srgbClr val="000000"/>
                </a:solidFill>
                <a:latin typeface="Arial" panose="020B0604020202020204"/>
                <a:ea typeface="Arial"/>
                <a:cs typeface="Arial"/>
                <a:sym typeface="Arial"/>
              </a:rPr>
              <a:t>Community</a:t>
            </a:r>
            <a:endParaRPr sz="1400" kern="0">
              <a:solidFill>
                <a:srgbClr val="000000"/>
              </a:solidFill>
              <a:latin typeface="Arial" panose="020B0604020202020204"/>
              <a:cs typeface="Arial"/>
              <a:sym typeface="Arial"/>
            </a:endParaRPr>
          </a:p>
        </p:txBody>
      </p:sp>
      <p:sp>
        <p:nvSpPr>
          <p:cNvPr id="10" name="Google Shape;446;p69">
            <a:extLst>
              <a:ext uri="{FF2B5EF4-FFF2-40B4-BE49-F238E27FC236}">
                <a16:creationId xmlns:a16="http://schemas.microsoft.com/office/drawing/2014/main" id="{D2A156CD-ABE7-6D56-C8DC-74A578E81D7C}"/>
              </a:ext>
            </a:extLst>
          </p:cNvPr>
          <p:cNvSpPr txBox="1"/>
          <p:nvPr/>
        </p:nvSpPr>
        <p:spPr>
          <a:xfrm rot="5400000">
            <a:off x="8952093" y="3245527"/>
            <a:ext cx="2222717" cy="369332"/>
          </a:xfrm>
          <a:prstGeom prst="rect">
            <a:avLst/>
          </a:prstGeom>
          <a:solidFill>
            <a:srgbClr val="F79646"/>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panose="020B0604020202020204"/>
                <a:ea typeface="Arial"/>
                <a:cs typeface="Arial"/>
                <a:sym typeface="Arial"/>
              </a:rPr>
              <a:t>Treatment System</a:t>
            </a:r>
            <a:endParaRPr kumimoji="0" sz="1800" b="1" i="0" u="none" strike="noStrike" kern="0" cap="none" spc="0" normalizeH="0" baseline="0" noProof="0">
              <a:ln>
                <a:noFill/>
              </a:ln>
              <a:solidFill>
                <a:srgbClr val="000000"/>
              </a:solidFill>
              <a:effectLst/>
              <a:uLnTx/>
              <a:uFillTx/>
              <a:latin typeface="Arial" panose="020B0604020202020204"/>
              <a:ea typeface="Arial"/>
              <a:cs typeface="Arial"/>
              <a:sym typeface="Arial"/>
            </a:endParaRPr>
          </a:p>
        </p:txBody>
      </p:sp>
      <p:sp>
        <p:nvSpPr>
          <p:cNvPr id="11" name="Google Shape;445;p69">
            <a:extLst>
              <a:ext uri="{FF2B5EF4-FFF2-40B4-BE49-F238E27FC236}">
                <a16:creationId xmlns:a16="http://schemas.microsoft.com/office/drawing/2014/main" id="{4813D277-61F5-67F5-AAB8-EC4EB46A0CFE}"/>
              </a:ext>
            </a:extLst>
          </p:cNvPr>
          <p:cNvSpPr txBox="1"/>
          <p:nvPr/>
        </p:nvSpPr>
        <p:spPr>
          <a:xfrm rot="-5400000">
            <a:off x="1497846" y="3297805"/>
            <a:ext cx="2139853" cy="347638"/>
          </a:xfrm>
          <a:prstGeom prst="rect">
            <a:avLst/>
          </a:prstGeom>
          <a:solidFill>
            <a:srgbClr val="00B0F0"/>
          </a:solidFill>
          <a:ln>
            <a:noFill/>
          </a:ln>
        </p:spPr>
        <p:txBody>
          <a:bodyPr spcFirstLastPara="1" wrap="square" lIns="91425" tIns="45700" rIns="91425" bIns="45700" anchor="t" anchorCtr="0">
            <a:noAutofit/>
          </a:bodyPr>
          <a:lstStyle/>
          <a:p>
            <a:pPr algn="ctr">
              <a:buClr>
                <a:srgbClr val="000000"/>
              </a:buClr>
              <a:buFont typeface="Arial"/>
              <a:buNone/>
              <a:defRPr/>
            </a:pPr>
            <a:r>
              <a:rPr lang="en-US" b="1" kern="0">
                <a:solidFill>
                  <a:srgbClr val="000000"/>
                </a:solidFill>
                <a:latin typeface="Arial" panose="020B0604020202020204"/>
                <a:ea typeface="Arial"/>
                <a:cs typeface="Arial"/>
                <a:sym typeface="Arial"/>
              </a:rPr>
              <a:t>Law Enforcement</a:t>
            </a:r>
            <a:endParaRPr b="1" kern="0">
              <a:solidFill>
                <a:srgbClr val="000000"/>
              </a:solidFill>
              <a:latin typeface="Arial" panose="020B0604020202020204"/>
              <a:ea typeface="Arial"/>
              <a:cs typeface="Arial"/>
              <a:sym typeface="Arial"/>
            </a:endParaRPr>
          </a:p>
        </p:txBody>
      </p:sp>
      <p:sp>
        <p:nvSpPr>
          <p:cNvPr id="12" name="Google Shape;448;p69">
            <a:extLst>
              <a:ext uri="{FF2B5EF4-FFF2-40B4-BE49-F238E27FC236}">
                <a16:creationId xmlns:a16="http://schemas.microsoft.com/office/drawing/2014/main" id="{008F13C2-9F71-B325-8E64-2F724FC396BE}"/>
              </a:ext>
            </a:extLst>
          </p:cNvPr>
          <p:cNvSpPr/>
          <p:nvPr/>
        </p:nvSpPr>
        <p:spPr>
          <a:xfrm>
            <a:off x="3005471" y="4163499"/>
            <a:ext cx="6657798" cy="484632"/>
          </a:xfrm>
          <a:prstGeom prst="leftRightArrow">
            <a:avLst>
              <a:gd name="adj1" fmla="val 50000"/>
              <a:gd name="adj2" fmla="val 50000"/>
            </a:avLst>
          </a:prstGeom>
          <a:solidFill>
            <a:srgbClr val="C0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buClr>
                <a:srgbClr val="000000"/>
              </a:buClr>
              <a:buFont typeface="Arial"/>
              <a:buNone/>
              <a:defRPr/>
            </a:pPr>
            <a:r>
              <a:rPr lang="en-US" kern="0">
                <a:solidFill>
                  <a:srgbClr val="FFFFFF"/>
                </a:solidFill>
                <a:latin typeface="Arial" panose="020B0604020202020204"/>
                <a:ea typeface="Arial"/>
                <a:cs typeface="Arial"/>
                <a:sym typeface="Arial"/>
              </a:rPr>
              <a:t>Systems-Level: Case Management, Collaboration, Metrics</a:t>
            </a:r>
            <a:endParaRPr kern="0">
              <a:solidFill>
                <a:srgbClr val="FFFFFF"/>
              </a:solidFill>
              <a:latin typeface="Arial" panose="020B0604020202020204"/>
              <a:ea typeface="Arial"/>
              <a:cs typeface="Arial"/>
              <a:sym typeface="Arial"/>
            </a:endParaRPr>
          </a:p>
        </p:txBody>
      </p:sp>
      <p:sp>
        <p:nvSpPr>
          <p:cNvPr id="13" name="Google Shape;447;p69">
            <a:extLst>
              <a:ext uri="{FF2B5EF4-FFF2-40B4-BE49-F238E27FC236}">
                <a16:creationId xmlns:a16="http://schemas.microsoft.com/office/drawing/2014/main" id="{173B5D85-BD6B-A6C0-D144-A1E1F97970A2}"/>
              </a:ext>
            </a:extLst>
          </p:cNvPr>
          <p:cNvSpPr txBox="1"/>
          <p:nvPr/>
        </p:nvSpPr>
        <p:spPr>
          <a:xfrm>
            <a:off x="2113736" y="5500761"/>
            <a:ext cx="8340436" cy="519545"/>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defRPr/>
            </a:pPr>
            <a:r>
              <a:rPr lang="en-US" sz="3000" b="1" kern="0">
                <a:solidFill>
                  <a:srgbClr val="C0504D">
                    <a:lumMod val="75000"/>
                  </a:srgbClr>
                </a:solidFill>
                <a:latin typeface="Arial" panose="020B0604020202020204"/>
                <a:ea typeface="Arial"/>
                <a:cs typeface="Arial"/>
                <a:sym typeface="Arial"/>
              </a:rPr>
              <a:t>Everybody Doing Their Best Work</a:t>
            </a:r>
            <a:endParaRPr sz="3000" b="1" kern="0">
              <a:solidFill>
                <a:srgbClr val="00B050"/>
              </a:solidFill>
              <a:latin typeface="Arial" panose="020B0604020202020204"/>
              <a:ea typeface="Arial"/>
              <a:cs typeface="Arial"/>
              <a:sym typeface="Arial"/>
            </a:endParaRPr>
          </a:p>
        </p:txBody>
      </p:sp>
      <p:sp>
        <p:nvSpPr>
          <p:cNvPr id="14" name="Google Shape;442;p69">
            <a:extLst>
              <a:ext uri="{FF2B5EF4-FFF2-40B4-BE49-F238E27FC236}">
                <a16:creationId xmlns:a16="http://schemas.microsoft.com/office/drawing/2014/main" id="{715AF346-D61D-05BB-8446-76F7A7C31B06}"/>
              </a:ext>
            </a:extLst>
          </p:cNvPr>
          <p:cNvSpPr txBox="1"/>
          <p:nvPr/>
        </p:nvSpPr>
        <p:spPr>
          <a:xfrm rot="-2804243">
            <a:off x="2523217" y="2316414"/>
            <a:ext cx="1924651" cy="523220"/>
          </a:xfrm>
          <a:prstGeom prst="rect">
            <a:avLst/>
          </a:prstGeom>
          <a:noFill/>
          <a:ln>
            <a:noFill/>
          </a:ln>
        </p:spPr>
        <p:txBody>
          <a:bodyPr spcFirstLastPara="1" wrap="square" lIns="91425" tIns="45700" rIns="91425" bIns="45700" anchor="t" anchorCtr="0">
            <a:noAutofit/>
          </a:bodyPr>
          <a:lstStyle/>
          <a:p>
            <a:pPr>
              <a:buClr>
                <a:srgbClr val="000000"/>
              </a:buClr>
              <a:buFont typeface="Arial"/>
              <a:buNone/>
              <a:defRPr/>
            </a:pPr>
            <a:r>
              <a:rPr lang="en-US" sz="1400" b="1" kern="0">
                <a:solidFill>
                  <a:srgbClr val="000000"/>
                </a:solidFill>
                <a:latin typeface="Arial" panose="020B0604020202020204"/>
                <a:ea typeface="Arial"/>
                <a:cs typeface="Arial"/>
                <a:sym typeface="Arial"/>
              </a:rPr>
              <a:t>100% Identification  &amp; Screening</a:t>
            </a:r>
            <a:endParaRPr sz="1400" b="1" kern="0">
              <a:solidFill>
                <a:srgbClr val="000000"/>
              </a:solidFill>
              <a:latin typeface="Arial" panose="020B0604020202020204"/>
              <a:ea typeface="Arial"/>
              <a:cs typeface="Arial"/>
              <a:sym typeface="Arial"/>
            </a:endParaRPr>
          </a:p>
        </p:txBody>
      </p:sp>
      <p:sp>
        <p:nvSpPr>
          <p:cNvPr id="15" name="Google Shape;443;p69">
            <a:extLst>
              <a:ext uri="{FF2B5EF4-FFF2-40B4-BE49-F238E27FC236}">
                <a16:creationId xmlns:a16="http://schemas.microsoft.com/office/drawing/2014/main" id="{2052E9D4-8306-3D0C-C813-535BDC1AEB71}"/>
              </a:ext>
            </a:extLst>
          </p:cNvPr>
          <p:cNvSpPr txBox="1"/>
          <p:nvPr/>
        </p:nvSpPr>
        <p:spPr>
          <a:xfrm rot="2717881">
            <a:off x="4168525" y="2502015"/>
            <a:ext cx="1322049" cy="307777"/>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defRPr/>
            </a:pPr>
            <a:r>
              <a:rPr lang="en-US" sz="1400" b="1" kern="0">
                <a:solidFill>
                  <a:srgbClr val="000000"/>
                </a:solidFill>
                <a:latin typeface="Arial" panose="020B0604020202020204"/>
                <a:ea typeface="Arial"/>
                <a:cs typeface="Arial"/>
                <a:sym typeface="Arial"/>
              </a:rPr>
              <a:t>Assessment</a:t>
            </a:r>
            <a:endParaRPr sz="1400" kern="0">
              <a:solidFill>
                <a:srgbClr val="000000"/>
              </a:solidFill>
              <a:latin typeface="Arial" panose="020B0604020202020204"/>
              <a:cs typeface="Arial"/>
              <a:sym typeface="Arial"/>
            </a:endParaRPr>
          </a:p>
        </p:txBody>
      </p:sp>
      <p:sp>
        <p:nvSpPr>
          <p:cNvPr id="16" name="Google Shape;439;p69">
            <a:extLst>
              <a:ext uri="{FF2B5EF4-FFF2-40B4-BE49-F238E27FC236}">
                <a16:creationId xmlns:a16="http://schemas.microsoft.com/office/drawing/2014/main" id="{B14C8179-E5BE-6FF8-28A6-C37A031F23FE}"/>
              </a:ext>
            </a:extLst>
          </p:cNvPr>
          <p:cNvSpPr txBox="1"/>
          <p:nvPr/>
        </p:nvSpPr>
        <p:spPr>
          <a:xfrm>
            <a:off x="5434852" y="2108893"/>
            <a:ext cx="1799035" cy="52322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defRPr/>
            </a:pPr>
            <a:r>
              <a:rPr lang="en-US" sz="1400" b="1" kern="0">
                <a:solidFill>
                  <a:srgbClr val="000000"/>
                </a:solidFill>
                <a:latin typeface="Arial" panose="020B0604020202020204"/>
                <a:ea typeface="Arial"/>
                <a:cs typeface="Arial"/>
                <a:sym typeface="Arial"/>
              </a:rPr>
              <a:t>Referral/Placement</a:t>
            </a:r>
            <a:endParaRPr sz="1400" kern="0">
              <a:solidFill>
                <a:srgbClr val="000000"/>
              </a:solidFill>
              <a:latin typeface="Arial" panose="020B0604020202020204"/>
              <a:cs typeface="Arial"/>
              <a:sym typeface="Arial"/>
            </a:endParaRPr>
          </a:p>
          <a:p>
            <a:pPr algn="ctr">
              <a:buClr>
                <a:srgbClr val="000000"/>
              </a:buClr>
              <a:buFont typeface="Arial"/>
              <a:buNone/>
              <a:defRPr/>
            </a:pPr>
            <a:r>
              <a:rPr lang="en-US" sz="1400" b="1" kern="0">
                <a:solidFill>
                  <a:srgbClr val="000000"/>
                </a:solidFill>
                <a:latin typeface="Arial" panose="020B0604020202020204"/>
                <a:ea typeface="Arial"/>
                <a:cs typeface="Arial"/>
                <a:sym typeface="Arial"/>
              </a:rPr>
              <a:t> into Treatment</a:t>
            </a:r>
            <a:endParaRPr sz="1400" kern="0">
              <a:solidFill>
                <a:srgbClr val="000000"/>
              </a:solidFill>
              <a:latin typeface="Arial" panose="020B0604020202020204"/>
              <a:cs typeface="Arial"/>
              <a:sym typeface="Arial"/>
            </a:endParaRPr>
          </a:p>
        </p:txBody>
      </p:sp>
      <p:sp>
        <p:nvSpPr>
          <p:cNvPr id="17" name="Google Shape;440;p69">
            <a:extLst>
              <a:ext uri="{FF2B5EF4-FFF2-40B4-BE49-F238E27FC236}">
                <a16:creationId xmlns:a16="http://schemas.microsoft.com/office/drawing/2014/main" id="{A62A5F54-4B03-73B5-73BB-E4697A225951}"/>
              </a:ext>
            </a:extLst>
          </p:cNvPr>
          <p:cNvSpPr txBox="1"/>
          <p:nvPr/>
        </p:nvSpPr>
        <p:spPr>
          <a:xfrm rot="-2750768">
            <a:off x="7005691" y="2341581"/>
            <a:ext cx="1322049" cy="52322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defRPr/>
            </a:pPr>
            <a:r>
              <a:rPr lang="en-US" sz="1400" b="1" kern="0">
                <a:solidFill>
                  <a:srgbClr val="000000"/>
                </a:solidFill>
                <a:latin typeface="Arial" panose="020B0604020202020204"/>
                <a:ea typeface="Arial"/>
                <a:cs typeface="Arial"/>
                <a:sym typeface="Arial"/>
              </a:rPr>
              <a:t>Monitoring &amp; Reporting </a:t>
            </a:r>
            <a:endParaRPr sz="1400" kern="0">
              <a:solidFill>
                <a:srgbClr val="000000"/>
              </a:solidFill>
              <a:latin typeface="Arial" panose="020B0604020202020204"/>
              <a:cs typeface="Arial"/>
              <a:sym typeface="Arial"/>
            </a:endParaRPr>
          </a:p>
        </p:txBody>
      </p:sp>
      <p:sp>
        <p:nvSpPr>
          <p:cNvPr id="19" name="Google Shape;441;p69">
            <a:extLst>
              <a:ext uri="{FF2B5EF4-FFF2-40B4-BE49-F238E27FC236}">
                <a16:creationId xmlns:a16="http://schemas.microsoft.com/office/drawing/2014/main" id="{3215DAD5-7FED-3102-6595-6804CD4D0E4F}"/>
              </a:ext>
            </a:extLst>
          </p:cNvPr>
          <p:cNvSpPr txBox="1"/>
          <p:nvPr/>
        </p:nvSpPr>
        <p:spPr>
          <a:xfrm rot="2393377">
            <a:off x="8868695" y="2491643"/>
            <a:ext cx="1162403" cy="523220"/>
          </a:xfrm>
          <a:prstGeom prst="rect">
            <a:avLst/>
          </a:prstGeom>
          <a:noFill/>
          <a:ln>
            <a:noFill/>
          </a:ln>
        </p:spPr>
        <p:txBody>
          <a:bodyPr spcFirstLastPara="1" wrap="square" lIns="91425" tIns="45700" rIns="91425" bIns="45700" anchor="t" anchorCtr="0">
            <a:noAutofit/>
          </a:bodyPr>
          <a:lstStyle/>
          <a:p>
            <a:pPr>
              <a:buClr>
                <a:srgbClr val="000000"/>
              </a:buClr>
              <a:buFont typeface="Arial"/>
              <a:buNone/>
              <a:defRPr/>
            </a:pPr>
            <a:r>
              <a:rPr lang="en-US" sz="1400" b="1" kern="0">
                <a:solidFill>
                  <a:srgbClr val="000000"/>
                </a:solidFill>
                <a:latin typeface="Arial" panose="020B0604020202020204"/>
                <a:ea typeface="Arial"/>
                <a:cs typeface="Arial"/>
                <a:sym typeface="Arial"/>
              </a:rPr>
              <a:t>Recovery Support</a:t>
            </a:r>
            <a:endParaRPr sz="1400" kern="0">
              <a:solidFill>
                <a:srgbClr val="000000"/>
              </a:solidFill>
              <a:latin typeface="Arial" panose="020B0604020202020204"/>
              <a:cs typeface="Arial"/>
              <a:sym typeface="Arial"/>
            </a:endParaRPr>
          </a:p>
        </p:txBody>
      </p:sp>
      <p:pic>
        <p:nvPicPr>
          <p:cNvPr id="20" name="Google Shape;405;p17">
            <a:extLst>
              <a:ext uri="{FF2B5EF4-FFF2-40B4-BE49-F238E27FC236}">
                <a16:creationId xmlns:a16="http://schemas.microsoft.com/office/drawing/2014/main" id="{CC5A00A1-0E86-53FD-BB6D-0CA22DAC25FE}"/>
              </a:ext>
            </a:extLst>
          </p:cNvPr>
          <p:cNvPicPr preferRelativeResize="0"/>
          <p:nvPr/>
        </p:nvPicPr>
        <p:blipFill rotWithShape="1">
          <a:blip r:embed="rId4">
            <a:alphaModFix/>
          </a:blip>
          <a:srcRect/>
          <a:stretch/>
        </p:blipFill>
        <p:spPr>
          <a:xfrm>
            <a:off x="10091272" y="6110268"/>
            <a:ext cx="1524000" cy="616348"/>
          </a:xfrm>
          <a:prstGeom prst="rect">
            <a:avLst/>
          </a:prstGeom>
          <a:noFill/>
          <a:ln>
            <a:noFill/>
          </a:ln>
        </p:spPr>
      </p:pic>
    </p:spTree>
    <p:extLst>
      <p:ext uri="{BB962C8B-B14F-4D97-AF65-F5344CB8AC3E}">
        <p14:creationId xmlns:p14="http://schemas.microsoft.com/office/powerpoint/2010/main" val="297354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a:extLst>
              <a:ext uri="{FF2B5EF4-FFF2-40B4-BE49-F238E27FC236}">
                <a16:creationId xmlns:a16="http://schemas.microsoft.com/office/drawing/2014/main" id="{CB467261-C49F-C98C-B684-6BCA00FF5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87334"/>
            <a:ext cx="4857399" cy="4383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22B2F6-C792-D295-D9D0-17FDD8CC29E1}"/>
              </a:ext>
            </a:extLst>
          </p:cNvPr>
          <p:cNvSpPr txBox="1"/>
          <p:nvPr/>
        </p:nvSpPr>
        <p:spPr>
          <a:xfrm>
            <a:off x="1994996" y="0"/>
            <a:ext cx="91616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MARCH IS PROBLEM GAMBLING AWARENESS MONTH</a:t>
            </a:r>
          </a:p>
        </p:txBody>
      </p:sp>
      <p:sp>
        <p:nvSpPr>
          <p:cNvPr id="7" name="TextBox 6">
            <a:extLst>
              <a:ext uri="{FF2B5EF4-FFF2-40B4-BE49-F238E27FC236}">
                <a16:creationId xmlns:a16="http://schemas.microsoft.com/office/drawing/2014/main" id="{2E1C9AC9-66FE-213A-1F98-4145B7E7E068}"/>
              </a:ext>
            </a:extLst>
          </p:cNvPr>
          <p:cNvSpPr txBox="1"/>
          <p:nvPr/>
        </p:nvSpPr>
        <p:spPr>
          <a:xfrm>
            <a:off x="5632031" y="1175030"/>
            <a:ext cx="6434463"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March marks the </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20</a:t>
            </a:r>
            <a:r>
              <a:rPr kumimoji="0" lang="en-US" sz="2400" b="1" i="0" u="none" strike="noStrike" kern="1200" cap="none" spc="0" normalizeH="0" baseline="30000" noProof="0">
                <a:ln>
                  <a:noFill/>
                </a:ln>
                <a:solidFill>
                  <a:srgbClr val="000000"/>
                </a:solidFill>
                <a:effectLst/>
                <a:uLnTx/>
                <a:uFillTx/>
                <a:latin typeface="Calibri" panose="020F0502020204030204"/>
                <a:ea typeface="+mn-ea"/>
                <a:cs typeface="+mn-cs"/>
              </a:rPr>
              <a:t>th</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annual Problem Gambling Awareness Month (PGAM), </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 campaign from the National Council on Problem Gambling, the gaming industry, state health agencies, and a wide range of recovery groups and healthcare organizations to increase awareness of problem gambling and the availability of prevention, treatment, and recovery services across the country.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Americans are expected to wager over $3 billion during March Madness</a:t>
            </a:r>
          </a:p>
        </p:txBody>
      </p:sp>
    </p:spTree>
    <p:extLst>
      <p:ext uri="{BB962C8B-B14F-4D97-AF65-F5344CB8AC3E}">
        <p14:creationId xmlns:p14="http://schemas.microsoft.com/office/powerpoint/2010/main" val="8902634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3435-7F56-4CC4-A8D5-1EE9B8B0B710}"/>
              </a:ext>
            </a:extLst>
          </p:cNvPr>
          <p:cNvSpPr>
            <a:spLocks noGrp="1"/>
          </p:cNvSpPr>
          <p:nvPr>
            <p:ph type="title"/>
          </p:nvPr>
        </p:nvSpPr>
        <p:spPr>
          <a:xfrm>
            <a:off x="264888" y="150076"/>
            <a:ext cx="8153898" cy="338656"/>
          </a:xfrm>
        </p:spPr>
        <p:txBody>
          <a:bodyPr>
            <a:noAutofit/>
          </a:bodyPr>
          <a:lstStyle/>
          <a:p>
            <a:r>
              <a:rPr lang="en-US" sz="3200" b="1">
                <a:latin typeface="+mn-lt"/>
              </a:rPr>
              <a:t>Problem Gambling Awareness Month (PGAM)</a:t>
            </a:r>
          </a:p>
        </p:txBody>
      </p:sp>
      <p:sp>
        <p:nvSpPr>
          <p:cNvPr id="3" name="Text Placeholder 2">
            <a:extLst>
              <a:ext uri="{FF2B5EF4-FFF2-40B4-BE49-F238E27FC236}">
                <a16:creationId xmlns:a16="http://schemas.microsoft.com/office/drawing/2014/main" id="{CA03E792-E781-4CB4-B2FB-FC283D971922}"/>
              </a:ext>
            </a:extLst>
          </p:cNvPr>
          <p:cNvSpPr>
            <a:spLocks noGrp="1"/>
          </p:cNvSpPr>
          <p:nvPr>
            <p:ph type="body" sz="quarter" idx="13"/>
          </p:nvPr>
        </p:nvSpPr>
        <p:spPr>
          <a:xfrm>
            <a:off x="600130" y="1860856"/>
            <a:ext cx="7077677" cy="2690058"/>
          </a:xfrm>
        </p:spPr>
        <p:txBody>
          <a:bodyPr/>
          <a:lstStyle/>
          <a:p>
            <a:r>
              <a:rPr lang="en-US">
                <a:latin typeface="+mn-lt"/>
              </a:rPr>
              <a:t>National Gambling Screening Day - 9 casinos have agreed to host providers for on-site screenings</a:t>
            </a:r>
          </a:p>
          <a:p>
            <a:r>
              <a:rPr lang="en-US">
                <a:latin typeface="+mn-lt"/>
              </a:rPr>
              <a:t>Chicago skyline illuminated March 20-26, 2023</a:t>
            </a:r>
          </a:p>
          <a:p>
            <a:r>
              <a:rPr lang="en-US">
                <a:latin typeface="+mn-lt"/>
              </a:rPr>
              <a:t>Governor’s Proclamation honoring PGAM</a:t>
            </a:r>
          </a:p>
          <a:p>
            <a:r>
              <a:rPr lang="en-US">
                <a:latin typeface="+mn-lt"/>
              </a:rPr>
              <a:t>Multiple provider outreach and screening events</a:t>
            </a:r>
          </a:p>
          <a:p>
            <a:r>
              <a:rPr lang="en-US">
                <a:latin typeface="+mn-lt"/>
              </a:rPr>
              <a:t>Gambling Disorder training events</a:t>
            </a:r>
          </a:p>
          <a:p>
            <a:r>
              <a:rPr lang="en-US">
                <a:latin typeface="+mn-lt"/>
              </a:rPr>
              <a:t>Additional public awareness campaign engagements</a:t>
            </a:r>
          </a:p>
          <a:p>
            <a:endParaRPr lang="en-US"/>
          </a:p>
        </p:txBody>
      </p:sp>
      <p:sp>
        <p:nvSpPr>
          <p:cNvPr id="4" name="Text Placeholder 3">
            <a:extLst>
              <a:ext uri="{FF2B5EF4-FFF2-40B4-BE49-F238E27FC236}">
                <a16:creationId xmlns:a16="http://schemas.microsoft.com/office/drawing/2014/main" id="{CF0D8A7B-8B5B-42B9-A47C-D7E8D356F863}"/>
              </a:ext>
            </a:extLst>
          </p:cNvPr>
          <p:cNvSpPr>
            <a:spLocks noGrp="1"/>
          </p:cNvSpPr>
          <p:nvPr>
            <p:ph type="body" sz="quarter" idx="14"/>
          </p:nvPr>
        </p:nvSpPr>
        <p:spPr/>
        <p:txBody>
          <a:bodyPr>
            <a:noAutofit/>
          </a:bodyPr>
          <a:lstStyle/>
          <a:p>
            <a:r>
              <a:rPr lang="en-US" sz="3200">
                <a:latin typeface="+mn-lt"/>
              </a:rPr>
              <a:t>Activities for March 2023 (PGAM)</a:t>
            </a:r>
          </a:p>
        </p:txBody>
      </p:sp>
      <p:pic>
        <p:nvPicPr>
          <p:cNvPr id="8" name="Picture 7" descr="A group of people hugging&#10;&#10;Description automatically generated with medium confidence">
            <a:extLst>
              <a:ext uri="{FF2B5EF4-FFF2-40B4-BE49-F238E27FC236}">
                <a16:creationId xmlns:a16="http://schemas.microsoft.com/office/drawing/2014/main" id="{53A227B5-00AC-45F5-8B3F-7D89401F9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387" y="4550914"/>
            <a:ext cx="6858000" cy="1981200"/>
          </a:xfrm>
          <a:prstGeom prst="rect">
            <a:avLst/>
          </a:prstGeom>
        </p:spPr>
      </p:pic>
      <p:pic>
        <p:nvPicPr>
          <p:cNvPr id="9" name="Picture 8">
            <a:extLst>
              <a:ext uri="{FF2B5EF4-FFF2-40B4-BE49-F238E27FC236}">
                <a16:creationId xmlns:a16="http://schemas.microsoft.com/office/drawing/2014/main" id="{7F9F6366-DD52-4306-894C-0FA28845C34B}"/>
              </a:ext>
            </a:extLst>
          </p:cNvPr>
          <p:cNvPicPr>
            <a:picLocks noChangeAspect="1"/>
          </p:cNvPicPr>
          <p:nvPr/>
        </p:nvPicPr>
        <p:blipFill>
          <a:blip r:embed="rId3"/>
          <a:stretch>
            <a:fillRect/>
          </a:stretch>
        </p:blipFill>
        <p:spPr>
          <a:xfrm>
            <a:off x="2850489" y="5788014"/>
            <a:ext cx="1060796" cy="944962"/>
          </a:xfrm>
          <a:prstGeom prst="rect">
            <a:avLst/>
          </a:prstGeom>
        </p:spPr>
      </p:pic>
      <p:pic>
        <p:nvPicPr>
          <p:cNvPr id="7" name="Picture 6">
            <a:extLst>
              <a:ext uri="{FF2B5EF4-FFF2-40B4-BE49-F238E27FC236}">
                <a16:creationId xmlns:a16="http://schemas.microsoft.com/office/drawing/2014/main" id="{1334FF81-2C53-4E92-9095-3C23C4B49D20}"/>
              </a:ext>
            </a:extLst>
          </p:cNvPr>
          <p:cNvPicPr>
            <a:picLocks noChangeAspect="1"/>
          </p:cNvPicPr>
          <p:nvPr/>
        </p:nvPicPr>
        <p:blipFill>
          <a:blip r:embed="rId4"/>
          <a:stretch>
            <a:fillRect/>
          </a:stretch>
        </p:blipFill>
        <p:spPr>
          <a:xfrm>
            <a:off x="8599441" y="631032"/>
            <a:ext cx="3178629" cy="3722341"/>
          </a:xfrm>
          <a:prstGeom prst="rect">
            <a:avLst/>
          </a:prstGeom>
        </p:spPr>
      </p:pic>
    </p:spTree>
    <p:extLst>
      <p:ext uri="{BB962C8B-B14F-4D97-AF65-F5344CB8AC3E}">
        <p14:creationId xmlns:p14="http://schemas.microsoft.com/office/powerpoint/2010/main" val="3992183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B16E-1F38-534B-89D5-DEE9EE806750}"/>
              </a:ext>
            </a:extLst>
          </p:cNvPr>
          <p:cNvSpPr>
            <a:spLocks noGrp="1"/>
          </p:cNvSpPr>
          <p:nvPr>
            <p:ph type="title"/>
          </p:nvPr>
        </p:nvSpPr>
        <p:spPr/>
        <p:txBody>
          <a:bodyPr>
            <a:normAutofit fontScale="90000"/>
          </a:bodyPr>
          <a:lstStyle/>
          <a:p>
            <a:r>
              <a:rPr lang="en-US"/>
              <a:t>Thank You!</a:t>
            </a:r>
          </a:p>
        </p:txBody>
      </p:sp>
      <p:sp>
        <p:nvSpPr>
          <p:cNvPr id="3" name="Text Placeholder 2">
            <a:extLst>
              <a:ext uri="{FF2B5EF4-FFF2-40B4-BE49-F238E27FC236}">
                <a16:creationId xmlns:a16="http://schemas.microsoft.com/office/drawing/2014/main" id="{A151E383-FB45-AD46-355D-AD7B60FA178A}"/>
              </a:ext>
            </a:extLst>
          </p:cNvPr>
          <p:cNvSpPr>
            <a:spLocks noGrp="1"/>
          </p:cNvSpPr>
          <p:nvPr>
            <p:ph type="body" sz="quarter" idx="13"/>
          </p:nvPr>
        </p:nvSpPr>
        <p:spPr/>
        <p:txBody>
          <a:bodyPr>
            <a:normAutofit lnSpcReduction="10000"/>
          </a:bodyPr>
          <a:lstStyle/>
          <a:p>
            <a:r>
              <a:rPr lang="en-US" sz="2400">
                <a:latin typeface="+mn-lt"/>
              </a:rPr>
              <a:t>Participate in our FREE Trainings &amp; Webinars</a:t>
            </a:r>
          </a:p>
          <a:p>
            <a:r>
              <a:rPr lang="en-US" sz="2400">
                <a:latin typeface="+mn-lt"/>
              </a:rPr>
              <a:t>Screen (Using the GBIRT)</a:t>
            </a:r>
          </a:p>
          <a:p>
            <a:r>
              <a:rPr lang="en-US" sz="2400">
                <a:latin typeface="+mn-lt"/>
              </a:rPr>
              <a:t>Refer to Gambling Treatment Providers</a:t>
            </a:r>
          </a:p>
          <a:p>
            <a:r>
              <a:rPr lang="en-US" sz="2400">
                <a:latin typeface="+mn-lt"/>
              </a:rPr>
              <a:t>Promote the 1-800-GAMBLER Help Line</a:t>
            </a:r>
          </a:p>
          <a:p>
            <a:r>
              <a:rPr lang="en-US" sz="2400" b="1">
                <a:latin typeface="+mn-lt"/>
              </a:rPr>
              <a:t>Watch for opportunities to become a funded provider </a:t>
            </a:r>
          </a:p>
          <a:p>
            <a:pPr lvl="1"/>
            <a:r>
              <a:rPr lang="en-US" sz="2400">
                <a:latin typeface="+mn-lt"/>
              </a:rPr>
              <a:t>Notice of Funding Opportunity (NOFO)</a:t>
            </a:r>
          </a:p>
          <a:p>
            <a:pPr marL="0" indent="0">
              <a:buNone/>
            </a:pPr>
            <a:endParaRPr lang="en-US" sz="2400">
              <a:latin typeface="+mn-lt"/>
            </a:endParaRPr>
          </a:p>
          <a:p>
            <a:pPr marL="0" indent="0" algn="ctr">
              <a:buNone/>
            </a:pPr>
            <a:r>
              <a:rPr lang="en-US" sz="2400" b="1">
                <a:latin typeface="+mn-lt"/>
              </a:rPr>
              <a:t>Spread the Word to help Illinois become a </a:t>
            </a:r>
          </a:p>
          <a:p>
            <a:pPr marL="0" indent="0" algn="ctr">
              <a:buNone/>
            </a:pPr>
            <a:r>
              <a:rPr lang="en-US" sz="2400" b="1">
                <a:latin typeface="+mn-lt"/>
              </a:rPr>
              <a:t>Gambling Informed State</a:t>
            </a:r>
          </a:p>
        </p:txBody>
      </p:sp>
      <p:sp>
        <p:nvSpPr>
          <p:cNvPr id="4" name="Text Placeholder 3">
            <a:extLst>
              <a:ext uri="{FF2B5EF4-FFF2-40B4-BE49-F238E27FC236}">
                <a16:creationId xmlns:a16="http://schemas.microsoft.com/office/drawing/2014/main" id="{CCC37D44-CCC9-58A5-AC78-74EFE257DB4C}"/>
              </a:ext>
            </a:extLst>
          </p:cNvPr>
          <p:cNvSpPr>
            <a:spLocks noGrp="1"/>
          </p:cNvSpPr>
          <p:nvPr>
            <p:ph type="body" sz="quarter" idx="14"/>
          </p:nvPr>
        </p:nvSpPr>
        <p:spPr/>
        <p:txBody>
          <a:bodyPr>
            <a:noAutofit/>
          </a:bodyPr>
          <a:lstStyle/>
          <a:p>
            <a:r>
              <a:rPr lang="en-US" sz="3600"/>
              <a:t>How to Get Involved</a:t>
            </a:r>
          </a:p>
        </p:txBody>
      </p:sp>
      <p:pic>
        <p:nvPicPr>
          <p:cNvPr id="5" name="Picture 4">
            <a:hlinkClick r:id="rId2"/>
            <a:extLst>
              <a:ext uri="{FF2B5EF4-FFF2-40B4-BE49-F238E27FC236}">
                <a16:creationId xmlns:a16="http://schemas.microsoft.com/office/drawing/2014/main" id="{3E95AFC5-5151-E465-E859-E862A3613D02}"/>
              </a:ext>
            </a:extLst>
          </p:cNvPr>
          <p:cNvPicPr>
            <a:picLocks noChangeAspect="1"/>
          </p:cNvPicPr>
          <p:nvPr/>
        </p:nvPicPr>
        <p:blipFill>
          <a:blip r:embed="rId3"/>
          <a:stretch>
            <a:fillRect/>
          </a:stretch>
        </p:blipFill>
        <p:spPr>
          <a:xfrm>
            <a:off x="8627934" y="804374"/>
            <a:ext cx="3564066" cy="2834375"/>
          </a:xfrm>
          <a:prstGeom prst="rect">
            <a:avLst/>
          </a:prstGeom>
        </p:spPr>
      </p:pic>
    </p:spTree>
    <p:extLst>
      <p:ext uri="{BB962C8B-B14F-4D97-AF65-F5344CB8AC3E}">
        <p14:creationId xmlns:p14="http://schemas.microsoft.com/office/powerpoint/2010/main" val="18893962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29A2-ACC0-4C3B-8097-8D01DE355C28}"/>
              </a:ext>
            </a:extLst>
          </p:cNvPr>
          <p:cNvSpPr>
            <a:spLocks noGrp="1"/>
          </p:cNvSpPr>
          <p:nvPr>
            <p:ph type="title"/>
          </p:nvPr>
        </p:nvSpPr>
        <p:spPr/>
        <p:txBody>
          <a:bodyPr>
            <a:noAutofit/>
          </a:bodyPr>
          <a:lstStyle/>
          <a:p>
            <a:r>
              <a:rPr lang="en-US" sz="3200" b="1">
                <a:latin typeface="+mn-lt"/>
              </a:rPr>
              <a:t>Call To Action</a:t>
            </a:r>
          </a:p>
        </p:txBody>
      </p:sp>
      <p:sp>
        <p:nvSpPr>
          <p:cNvPr id="3" name="Text Placeholder 2">
            <a:extLst>
              <a:ext uri="{FF2B5EF4-FFF2-40B4-BE49-F238E27FC236}">
                <a16:creationId xmlns:a16="http://schemas.microsoft.com/office/drawing/2014/main" id="{98571084-1A03-439F-8862-66212F703ECE}"/>
              </a:ext>
            </a:extLst>
          </p:cNvPr>
          <p:cNvSpPr>
            <a:spLocks noGrp="1"/>
          </p:cNvSpPr>
          <p:nvPr>
            <p:ph type="body" sz="quarter" idx="13"/>
          </p:nvPr>
        </p:nvSpPr>
        <p:spPr>
          <a:xfrm>
            <a:off x="836613" y="2531633"/>
            <a:ext cx="10501312" cy="2829261"/>
          </a:xfrm>
        </p:spPr>
        <p:txBody>
          <a:bodyPr/>
          <a:lstStyle/>
          <a:p>
            <a:pPr algn="ctr"/>
            <a:r>
              <a:rPr lang="en-US" sz="3200" b="1" i="1">
                <a:effectLst/>
                <a:latin typeface="+mn-lt"/>
                <a:ea typeface="Calibri" panose="020F0502020204030204" pitchFamily="34" charset="0"/>
              </a:rPr>
              <a:t>1-800-GAMBLER </a:t>
            </a:r>
          </a:p>
          <a:p>
            <a:pPr marL="0" indent="0" algn="ctr">
              <a:buNone/>
            </a:pPr>
            <a:endParaRPr lang="en-US" sz="3200" b="1" i="1" u="sng">
              <a:effectLst/>
              <a:latin typeface="+mn-lt"/>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a:p>
            <a:pPr algn="ctr"/>
            <a:r>
              <a:rPr lang="en-US" sz="3200" b="1" i="1" u="sng">
                <a:effectLst/>
                <a:latin typeface="+mn-lt"/>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AreYouReallyWinning.com</a:t>
            </a:r>
            <a:r>
              <a:rPr lang="en-US" sz="3200" b="1" i="1" u="sng">
                <a:effectLst/>
                <a:latin typeface="+mn-lt"/>
                <a:ea typeface="Calibri" panose="020F0502020204030204" pitchFamily="34" charset="0"/>
                <a:cs typeface="Times New Roman" panose="02020603050405020304" pitchFamily="18" charset="0"/>
              </a:rPr>
              <a:t> </a:t>
            </a:r>
            <a:r>
              <a:rPr lang="en-US" sz="3200" b="1" i="1">
                <a:effectLst/>
                <a:latin typeface="+mn-lt"/>
                <a:ea typeface="Calibri" panose="020F0502020204030204" pitchFamily="34" charset="0"/>
              </a:rPr>
              <a:t> </a:t>
            </a:r>
          </a:p>
          <a:p>
            <a:pPr algn="ctr"/>
            <a:endParaRPr lang="en-US" sz="3200" b="1" i="1">
              <a:latin typeface="+mn-lt"/>
              <a:ea typeface="Calibri" panose="020F0502020204030204" pitchFamily="34" charset="0"/>
            </a:endParaRPr>
          </a:p>
          <a:p>
            <a:pPr algn="ctr"/>
            <a:r>
              <a:rPr lang="en-US" sz="3200" b="1" i="1">
                <a:effectLst/>
                <a:latin typeface="+mn-lt"/>
                <a:ea typeface="Calibri" panose="020F0502020204030204" pitchFamily="34" charset="0"/>
              </a:rPr>
              <a:t>Text "</a:t>
            </a:r>
            <a:r>
              <a:rPr lang="en-US" sz="3200" b="1" i="1" err="1">
                <a:effectLst/>
                <a:latin typeface="+mn-lt"/>
                <a:ea typeface="Calibri" panose="020F0502020204030204" pitchFamily="34" charset="0"/>
              </a:rPr>
              <a:t>ILGamb</a:t>
            </a:r>
            <a:r>
              <a:rPr lang="en-US" sz="3200" b="1" i="1">
                <a:effectLst/>
                <a:latin typeface="+mn-lt"/>
                <a:ea typeface="Calibri" panose="020F0502020204030204" pitchFamily="34" charset="0"/>
              </a:rPr>
              <a:t>" to 833234</a:t>
            </a:r>
            <a:endParaRPr lang="en-US" sz="3200" i="1">
              <a:latin typeface="+mn-lt"/>
            </a:endParaRPr>
          </a:p>
          <a:p>
            <a:endParaRPr lang="en-US"/>
          </a:p>
        </p:txBody>
      </p:sp>
      <p:sp>
        <p:nvSpPr>
          <p:cNvPr id="4" name="Text Placeholder 3">
            <a:extLst>
              <a:ext uri="{FF2B5EF4-FFF2-40B4-BE49-F238E27FC236}">
                <a16:creationId xmlns:a16="http://schemas.microsoft.com/office/drawing/2014/main" id="{8C37F475-4699-4FFE-8CE0-E9DD58DF3581}"/>
              </a:ext>
            </a:extLst>
          </p:cNvPr>
          <p:cNvSpPr>
            <a:spLocks noGrp="1"/>
          </p:cNvSpPr>
          <p:nvPr>
            <p:ph type="body" sz="quarter" idx="14"/>
          </p:nvPr>
        </p:nvSpPr>
        <p:spPr>
          <a:xfrm>
            <a:off x="836613" y="921932"/>
            <a:ext cx="10501312" cy="1439217"/>
          </a:xfrm>
        </p:spPr>
        <p:txBody>
          <a:bodyPr>
            <a:normAutofit lnSpcReduction="10000"/>
          </a:bodyPr>
          <a:lstStyle/>
          <a:p>
            <a:pPr algn="ctr"/>
            <a:r>
              <a:rPr lang="en-US" sz="3500" b="1">
                <a:solidFill>
                  <a:srgbClr val="0070C0"/>
                </a:solidFill>
                <a:effectLst/>
                <a:latin typeface="+mn-lt"/>
                <a:ea typeface="Calibri" panose="020F0502020204030204" pitchFamily="34" charset="0"/>
              </a:rPr>
              <a:t>If you or someone you know is experiencing problems with gambling, confidential assistance is available 24/7 at the State's Gambling Helpline:  </a:t>
            </a:r>
          </a:p>
          <a:p>
            <a:endParaRPr lang="en-US"/>
          </a:p>
        </p:txBody>
      </p:sp>
      <p:pic>
        <p:nvPicPr>
          <p:cNvPr id="5" name="Picture 4">
            <a:extLst>
              <a:ext uri="{FF2B5EF4-FFF2-40B4-BE49-F238E27FC236}">
                <a16:creationId xmlns:a16="http://schemas.microsoft.com/office/drawing/2014/main" id="{BDBF3672-8172-4E63-94F2-59046BB8C5F2}"/>
              </a:ext>
            </a:extLst>
          </p:cNvPr>
          <p:cNvPicPr>
            <a:picLocks noChangeAspect="1"/>
          </p:cNvPicPr>
          <p:nvPr/>
        </p:nvPicPr>
        <p:blipFill>
          <a:blip r:embed="rId3"/>
          <a:stretch>
            <a:fillRect/>
          </a:stretch>
        </p:blipFill>
        <p:spPr>
          <a:xfrm>
            <a:off x="2850489" y="5788014"/>
            <a:ext cx="1060796" cy="944962"/>
          </a:xfrm>
          <a:prstGeom prst="rect">
            <a:avLst/>
          </a:prstGeom>
        </p:spPr>
      </p:pic>
    </p:spTree>
    <p:extLst>
      <p:ext uri="{BB962C8B-B14F-4D97-AF65-F5344CB8AC3E}">
        <p14:creationId xmlns:p14="http://schemas.microsoft.com/office/powerpoint/2010/main" val="1218939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3CB0-7676-4123-8691-55881E13C5C4}"/>
              </a:ext>
            </a:extLst>
          </p:cNvPr>
          <p:cNvSpPr>
            <a:spLocks noGrp="1"/>
          </p:cNvSpPr>
          <p:nvPr>
            <p:ph type="title"/>
          </p:nvPr>
        </p:nvSpPr>
        <p:spPr>
          <a:xfrm>
            <a:off x="1982528" y="1009980"/>
            <a:ext cx="8672003" cy="3504703"/>
          </a:xfrm>
        </p:spPr>
        <p:txBody>
          <a:bodyPr>
            <a:normAutofit/>
          </a:bodyPr>
          <a:lstStyle/>
          <a:p>
            <a:r>
              <a:rPr lang="en-US" sz="4800" b="1"/>
              <a:t>The 988 Suicide and Crisis Lifeline</a:t>
            </a:r>
          </a:p>
        </p:txBody>
      </p:sp>
      <p:sp>
        <p:nvSpPr>
          <p:cNvPr id="3" name="Text Placeholder 2">
            <a:extLst>
              <a:ext uri="{FF2B5EF4-FFF2-40B4-BE49-F238E27FC236}">
                <a16:creationId xmlns:a16="http://schemas.microsoft.com/office/drawing/2014/main" id="{5CCB4EB2-D822-492B-820E-93B010AFCB01}"/>
              </a:ext>
            </a:extLst>
          </p:cNvPr>
          <p:cNvSpPr>
            <a:spLocks noGrp="1"/>
          </p:cNvSpPr>
          <p:nvPr>
            <p:ph type="body" sz="quarter" idx="13"/>
          </p:nvPr>
        </p:nvSpPr>
        <p:spPr>
          <a:xfrm>
            <a:off x="803275" y="4769115"/>
            <a:ext cx="7723188" cy="1461945"/>
          </a:xfrm>
        </p:spPr>
        <p:txBody>
          <a:bodyPr>
            <a:normAutofit fontScale="92500"/>
          </a:bodyPr>
          <a:lstStyle/>
          <a:p>
            <a:r>
              <a:rPr lang="en-US" sz="2400"/>
              <a:t>Lee Ann Reinert, LCSW</a:t>
            </a:r>
          </a:p>
          <a:p>
            <a:r>
              <a:rPr lang="en-US" sz="2400"/>
              <a:t>Deputy Director of Policy, Planning and Innovation</a:t>
            </a:r>
          </a:p>
          <a:p>
            <a:r>
              <a:rPr lang="en-US" sz="2400"/>
              <a:t>Division of Mental Health</a:t>
            </a:r>
          </a:p>
        </p:txBody>
      </p:sp>
      <p:pic>
        <p:nvPicPr>
          <p:cNvPr id="7" name="Picture 6">
            <a:extLst>
              <a:ext uri="{FF2B5EF4-FFF2-40B4-BE49-F238E27FC236}">
                <a16:creationId xmlns:a16="http://schemas.microsoft.com/office/drawing/2014/main" id="{31721B73-5169-4AB7-AEAF-F301354D290F}"/>
              </a:ext>
            </a:extLst>
          </p:cNvPr>
          <p:cNvPicPr>
            <a:picLocks noChangeAspect="1"/>
          </p:cNvPicPr>
          <p:nvPr/>
        </p:nvPicPr>
        <p:blipFill rotWithShape="1">
          <a:blip r:embed="rId2"/>
          <a:srcRect r="790" b="1845"/>
          <a:stretch/>
        </p:blipFill>
        <p:spPr>
          <a:xfrm>
            <a:off x="8819786" y="4067923"/>
            <a:ext cx="2162539" cy="2163137"/>
          </a:xfrm>
          <a:prstGeom prst="rect">
            <a:avLst/>
          </a:prstGeom>
        </p:spPr>
      </p:pic>
    </p:spTree>
    <p:extLst>
      <p:ext uri="{BB962C8B-B14F-4D97-AF65-F5344CB8AC3E}">
        <p14:creationId xmlns:p14="http://schemas.microsoft.com/office/powerpoint/2010/main" val="17412339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DC285-2710-994F-AB42-261AB9B91E1C}"/>
              </a:ext>
            </a:extLst>
          </p:cNvPr>
          <p:cNvSpPr>
            <a:spLocks noGrp="1"/>
          </p:cNvSpPr>
          <p:nvPr>
            <p:ph type="body" sz="quarter" idx="13"/>
          </p:nvPr>
        </p:nvSpPr>
        <p:spPr>
          <a:xfrm>
            <a:off x="5174150" y="1977044"/>
            <a:ext cx="6752961" cy="3927158"/>
          </a:xfrm>
        </p:spPr>
        <p:txBody>
          <a:bodyPr>
            <a:normAutofit lnSpcReduction="10000"/>
          </a:bodyPr>
          <a:lstStyle/>
          <a:p>
            <a:pPr marL="0" indent="0">
              <a:buNone/>
            </a:pPr>
            <a:r>
              <a:rPr lang="en-US" sz="2800" b="1">
                <a:effectLst/>
                <a:latin typeface="Arial" panose="020B0604020202020204" pitchFamily="34" charset="0"/>
                <a:ea typeface="Calibri" panose="020F0502020204030204" pitchFamily="34" charset="0"/>
                <a:cs typeface="Times New Roman" panose="02020603050405020304" pitchFamily="18" charset="0"/>
              </a:rPr>
              <a:t>Vision: </a:t>
            </a:r>
            <a:r>
              <a:rPr lang="en-US" sz="2800">
                <a:effectLst/>
                <a:latin typeface="Arial" panose="020B0604020202020204" pitchFamily="34" charset="0"/>
                <a:ea typeface="Calibri" panose="020F0502020204030204" pitchFamily="34" charset="0"/>
                <a:cs typeface="Times New Roman" panose="02020603050405020304" pitchFamily="18" charset="0"/>
              </a:rPr>
              <a:t>All people in Illinois achieve their full potential.</a:t>
            </a:r>
            <a:endParaRPr lang="en-US" sz="280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80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800" b="1">
                <a:effectLst/>
                <a:latin typeface="Arial" panose="020B0604020202020204" pitchFamily="34" charset="0"/>
                <a:ea typeface="Calibri" panose="020F0502020204030204" pitchFamily="34" charset="0"/>
                <a:cs typeface="Times New Roman" panose="02020603050405020304" pitchFamily="18" charset="0"/>
              </a:rPr>
              <a:t>Mission:  </a:t>
            </a:r>
            <a:r>
              <a:rPr lang="en-US" sz="2800">
                <a:effectLst/>
                <a:latin typeface="Arial" panose="020B0604020202020204" pitchFamily="34" charset="0"/>
                <a:ea typeface="Calibri" panose="020F0502020204030204" pitchFamily="34" charset="0"/>
                <a:cs typeface="Times New Roman" panose="02020603050405020304" pitchFamily="18" charset="0"/>
              </a:rPr>
              <a:t>To ensure </a:t>
            </a:r>
            <a:r>
              <a:rPr lang="en-US" sz="2800" b="1">
                <a:effectLst/>
                <a:latin typeface="Arial" panose="020B0604020202020204" pitchFamily="34" charset="0"/>
                <a:ea typeface="Calibri" panose="020F0502020204030204" pitchFamily="34" charset="0"/>
                <a:cs typeface="Times New Roman" panose="02020603050405020304" pitchFamily="18" charset="0"/>
              </a:rPr>
              <a:t>equitable access </a:t>
            </a:r>
            <a:r>
              <a:rPr lang="en-US" sz="2800">
                <a:effectLst/>
                <a:latin typeface="Arial" panose="020B0604020202020204" pitchFamily="34" charset="0"/>
                <a:ea typeface="Calibri" panose="020F0502020204030204" pitchFamily="34" charset="0"/>
                <a:cs typeface="Times New Roman" panose="02020603050405020304" pitchFamily="18" charset="0"/>
              </a:rPr>
              <a:t>to a full continuum of </a:t>
            </a:r>
            <a:r>
              <a:rPr lang="en-US" sz="2800" b="1">
                <a:effectLst/>
                <a:latin typeface="Arial" panose="020B0604020202020204" pitchFamily="34" charset="0"/>
                <a:ea typeface="Calibri" panose="020F0502020204030204" pitchFamily="34" charset="0"/>
                <a:cs typeface="Times New Roman" panose="02020603050405020304" pitchFamily="18" charset="0"/>
              </a:rPr>
              <a:t>preventive</a:t>
            </a:r>
            <a:r>
              <a:rPr lang="en-US" sz="2800">
                <a:effectLst/>
                <a:latin typeface="Arial" panose="020B0604020202020204" pitchFamily="34" charset="0"/>
                <a:ea typeface="Calibri" panose="020F0502020204030204" pitchFamily="34" charset="0"/>
                <a:cs typeface="Times New Roman" panose="02020603050405020304" pitchFamily="18" charset="0"/>
              </a:rPr>
              <a:t>, </a:t>
            </a:r>
            <a:r>
              <a:rPr lang="en-US" sz="2800" b="1">
                <a:effectLst/>
                <a:latin typeface="Arial" panose="020B0604020202020204" pitchFamily="34" charset="0"/>
                <a:ea typeface="Calibri" panose="020F0502020204030204" pitchFamily="34" charset="0"/>
                <a:cs typeface="Times New Roman" panose="02020603050405020304" pitchFamily="18" charset="0"/>
              </a:rPr>
              <a:t>supportive</a:t>
            </a:r>
            <a:r>
              <a:rPr lang="en-US" sz="2800">
                <a:effectLst/>
                <a:latin typeface="Arial" panose="020B0604020202020204" pitchFamily="34" charset="0"/>
                <a:ea typeface="Calibri" panose="020F0502020204030204" pitchFamily="34" charset="0"/>
                <a:cs typeface="Times New Roman" panose="02020603050405020304" pitchFamily="18" charset="0"/>
              </a:rPr>
              <a:t>, and r</a:t>
            </a:r>
            <a:r>
              <a:rPr lang="en-US" sz="2800" b="1">
                <a:effectLst/>
                <a:latin typeface="Arial" panose="020B0604020202020204" pitchFamily="34" charset="0"/>
                <a:ea typeface="Calibri" panose="020F0502020204030204" pitchFamily="34" charset="0"/>
                <a:cs typeface="Times New Roman" panose="02020603050405020304" pitchFamily="18" charset="0"/>
              </a:rPr>
              <a:t>ecovery-focused</a:t>
            </a:r>
            <a:r>
              <a:rPr lang="en-US" sz="2800">
                <a:effectLst/>
                <a:latin typeface="Arial" panose="020B0604020202020204" pitchFamily="34" charset="0"/>
                <a:ea typeface="Calibri" panose="020F0502020204030204" pitchFamily="34" charset="0"/>
                <a:cs typeface="Times New Roman" panose="02020603050405020304" pitchFamily="18" charset="0"/>
              </a:rPr>
              <a:t> treatment resources that </a:t>
            </a:r>
            <a:r>
              <a:rPr lang="en-US" sz="2800" b="1">
                <a:effectLst/>
                <a:latin typeface="Arial" panose="020B0604020202020204" pitchFamily="34" charset="0"/>
                <a:ea typeface="Calibri" panose="020F0502020204030204" pitchFamily="34" charset="0"/>
                <a:cs typeface="Times New Roman" panose="02020603050405020304" pitchFamily="18" charset="0"/>
              </a:rPr>
              <a:t>promote mental wellness </a:t>
            </a:r>
            <a:r>
              <a:rPr lang="en-US" sz="2800">
                <a:effectLst/>
                <a:latin typeface="Arial" panose="020B0604020202020204" pitchFamily="34" charset="0"/>
                <a:ea typeface="Calibri" panose="020F0502020204030204" pitchFamily="34" charset="0"/>
                <a:cs typeface="Times New Roman" panose="02020603050405020304" pitchFamily="18" charset="0"/>
              </a:rPr>
              <a:t>for all people.</a:t>
            </a:r>
            <a:endParaRPr lang="en-US" sz="2800">
              <a:effectLst/>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C03E4EBB-48E7-AD43-8E78-EC9082AF062F}"/>
              </a:ext>
            </a:extLst>
          </p:cNvPr>
          <p:cNvSpPr>
            <a:spLocks noGrp="1"/>
          </p:cNvSpPr>
          <p:nvPr>
            <p:ph type="body" sz="quarter" idx="14"/>
          </p:nvPr>
        </p:nvSpPr>
        <p:spPr/>
        <p:txBody>
          <a:bodyPr>
            <a:noAutofit/>
          </a:bodyPr>
          <a:lstStyle/>
          <a:p>
            <a:r>
              <a:rPr lang="en-US" sz="3200"/>
              <a:t>IDHS/ DMH’s mission</a:t>
            </a:r>
          </a:p>
        </p:txBody>
      </p:sp>
    </p:spTree>
    <p:extLst>
      <p:ext uri="{BB962C8B-B14F-4D97-AF65-F5344CB8AC3E}">
        <p14:creationId xmlns:p14="http://schemas.microsoft.com/office/powerpoint/2010/main" val="40282087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a:xfrm>
            <a:off x="3238500" y="0"/>
            <a:ext cx="5915025" cy="919162"/>
          </a:xfrm>
        </p:spPr>
        <p:txBody>
          <a:bodyPr>
            <a:normAutofit fontScale="90000"/>
          </a:bodyPr>
          <a:lstStyle/>
          <a:p>
            <a:r>
              <a:rPr lang="en-US" sz="3600" b="1"/>
              <a:t>Expansion of the Crisis Continuum</a:t>
            </a:r>
            <a:br>
              <a:rPr lang="en-US"/>
            </a:br>
            <a:endParaRPr lang="en-US"/>
          </a:p>
        </p:txBody>
      </p:sp>
      <p:sp>
        <p:nvSpPr>
          <p:cNvPr id="6" name="Text Placeholder 5">
            <a:extLst>
              <a:ext uri="{FF2B5EF4-FFF2-40B4-BE49-F238E27FC236}">
                <a16:creationId xmlns:a16="http://schemas.microsoft.com/office/drawing/2014/main" id="{85EA41A6-8917-BC5C-507D-AB90A0155F7A}"/>
              </a:ext>
            </a:extLst>
          </p:cNvPr>
          <p:cNvSpPr>
            <a:spLocks noGrp="1"/>
          </p:cNvSpPr>
          <p:nvPr>
            <p:ph type="body" sz="quarter" idx="13"/>
          </p:nvPr>
        </p:nvSpPr>
        <p:spPr>
          <a:xfrm>
            <a:off x="836613" y="1543050"/>
            <a:ext cx="10501312" cy="4395788"/>
          </a:xfrm>
        </p:spPr>
        <p:txBody>
          <a:bodyPr>
            <a:normAutofit/>
          </a:bodyPr>
          <a:lstStyle/>
          <a:p>
            <a:r>
              <a:rPr lang="en-US" sz="3600"/>
              <a:t>SAMHSA’s Model for Crisis Care “Meeting Needs, Saving Lives”</a:t>
            </a:r>
          </a:p>
          <a:p>
            <a:r>
              <a:rPr lang="en-US" sz="3600"/>
              <a:t>DMH Grants for Crisis Programs</a:t>
            </a:r>
          </a:p>
          <a:p>
            <a:r>
              <a:rPr lang="en-US" sz="3600"/>
              <a:t>988 Suicide and Crisis Lifeline National and State Planning</a:t>
            </a:r>
          </a:p>
          <a:p>
            <a:r>
              <a:rPr lang="en-US" sz="3600"/>
              <a:t>Community Emergency Services and Support Act (CESSA)</a:t>
            </a:r>
          </a:p>
        </p:txBody>
      </p:sp>
    </p:spTree>
    <p:extLst>
      <p:ext uri="{BB962C8B-B14F-4D97-AF65-F5344CB8AC3E}">
        <p14:creationId xmlns:p14="http://schemas.microsoft.com/office/powerpoint/2010/main" val="19562281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B57F-6BA0-40E4-822A-1F2A1C7BEA97}"/>
              </a:ext>
            </a:extLst>
          </p:cNvPr>
          <p:cNvSpPr>
            <a:spLocks noGrp="1"/>
          </p:cNvSpPr>
          <p:nvPr>
            <p:ph type="title" idx="4294967295"/>
          </p:nvPr>
        </p:nvSpPr>
        <p:spPr>
          <a:xfrm>
            <a:off x="475397" y="373855"/>
            <a:ext cx="10515600" cy="887413"/>
          </a:xfrm>
        </p:spPr>
        <p:txBody>
          <a:bodyPr lIns="91440" tIns="45720" rIns="91440" bIns="45720" anchor="t">
            <a:noAutofit/>
          </a:bodyPr>
          <a:lstStyle/>
          <a:p>
            <a:pPr algn="ctr"/>
            <a:r>
              <a:rPr lang="en-US" sz="3600" b="1">
                <a:latin typeface="Century Gothic"/>
              </a:rPr>
              <a:t>Expanding Illinois' Continuum of Crisis Services</a:t>
            </a:r>
          </a:p>
        </p:txBody>
      </p:sp>
      <p:sp>
        <p:nvSpPr>
          <p:cNvPr id="3" name="Content Placeholder 2">
            <a:extLst>
              <a:ext uri="{FF2B5EF4-FFF2-40B4-BE49-F238E27FC236}">
                <a16:creationId xmlns:a16="http://schemas.microsoft.com/office/drawing/2014/main" id="{376D61CD-8429-43F5-9C45-7E7E9B6A5D0A}"/>
              </a:ext>
            </a:extLst>
          </p:cNvPr>
          <p:cNvSpPr>
            <a:spLocks noGrp="1"/>
          </p:cNvSpPr>
          <p:nvPr>
            <p:ph idx="4294967295"/>
          </p:nvPr>
        </p:nvSpPr>
        <p:spPr>
          <a:xfrm>
            <a:off x="562709" y="1444123"/>
            <a:ext cx="10340975" cy="5093702"/>
          </a:xfrm>
        </p:spPr>
        <p:txBody>
          <a:bodyPr lIns="91440" tIns="45720" rIns="91440" bIns="45720" anchor="t">
            <a:spAutoFit/>
          </a:bodyPr>
          <a:lstStyle/>
          <a:p>
            <a:pPr marL="285750" indent="-285750">
              <a:lnSpc>
                <a:spcPct val="100000"/>
              </a:lnSpc>
              <a:spcBef>
                <a:spcPts val="0"/>
              </a:spcBef>
              <a:buFont typeface="Arial,Sans-Serif"/>
              <a:buChar char="•"/>
            </a:pPr>
            <a:endParaRPr lang="en-US" sz="1800">
              <a:solidFill>
                <a:srgbClr val="17375E"/>
              </a:solidFill>
              <a:latin typeface="Calibri"/>
              <a:ea typeface="+mn-lt"/>
              <a:cs typeface="+mn-lt"/>
            </a:endParaRPr>
          </a:p>
          <a:p>
            <a:pPr marL="285750" indent="-285750">
              <a:lnSpc>
                <a:spcPct val="100000"/>
              </a:lnSpc>
              <a:spcBef>
                <a:spcPts val="0"/>
              </a:spcBef>
              <a:buFont typeface="Arial,Sans-Serif"/>
              <a:buChar char="•"/>
            </a:pPr>
            <a:r>
              <a:rPr lang="en-US" sz="2800" b="1">
                <a:solidFill>
                  <a:srgbClr val="17375E"/>
                </a:solidFill>
                <a:latin typeface="Calibri"/>
                <a:ea typeface="+mn-lt"/>
                <a:cs typeface="+mn-lt"/>
              </a:rPr>
              <a:t>Someone to Call</a:t>
            </a:r>
            <a:r>
              <a:rPr lang="en-US" sz="2800">
                <a:solidFill>
                  <a:srgbClr val="17375E"/>
                </a:solidFill>
                <a:latin typeface="Calibri"/>
                <a:ea typeface="+mn-lt"/>
                <a:cs typeface="+mn-lt"/>
              </a:rPr>
              <a:t> (988 Regional Crisis Call Hub Services)</a:t>
            </a:r>
            <a:endParaRPr lang="en-US" sz="2800">
              <a:latin typeface="Calibri"/>
              <a:ea typeface="+mn-lt"/>
              <a:cs typeface="+mn-lt"/>
            </a:endParaRPr>
          </a:p>
          <a:p>
            <a:pPr marL="457200" lvl="1">
              <a:lnSpc>
                <a:spcPct val="100000"/>
              </a:lnSpc>
              <a:spcBef>
                <a:spcPts val="0"/>
              </a:spcBef>
              <a:buNone/>
            </a:pPr>
            <a:r>
              <a:rPr lang="en-US" sz="2400">
                <a:solidFill>
                  <a:srgbClr val="17375E"/>
                </a:solidFill>
                <a:latin typeface="Calibri"/>
                <a:ea typeface="+mn-lt"/>
                <a:cs typeface="+mn-lt"/>
              </a:rPr>
              <a:t>    6 call centers with Lifeline Contracts through Vibrant Emotional Health</a:t>
            </a:r>
          </a:p>
          <a:p>
            <a:pPr marL="285750" indent="-285750">
              <a:lnSpc>
                <a:spcPct val="100000"/>
              </a:lnSpc>
              <a:spcBef>
                <a:spcPts val="0"/>
              </a:spcBef>
              <a:buFont typeface="Arial,Sans-Serif"/>
              <a:buChar char="•"/>
            </a:pPr>
            <a:r>
              <a:rPr lang="en-US" sz="2800" b="1">
                <a:solidFill>
                  <a:srgbClr val="17375E"/>
                </a:solidFill>
                <a:latin typeface="Calibri"/>
                <a:ea typeface="+mn-lt"/>
                <a:cs typeface="+mn-lt"/>
              </a:rPr>
              <a:t>Someone to Respond</a:t>
            </a:r>
            <a:r>
              <a:rPr lang="en-US" sz="2800">
                <a:solidFill>
                  <a:srgbClr val="17375E"/>
                </a:solidFill>
                <a:latin typeface="Calibri"/>
                <a:ea typeface="+mn-lt"/>
                <a:cs typeface="+mn-lt"/>
              </a:rPr>
              <a:t> (Mobile Crisis Team Services) </a:t>
            </a:r>
            <a:endParaRPr lang="en-US" sz="2800">
              <a:solidFill>
                <a:srgbClr val="000000"/>
              </a:solidFill>
              <a:latin typeface="Calibri"/>
              <a:ea typeface="+mn-lt"/>
              <a:cs typeface="+mn-lt"/>
            </a:endParaRPr>
          </a:p>
          <a:p>
            <a:pPr marL="457200" lvl="1" indent="0">
              <a:lnSpc>
                <a:spcPct val="100000"/>
              </a:lnSpc>
              <a:spcBef>
                <a:spcPts val="0"/>
              </a:spcBef>
              <a:buNone/>
            </a:pPr>
            <a:r>
              <a:rPr lang="en-US" sz="2400">
                <a:solidFill>
                  <a:srgbClr val="17375E"/>
                </a:solidFill>
                <a:latin typeface="Calibri"/>
                <a:ea typeface="+mn-lt"/>
                <a:cs typeface="+mn-lt"/>
              </a:rPr>
              <a:t>Program 590 built upon existing crisis staffing to expand service capacity and establish mobile crisis response team capability</a:t>
            </a:r>
          </a:p>
          <a:p>
            <a:pPr marL="285750" indent="-285750">
              <a:lnSpc>
                <a:spcPct val="100000"/>
              </a:lnSpc>
              <a:spcBef>
                <a:spcPts val="0"/>
              </a:spcBef>
              <a:buFont typeface="Arial,Sans-Serif"/>
              <a:buChar char="•"/>
            </a:pPr>
            <a:r>
              <a:rPr lang="en-US" sz="2800" b="1">
                <a:solidFill>
                  <a:srgbClr val="17375E"/>
                </a:solidFill>
                <a:latin typeface="Calibri"/>
                <a:ea typeface="+mn-lt"/>
                <a:cs typeface="+mn-lt"/>
              </a:rPr>
              <a:t>Somewhere to Go</a:t>
            </a:r>
            <a:r>
              <a:rPr lang="en-US" sz="2800">
                <a:solidFill>
                  <a:srgbClr val="17375E"/>
                </a:solidFill>
                <a:latin typeface="Calibri"/>
                <a:ea typeface="+mn-lt"/>
                <a:cs typeface="+mn-lt"/>
              </a:rPr>
              <a:t> (Crisis Receiving &amp; Stabilization Units) </a:t>
            </a:r>
            <a:endParaRPr lang="en-US" sz="2800">
              <a:latin typeface="Calibri"/>
              <a:ea typeface="+mn-lt"/>
              <a:cs typeface="+mn-lt"/>
            </a:endParaRPr>
          </a:p>
          <a:p>
            <a:pPr marL="457200" lvl="1" indent="0">
              <a:lnSpc>
                <a:spcPct val="100000"/>
              </a:lnSpc>
              <a:spcBef>
                <a:spcPts val="0"/>
              </a:spcBef>
              <a:buNone/>
            </a:pPr>
            <a:r>
              <a:rPr lang="en-US" sz="2400">
                <a:solidFill>
                  <a:srgbClr val="17375E"/>
                </a:solidFill>
                <a:latin typeface="Calibri"/>
                <a:ea typeface="+mn-lt"/>
                <a:cs typeface="+mn-lt"/>
              </a:rPr>
              <a:t>20 Living Rooms with planned expansion for FY24</a:t>
            </a:r>
          </a:p>
          <a:p>
            <a:pPr marL="457200" lvl="1" indent="0">
              <a:lnSpc>
                <a:spcPct val="100000"/>
              </a:lnSpc>
              <a:spcBef>
                <a:spcPts val="0"/>
              </a:spcBef>
              <a:buNone/>
            </a:pPr>
            <a:r>
              <a:rPr lang="en-US" sz="2400">
                <a:solidFill>
                  <a:srgbClr val="17375E"/>
                </a:solidFill>
                <a:latin typeface="Calibri"/>
                <a:ea typeface="+mn-lt"/>
                <a:cs typeface="+mn-lt"/>
              </a:rPr>
              <a:t>11 Crisis Residential Programs</a:t>
            </a:r>
          </a:p>
          <a:p>
            <a:pPr marL="457200" lvl="1" indent="0">
              <a:lnSpc>
                <a:spcPct val="100000"/>
              </a:lnSpc>
              <a:spcBef>
                <a:spcPts val="0"/>
              </a:spcBef>
              <a:buNone/>
            </a:pPr>
            <a:r>
              <a:rPr lang="en-US">
                <a:solidFill>
                  <a:srgbClr val="17375E"/>
                </a:solidFill>
                <a:latin typeface="Calibri"/>
                <a:ea typeface="+mn-lt"/>
                <a:cs typeface="+mn-lt"/>
              </a:rPr>
              <a:t>Crisis Stabilization Units with different models and funding streams</a:t>
            </a:r>
            <a:endParaRPr lang="en-US" sz="2000">
              <a:latin typeface="Calibri"/>
              <a:cs typeface="Calibri"/>
            </a:endParaRPr>
          </a:p>
          <a:p>
            <a:endParaRPr lang="en-US" sz="2000">
              <a:latin typeface="Calibri"/>
              <a:cs typeface="Calibri"/>
            </a:endParaRPr>
          </a:p>
          <a:p>
            <a:endParaRPr lang="en-US" sz="2000">
              <a:latin typeface="Calibri"/>
              <a:cs typeface="Calibri"/>
            </a:endParaRPr>
          </a:p>
          <a:p>
            <a:pPr marL="285750" indent="-285750"/>
            <a:endParaRPr lang="en-US" sz="2000">
              <a:latin typeface="Calibri"/>
              <a:cs typeface="Calibri"/>
            </a:endParaRPr>
          </a:p>
        </p:txBody>
      </p:sp>
      <p:pic>
        <p:nvPicPr>
          <p:cNvPr id="4" name="Picture 3">
            <a:extLst>
              <a:ext uri="{FF2B5EF4-FFF2-40B4-BE49-F238E27FC236}">
                <a16:creationId xmlns:a16="http://schemas.microsoft.com/office/drawing/2014/main" id="{53F6FA5A-BD61-4683-86D5-E53E3CE085D5}"/>
              </a:ext>
            </a:extLst>
          </p:cNvPr>
          <p:cNvPicPr>
            <a:picLocks noChangeAspect="1"/>
          </p:cNvPicPr>
          <p:nvPr/>
        </p:nvPicPr>
        <p:blipFill>
          <a:blip r:embed="rId3"/>
          <a:stretch>
            <a:fillRect/>
          </a:stretch>
        </p:blipFill>
        <p:spPr>
          <a:xfrm>
            <a:off x="9805988" y="3990974"/>
            <a:ext cx="1949364" cy="2524125"/>
          </a:xfrm>
          <a:prstGeom prst="rect">
            <a:avLst/>
          </a:prstGeom>
        </p:spPr>
      </p:pic>
    </p:spTree>
    <p:extLst>
      <p:ext uri="{BB962C8B-B14F-4D97-AF65-F5344CB8AC3E}">
        <p14:creationId xmlns:p14="http://schemas.microsoft.com/office/powerpoint/2010/main" val="13415624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D61CD-8429-43F5-9C45-7E7E9B6A5D0A}"/>
              </a:ext>
            </a:extLst>
          </p:cNvPr>
          <p:cNvSpPr>
            <a:spLocks noGrp="1"/>
          </p:cNvSpPr>
          <p:nvPr>
            <p:ph idx="4294967295"/>
          </p:nvPr>
        </p:nvSpPr>
        <p:spPr>
          <a:xfrm>
            <a:off x="1249363" y="1585971"/>
            <a:ext cx="10342562" cy="3686058"/>
          </a:xfrm>
        </p:spPr>
        <p:txBody>
          <a:bodyPr lIns="91440" tIns="45720" rIns="91440" bIns="45720" anchor="t">
            <a:noAutofit/>
          </a:bodyPr>
          <a:lstStyle/>
          <a:p>
            <a:pPr marL="285750" indent="-285750">
              <a:lnSpc>
                <a:spcPct val="100000"/>
              </a:lnSpc>
              <a:spcBef>
                <a:spcPts val="0"/>
              </a:spcBef>
              <a:buFont typeface="Arial,Sans-Serif" panose="020B0604020202020204" pitchFamily="34" charset="0"/>
            </a:pPr>
            <a:endParaRPr lang="en-US" sz="2000">
              <a:latin typeface="Calibri"/>
              <a:cs typeface="Calibri"/>
            </a:endParaRPr>
          </a:p>
          <a:p>
            <a:pPr marL="0" indent="0">
              <a:lnSpc>
                <a:spcPct val="100000"/>
              </a:lnSpc>
              <a:spcBef>
                <a:spcPts val="0"/>
              </a:spcBef>
              <a:buNone/>
            </a:pPr>
            <a:r>
              <a:rPr lang="en-US">
                <a:latin typeface="Calibri"/>
                <a:cs typeface="Calibri"/>
              </a:rPr>
              <a:t>988 is built upon the traditional National Suicide Prevention 800 number framework and:</a:t>
            </a:r>
          </a:p>
          <a:p>
            <a:pPr marL="742950" lvl="1" indent="-285750">
              <a:lnSpc>
                <a:spcPct val="100000"/>
              </a:lnSpc>
              <a:spcBef>
                <a:spcPts val="0"/>
              </a:spcBef>
              <a:buFont typeface="Arial,Sans-Serif" panose="020B0604020202020204" pitchFamily="34" charset="0"/>
            </a:pPr>
            <a:r>
              <a:rPr lang="en-US">
                <a:latin typeface="Calibri"/>
                <a:cs typeface="Calibri"/>
              </a:rPr>
              <a:t>Is available 24/7/365</a:t>
            </a:r>
          </a:p>
          <a:p>
            <a:pPr marL="742950" lvl="1" indent="-285750">
              <a:lnSpc>
                <a:spcPct val="100000"/>
              </a:lnSpc>
              <a:spcBef>
                <a:spcPts val="0"/>
              </a:spcBef>
              <a:buFont typeface="Arial,Sans-Serif" panose="020B0604020202020204" pitchFamily="34" charset="0"/>
            </a:pPr>
            <a:r>
              <a:rPr lang="en-US">
                <a:latin typeface="Calibri"/>
                <a:cs typeface="Calibri"/>
              </a:rPr>
              <a:t>Provides universal and convenient access to everyone in the United States/territories</a:t>
            </a:r>
          </a:p>
          <a:p>
            <a:pPr marL="742950" lvl="1" indent="-285750">
              <a:lnSpc>
                <a:spcPct val="100000"/>
              </a:lnSpc>
              <a:spcBef>
                <a:spcPts val="0"/>
              </a:spcBef>
              <a:buFont typeface="Arial,Sans-Serif" panose="020B0604020202020204" pitchFamily="34" charset="0"/>
            </a:pPr>
            <a:r>
              <a:rPr lang="en-US">
                <a:latin typeface="Calibri"/>
                <a:cs typeface="Calibri"/>
              </a:rPr>
              <a:t>The goal is a high quality and personalized experience</a:t>
            </a:r>
            <a:endParaRPr lang="en-US">
              <a:ea typeface="+mn-lt"/>
              <a:cs typeface="+mn-lt"/>
            </a:endParaRPr>
          </a:p>
          <a:p>
            <a:pPr marL="742950" lvl="1" indent="-285750">
              <a:lnSpc>
                <a:spcPct val="100000"/>
              </a:lnSpc>
              <a:spcBef>
                <a:spcPts val="0"/>
              </a:spcBef>
              <a:buFont typeface="Arial,Sans-Serif" panose="020B0604020202020204" pitchFamily="34" charset="0"/>
            </a:pPr>
            <a:r>
              <a:rPr lang="en-US">
                <a:latin typeface="Calibri"/>
                <a:cs typeface="Calibri"/>
              </a:rPr>
              <a:t>Has planned enhancements to standardize how services are provided across the Lifeline network</a:t>
            </a:r>
            <a:endParaRPr lang="en-US">
              <a:ea typeface="+mn-lt"/>
              <a:cs typeface="+mn-lt"/>
            </a:endParaRPr>
          </a:p>
          <a:p>
            <a:pPr marL="742950" lvl="1" indent="-285750">
              <a:lnSpc>
                <a:spcPct val="100000"/>
              </a:lnSpc>
              <a:spcBef>
                <a:spcPts val="0"/>
              </a:spcBef>
              <a:buFont typeface="Arial,Sans-Serif" panose="020B0604020202020204" pitchFamily="34" charset="0"/>
            </a:pPr>
            <a:r>
              <a:rPr lang="en-US">
                <a:latin typeface="Calibri"/>
                <a:cs typeface="Calibri"/>
              </a:rPr>
              <a:t>Is making new investments to ensure efficient routing, timely response, tailored support, and accurate reporting.</a:t>
            </a:r>
            <a:endParaRPr lang="en-US">
              <a:ea typeface="+mn-lt"/>
              <a:cs typeface="+mn-lt"/>
            </a:endParaRPr>
          </a:p>
          <a:p>
            <a:pPr marL="742950" lvl="1" indent="-285750">
              <a:lnSpc>
                <a:spcPct val="100000"/>
              </a:lnSpc>
              <a:spcBef>
                <a:spcPts val="0"/>
              </a:spcBef>
              <a:buFont typeface="Arial,Sans-Serif" panose="020B0604020202020204" pitchFamily="34" charset="0"/>
            </a:pPr>
            <a:r>
              <a:rPr lang="en-US">
                <a:latin typeface="Calibri"/>
                <a:cs typeface="Calibri"/>
              </a:rPr>
              <a:t>Includes connections to local resources and follow-up</a:t>
            </a:r>
            <a:endParaRPr lang="en-US">
              <a:latin typeface="Century Gothic"/>
            </a:endParaRPr>
          </a:p>
        </p:txBody>
      </p:sp>
      <p:sp>
        <p:nvSpPr>
          <p:cNvPr id="7" name="Title 6">
            <a:extLst>
              <a:ext uri="{FF2B5EF4-FFF2-40B4-BE49-F238E27FC236}">
                <a16:creationId xmlns:a16="http://schemas.microsoft.com/office/drawing/2014/main" id="{26B36321-2B05-E666-4FD6-BA0AE36E2D5B}"/>
              </a:ext>
            </a:extLst>
          </p:cNvPr>
          <p:cNvSpPr>
            <a:spLocks noGrp="1"/>
          </p:cNvSpPr>
          <p:nvPr>
            <p:ph type="title" idx="4294967295"/>
          </p:nvPr>
        </p:nvSpPr>
        <p:spPr>
          <a:xfrm>
            <a:off x="4154488" y="371475"/>
            <a:ext cx="8037512" cy="1031875"/>
          </a:xfrm>
        </p:spPr>
        <p:txBody>
          <a:bodyPr lIns="91440" tIns="45720" rIns="91440" bIns="45720" anchor="t">
            <a:noAutofit/>
          </a:bodyPr>
          <a:lstStyle/>
          <a:p>
            <a:pPr algn="r"/>
            <a:br>
              <a:rPr lang="en-US" sz="2600" b="1">
                <a:solidFill>
                  <a:srgbClr val="FFC000"/>
                </a:solidFill>
                <a:latin typeface="Century Gothic"/>
              </a:rPr>
            </a:br>
            <a:r>
              <a:rPr lang="en-US" sz="2800" b="1">
                <a:latin typeface="Calibri"/>
                <a:cs typeface="Calibri"/>
              </a:rPr>
              <a:t>988 Suicide &amp; Crisis Lifeline </a:t>
            </a:r>
            <a:br>
              <a:rPr lang="en-US" sz="2800">
                <a:cs typeface="Calibri"/>
              </a:rPr>
            </a:br>
            <a:r>
              <a:rPr lang="en-US" sz="2600" b="1">
                <a:solidFill>
                  <a:srgbClr val="FFC000"/>
                </a:solidFill>
                <a:latin typeface="Century Gothic"/>
              </a:rPr>
              <a:t>Crisis Care for Everyone, Everywhere, Every Time</a:t>
            </a:r>
            <a:endParaRPr lang="en-US" sz="2600" b="1"/>
          </a:p>
        </p:txBody>
      </p:sp>
      <p:sp>
        <p:nvSpPr>
          <p:cNvPr id="8" name="Title 1">
            <a:extLst>
              <a:ext uri="{FF2B5EF4-FFF2-40B4-BE49-F238E27FC236}">
                <a16:creationId xmlns:a16="http://schemas.microsoft.com/office/drawing/2014/main" id="{7EFBA039-E759-5E73-C6A9-E2A7F46A3262}"/>
              </a:ext>
            </a:extLst>
          </p:cNvPr>
          <p:cNvSpPr>
            <a:spLocks noGrp="1"/>
          </p:cNvSpPr>
          <p:nvPr/>
        </p:nvSpPr>
        <p:spPr>
          <a:xfrm>
            <a:off x="849086" y="371063"/>
            <a:ext cx="2770209" cy="143880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28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7030A0"/>
                </a:solidFill>
                <a:effectLst/>
                <a:uLnTx/>
                <a:uFillTx/>
                <a:latin typeface="Century Gothic"/>
                <a:ea typeface="+mj-ea"/>
                <a:cs typeface="+mj-cs"/>
              </a:rPr>
              <a:t>988</a:t>
            </a:r>
            <a:endParaRPr kumimoji="0" lang="en-US" sz="8000" b="1" i="0" u="none" strike="noStrike" kern="1200" cap="none" spc="0" normalizeH="0" baseline="0" noProof="0">
              <a:ln>
                <a:noFill/>
              </a:ln>
              <a:solidFill>
                <a:srgbClr val="7030A0"/>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CFEA5045-DD04-843A-1E43-5FD38C3DDFDA}"/>
              </a:ext>
            </a:extLst>
          </p:cNvPr>
          <p:cNvPicPr>
            <a:picLocks noChangeAspect="1"/>
          </p:cNvPicPr>
          <p:nvPr/>
        </p:nvPicPr>
        <p:blipFill>
          <a:blip r:embed="rId3"/>
          <a:stretch>
            <a:fillRect/>
          </a:stretch>
        </p:blipFill>
        <p:spPr>
          <a:xfrm>
            <a:off x="8855919" y="5842531"/>
            <a:ext cx="2649225" cy="801412"/>
          </a:xfrm>
          <a:prstGeom prst="rect">
            <a:avLst/>
          </a:prstGeom>
        </p:spPr>
      </p:pic>
    </p:spTree>
    <p:extLst>
      <p:ext uri="{BB962C8B-B14F-4D97-AF65-F5344CB8AC3E}">
        <p14:creationId xmlns:p14="http://schemas.microsoft.com/office/powerpoint/2010/main" val="28933831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B57F-6BA0-40E4-822A-1F2A1C7BEA97}"/>
              </a:ext>
            </a:extLst>
          </p:cNvPr>
          <p:cNvSpPr>
            <a:spLocks noGrp="1"/>
          </p:cNvSpPr>
          <p:nvPr>
            <p:ph type="title" idx="4294967295"/>
          </p:nvPr>
        </p:nvSpPr>
        <p:spPr>
          <a:xfrm>
            <a:off x="1676400" y="371475"/>
            <a:ext cx="10515600" cy="962025"/>
          </a:xfrm>
        </p:spPr>
        <p:txBody>
          <a:bodyPr>
            <a:normAutofit/>
          </a:bodyPr>
          <a:lstStyle/>
          <a:p>
            <a:r>
              <a:rPr lang="en-US" b="1">
                <a:solidFill>
                  <a:schemeClr val="accent1"/>
                </a:solidFill>
              </a:rPr>
              <a:t>988 in Illinois</a:t>
            </a:r>
          </a:p>
        </p:txBody>
      </p:sp>
      <p:sp>
        <p:nvSpPr>
          <p:cNvPr id="4" name="TextBox 3">
            <a:extLst>
              <a:ext uri="{FF2B5EF4-FFF2-40B4-BE49-F238E27FC236}">
                <a16:creationId xmlns:a16="http://schemas.microsoft.com/office/drawing/2014/main" id="{CFFAE1B7-6CF4-47D2-ABFC-A09F621B0265}"/>
              </a:ext>
            </a:extLst>
          </p:cNvPr>
          <p:cNvSpPr txBox="1"/>
          <p:nvPr/>
        </p:nvSpPr>
        <p:spPr>
          <a:xfrm>
            <a:off x="827314" y="1245231"/>
            <a:ext cx="5037458"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Lifeline Affiliated Call Centers:</a:t>
            </a:r>
            <a:b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PATH (Bloomington) – 85 counties-primary; statewide - backup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Memorial Behavioral Health (Springfield) – 7 counties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Suicide Prevention Services (Batavia) – 7 counties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DuPage County Health Department (Wheaton)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Lake County Health Department / Crisis Care Program (Waukegan)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Community Counseling Centers of Chicago [C4] – 19 zip codes</a:t>
            </a:r>
          </a:p>
        </p:txBody>
      </p:sp>
      <p:pic>
        <p:nvPicPr>
          <p:cNvPr id="3" name="Picture 2">
            <a:extLst>
              <a:ext uri="{FF2B5EF4-FFF2-40B4-BE49-F238E27FC236}">
                <a16:creationId xmlns:a16="http://schemas.microsoft.com/office/drawing/2014/main" id="{BAED5313-D5BB-FBCF-D331-CB83D02EA259}"/>
              </a:ext>
            </a:extLst>
          </p:cNvPr>
          <p:cNvPicPr>
            <a:picLocks noChangeAspect="1"/>
          </p:cNvPicPr>
          <p:nvPr/>
        </p:nvPicPr>
        <p:blipFill rotWithShape="1">
          <a:blip r:embed="rId3"/>
          <a:srcRect l="36563" t="9559" r="37578" b="26176"/>
          <a:stretch/>
        </p:blipFill>
        <p:spPr>
          <a:xfrm>
            <a:off x="6228538" y="488668"/>
            <a:ext cx="4492013" cy="5281511"/>
          </a:xfrm>
          <a:prstGeom prst="rect">
            <a:avLst/>
          </a:prstGeom>
        </p:spPr>
      </p:pic>
      <p:pic>
        <p:nvPicPr>
          <p:cNvPr id="5" name="Picture 4">
            <a:extLst>
              <a:ext uri="{FF2B5EF4-FFF2-40B4-BE49-F238E27FC236}">
                <a16:creationId xmlns:a16="http://schemas.microsoft.com/office/drawing/2014/main" id="{D85ED63F-3728-4D3D-761D-531631C2AEB4}"/>
              </a:ext>
            </a:extLst>
          </p:cNvPr>
          <p:cNvPicPr>
            <a:picLocks noChangeAspect="1"/>
          </p:cNvPicPr>
          <p:nvPr/>
        </p:nvPicPr>
        <p:blipFill>
          <a:blip r:embed="rId4"/>
          <a:stretch>
            <a:fillRect/>
          </a:stretch>
        </p:blipFill>
        <p:spPr>
          <a:xfrm>
            <a:off x="8855919" y="5912285"/>
            <a:ext cx="2418639" cy="731658"/>
          </a:xfrm>
          <a:prstGeom prst="rect">
            <a:avLst/>
          </a:prstGeom>
        </p:spPr>
      </p:pic>
    </p:spTree>
    <p:extLst>
      <p:ext uri="{BB962C8B-B14F-4D97-AF65-F5344CB8AC3E}">
        <p14:creationId xmlns:p14="http://schemas.microsoft.com/office/powerpoint/2010/main" val="3061589544"/>
      </p:ext>
    </p:extLst>
  </p:cSld>
  <p:clrMapOvr>
    <a:masterClrMapping/>
  </p:clrMapOvr>
</p:sld>
</file>

<file path=ppt/theme/theme1.xml><?xml version="1.0" encoding="utf-8"?>
<a:theme xmlns:a="http://schemas.openxmlformats.org/drawingml/2006/main" name="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F850A174F2604483CA9D6A1D1063A9" ma:contentTypeVersion="6" ma:contentTypeDescription="Create a new document." ma:contentTypeScope="" ma:versionID="83e1ee1dc3ec7740f62955d05e3cdaba">
  <xsd:schema xmlns:xsd="http://www.w3.org/2001/XMLSchema" xmlns:xs="http://www.w3.org/2001/XMLSchema" xmlns:p="http://schemas.microsoft.com/office/2006/metadata/properties" xmlns:ns3="6e40aa9b-d496-4854-be6d-884c615ccb69" xmlns:ns4="bc0e0abb-9193-488b-9090-ebacf5aa3f3d" targetNamespace="http://schemas.microsoft.com/office/2006/metadata/properties" ma:root="true" ma:fieldsID="403dcc4d06f72ee6cd8d3921a3e0a353" ns3:_="" ns4:_="">
    <xsd:import namespace="6e40aa9b-d496-4854-be6d-884c615ccb69"/>
    <xsd:import namespace="bc0e0abb-9193-488b-9090-ebacf5aa3f3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40aa9b-d496-4854-be6d-884c615ccb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0e0abb-9193-488b-9090-ebacf5aa3f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e40aa9b-d496-4854-be6d-884c615ccb6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3A1FE9-AA34-4EC1-AD54-46F8C24C9B2B}">
  <ds:schemaRefs>
    <ds:schemaRef ds:uri="6e40aa9b-d496-4854-be6d-884c615ccb69"/>
    <ds:schemaRef ds:uri="bc0e0abb-9193-488b-9090-ebacf5aa3f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FA48BE-0F4B-4BAC-B0BC-5D0B0FA4ED1F}">
  <ds:schemaRefs>
    <ds:schemaRef ds:uri="6e40aa9b-d496-4854-be6d-884c615ccb69"/>
    <ds:schemaRef ds:uri="bc0e0abb-9193-488b-9090-ebacf5aa3f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911EDA2-EDE8-4761-9929-5C6AE975D7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9057</Words>
  <Application>Microsoft Office PowerPoint</Application>
  <PresentationFormat>Widescreen</PresentationFormat>
  <Paragraphs>1084</Paragraphs>
  <Slides>127</Slides>
  <Notes>33</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127</vt:i4>
      </vt:variant>
    </vt:vector>
  </HeadingPairs>
  <TitlesOfParts>
    <vt:vector size="151" baseType="lpstr">
      <vt:lpstr>-apple-system</vt:lpstr>
      <vt:lpstr>Arial</vt:lpstr>
      <vt:lpstr>Arial Black</vt:lpstr>
      <vt:lpstr>Arial,Sans-Serif</vt:lpstr>
      <vt:lpstr>Calibri</vt:lpstr>
      <vt:lpstr>Calibri Light</vt:lpstr>
      <vt:lpstr>Century Gothic</vt:lpstr>
      <vt:lpstr>Comic Sans MS</vt:lpstr>
      <vt:lpstr>Courier New</vt:lpstr>
      <vt:lpstr>Franklin Gothic Book</vt:lpstr>
      <vt:lpstr>Lato</vt:lpstr>
      <vt:lpstr>Montserrat</vt:lpstr>
      <vt:lpstr>Montserrat Medium</vt:lpstr>
      <vt:lpstr>Montserrat SemiBold</vt:lpstr>
      <vt:lpstr>Roboto</vt:lpstr>
      <vt:lpstr>Segoe UI</vt:lpstr>
      <vt:lpstr>verdana</vt:lpstr>
      <vt:lpstr>Wingdings</vt:lpstr>
      <vt:lpstr>Office Theme</vt:lpstr>
      <vt:lpstr>Simple Light</vt:lpstr>
      <vt:lpstr>1_office theme</vt:lpstr>
      <vt:lpstr>2_Office Theme</vt:lpstr>
      <vt:lpstr>3_Office Theme</vt:lpstr>
      <vt:lpstr>4_Office Theme</vt:lpstr>
      <vt:lpstr>Innovative Treatment and Recovery Services</vt:lpstr>
      <vt:lpstr>PowerPoint Presentation</vt:lpstr>
      <vt:lpstr>PowerPoint Presentation</vt:lpstr>
      <vt:lpstr>PowerPoint Presentation</vt:lpstr>
      <vt:lpstr>PowerPoint Presentation</vt:lpstr>
      <vt:lpstr>PowerPoint Presentation</vt:lpstr>
      <vt:lpstr>PowerPoint Presentation</vt:lpstr>
      <vt:lpstr>Deflection is: </vt:lpstr>
      <vt:lpstr>PowerPoint Presentation</vt:lpstr>
      <vt:lpstr>The Six Pathways to Deflection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Discussing medications that can treat OUD with patients who have this disorder is the clinical standard of care.  -SAMHSA Tip 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Successful Connection to Care</vt:lpstr>
      <vt:lpstr>Home Induction Is Safe and Effective</vt:lpstr>
      <vt:lpstr>Home Induction Is Safe and Effective</vt:lpstr>
      <vt:lpstr>Case Study</vt:lpstr>
      <vt:lpstr>Case Study</vt:lpstr>
      <vt:lpstr>Early Learnings</vt:lpstr>
      <vt:lpstr>Next Steps</vt:lpstr>
      <vt:lpstr>Tele-buprenorphine Research</vt:lpstr>
      <vt:lpstr>Tools and Resources</vt:lpstr>
      <vt:lpstr>Recovery Landscape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Overview of Illinois Opioid Settlement Funds</vt:lpstr>
      <vt:lpstr>$26 BILLION NATIONAL OPIOID SETTLEMENT AGREEMENT</vt:lpstr>
      <vt:lpstr>PowerPoint Presentation</vt:lpstr>
      <vt:lpstr>PowerPoint Presentation</vt:lpstr>
      <vt:lpstr>PowerPoint Presentation</vt:lpstr>
      <vt:lpstr>PowerPoint Presentation</vt:lpstr>
      <vt:lpstr>Executive Order 2022-19</vt:lpstr>
      <vt:lpstr>PowerPoint Presentation</vt:lpstr>
      <vt:lpstr>PowerPoint Presentation</vt:lpstr>
      <vt:lpstr>Approved Strategies to Date</vt:lpstr>
      <vt:lpstr>Illinois Opioid Remediation Advisory Board (IORAB)  IDHS: Illinois Opioid Remediation Advisory Board (state.il.us)</vt:lpstr>
      <vt:lpstr>PowerPoint Presentation</vt:lpstr>
      <vt:lpstr>PowerPoint Presentation</vt:lpstr>
      <vt:lpstr>What is Gambling?</vt:lpstr>
      <vt:lpstr>Gambling Availability in Illinois</vt:lpstr>
      <vt:lpstr>Illinois Problem Gambling Needs Assessment</vt:lpstr>
      <vt:lpstr>Main Study Goal</vt:lpstr>
      <vt:lpstr>Illinois Problem Gambling Needs Assessment</vt:lpstr>
      <vt:lpstr>Illinois’ Response</vt:lpstr>
      <vt:lpstr>SUPR Gambling Services </vt:lpstr>
      <vt:lpstr> IDHS/SUPR’s Gambling Treatment Providers   </vt:lpstr>
      <vt:lpstr>PowerPoint Presentation</vt:lpstr>
      <vt:lpstr>PowerPoint Presentation</vt:lpstr>
      <vt:lpstr>Helpline and Website</vt:lpstr>
      <vt:lpstr>New Public Awareness Campaign</vt:lpstr>
      <vt:lpstr>DHS/SUPR Sponsored Problem Gambling Training</vt:lpstr>
      <vt:lpstr>PowerPoint Presentation</vt:lpstr>
      <vt:lpstr>Problem Gambling Awareness Month (PGAM)</vt:lpstr>
      <vt:lpstr>Thank You!</vt:lpstr>
      <vt:lpstr>Call To Action</vt:lpstr>
      <vt:lpstr>The 988 Suicide and Crisis Lifeline</vt:lpstr>
      <vt:lpstr>PowerPoint Presentation</vt:lpstr>
      <vt:lpstr>Expansion of the Crisis Continuum </vt:lpstr>
      <vt:lpstr>Expanding Illinois' Continuum of Crisis Services</vt:lpstr>
      <vt:lpstr> 988 Suicide &amp; Crisis Lifeline  Crisis Care for Everyone, Everywhere, Every Time</vt:lpstr>
      <vt:lpstr>988 in Illinois</vt:lpstr>
      <vt:lpstr>PowerPoint Presentation</vt:lpstr>
      <vt:lpstr>PowerPoint Presentation</vt:lpstr>
      <vt:lpstr>Coordinating with Traditional First Responders</vt:lpstr>
      <vt:lpstr>PowerPoint Presentation</vt:lpstr>
      <vt:lpstr>PowerPoint Presentation</vt:lpstr>
      <vt:lpstr>Additional Resources</vt:lpstr>
      <vt:lpstr>Integrated Care</vt:lpstr>
      <vt:lpstr>PowerPoint Presentation</vt:lpstr>
      <vt:lpstr>PowerPoint Presentation</vt:lpstr>
      <vt:lpstr>PowerPoint Presentation</vt:lpstr>
      <vt:lpstr>Crisis Services</vt:lpstr>
      <vt:lpstr>Crisis Services</vt:lpstr>
      <vt:lpstr>Crisis Services</vt:lpstr>
      <vt:lpstr>Crisis Services</vt:lpstr>
      <vt:lpstr>PowerPoint Presentation</vt:lpstr>
      <vt:lpstr>PowerPoint Presentation</vt:lpstr>
      <vt:lpstr>PowerPoint Presentation</vt:lpstr>
      <vt:lpstr>CCBHC's</vt:lpstr>
      <vt:lpstr>PowerPoint Presentation</vt:lpstr>
      <vt:lpstr>Workforce Initiatives</vt:lpstr>
      <vt:lpstr>PowerPoint Presentation</vt:lpstr>
      <vt:lpstr>Estimated Supply of and Demand for Addiction Counselors in the United States, 2016-2030 </vt:lpstr>
      <vt:lpstr>Behavioral Health Workforce- DMH/SUPR Collaborative Initiatives </vt:lpstr>
      <vt:lpstr>Workforce Initiatives</vt:lpstr>
      <vt:lpstr>Workforce Initiatives</vt:lpstr>
      <vt:lpstr>Workforce Initiatives</vt:lpstr>
      <vt:lpstr>Workforce Initiatives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Erasmo Gomes</dc:creator>
  <cp:lastModifiedBy>Amanda Lake</cp:lastModifiedBy>
  <cp:revision>135</cp:revision>
  <dcterms:created xsi:type="dcterms:W3CDTF">2022-09-23T20:26:18Z</dcterms:created>
  <dcterms:modified xsi:type="dcterms:W3CDTF">2023-03-27T20:14:01Z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0x0101000CF850A174F2604483CA9D6A1D1063A9</vt:lpwstr>
  </property>
</Properties>
</file>